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av" ContentType="audio/x-wav"/>
  <Default Extension="docx" ContentType="application/vnd.openxmlformats-officedocument.wordprocessingml.document"/>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17.jpg" ContentType="image/gif"/>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144"/>
  </p:notesMasterIdLst>
  <p:handoutMasterIdLst>
    <p:handoutMasterId r:id="rId145"/>
  </p:handoutMasterIdLst>
  <p:sldIdLst>
    <p:sldId id="288" r:id="rId2"/>
    <p:sldId id="296" r:id="rId3"/>
    <p:sldId id="592" r:id="rId4"/>
    <p:sldId id="345" r:id="rId5"/>
    <p:sldId id="346" r:id="rId6"/>
    <p:sldId id="1422" r:id="rId7"/>
    <p:sldId id="354" r:id="rId8"/>
    <p:sldId id="355" r:id="rId9"/>
    <p:sldId id="349" r:id="rId10"/>
    <p:sldId id="593" r:id="rId11"/>
    <p:sldId id="364" r:id="rId12"/>
    <p:sldId id="615" r:id="rId13"/>
    <p:sldId id="367" r:id="rId14"/>
    <p:sldId id="368" r:id="rId15"/>
    <p:sldId id="373" r:id="rId16"/>
    <p:sldId id="357" r:id="rId17"/>
    <p:sldId id="358" r:id="rId18"/>
    <p:sldId id="594" r:id="rId19"/>
    <p:sldId id="569" r:id="rId20"/>
    <p:sldId id="1131" r:id="rId21"/>
    <p:sldId id="1133" r:id="rId22"/>
    <p:sldId id="570" r:id="rId23"/>
    <p:sldId id="1134" r:id="rId24"/>
    <p:sldId id="573" r:id="rId25"/>
    <p:sldId id="574" r:id="rId26"/>
    <p:sldId id="575" r:id="rId27"/>
    <p:sldId id="1135" r:id="rId28"/>
    <p:sldId id="394" r:id="rId29"/>
    <p:sldId id="1137" r:id="rId30"/>
    <p:sldId id="1138" r:id="rId31"/>
    <p:sldId id="396" r:id="rId32"/>
    <p:sldId id="397" r:id="rId33"/>
    <p:sldId id="398" r:id="rId34"/>
    <p:sldId id="399" r:id="rId35"/>
    <p:sldId id="1141" r:id="rId36"/>
    <p:sldId id="404" r:id="rId37"/>
    <p:sldId id="595" r:id="rId38"/>
    <p:sldId id="584" r:id="rId39"/>
    <p:sldId id="586" r:id="rId40"/>
    <p:sldId id="408" r:id="rId41"/>
    <p:sldId id="409" r:id="rId42"/>
    <p:sldId id="597" r:id="rId43"/>
    <p:sldId id="374" r:id="rId44"/>
    <p:sldId id="411" r:id="rId45"/>
    <p:sldId id="611" r:id="rId46"/>
    <p:sldId id="1407" r:id="rId47"/>
    <p:sldId id="598" r:id="rId48"/>
    <p:sldId id="416" r:id="rId49"/>
    <p:sldId id="1199" r:id="rId50"/>
    <p:sldId id="417" r:id="rId51"/>
    <p:sldId id="588" r:id="rId52"/>
    <p:sldId id="590" r:id="rId53"/>
    <p:sldId id="599" r:id="rId54"/>
    <p:sldId id="428" r:id="rId55"/>
    <p:sldId id="609" r:id="rId56"/>
    <p:sldId id="432" r:id="rId57"/>
    <p:sldId id="433" r:id="rId58"/>
    <p:sldId id="435" r:id="rId59"/>
    <p:sldId id="600" r:id="rId60"/>
    <p:sldId id="413" r:id="rId61"/>
    <p:sldId id="437" r:id="rId62"/>
    <p:sldId id="439" r:id="rId63"/>
    <p:sldId id="601" r:id="rId64"/>
    <p:sldId id="440" r:id="rId65"/>
    <p:sldId id="602" r:id="rId66"/>
    <p:sldId id="454" r:id="rId67"/>
    <p:sldId id="455" r:id="rId68"/>
    <p:sldId id="1408" r:id="rId69"/>
    <p:sldId id="457" r:id="rId70"/>
    <p:sldId id="458" r:id="rId71"/>
    <p:sldId id="468" r:id="rId72"/>
    <p:sldId id="461" r:id="rId73"/>
    <p:sldId id="462" r:id="rId74"/>
    <p:sldId id="463" r:id="rId75"/>
    <p:sldId id="464" r:id="rId76"/>
    <p:sldId id="465" r:id="rId77"/>
    <p:sldId id="466" r:id="rId78"/>
    <p:sldId id="603" r:id="rId79"/>
    <p:sldId id="471" r:id="rId80"/>
    <p:sldId id="1183" r:id="rId81"/>
    <p:sldId id="475" r:id="rId82"/>
    <p:sldId id="476" r:id="rId83"/>
    <p:sldId id="1409" r:id="rId84"/>
    <p:sldId id="612" r:id="rId85"/>
    <p:sldId id="490" r:id="rId86"/>
    <p:sldId id="491" r:id="rId87"/>
    <p:sldId id="495" r:id="rId88"/>
    <p:sldId id="497" r:id="rId89"/>
    <p:sldId id="604" r:id="rId90"/>
    <p:sldId id="501" r:id="rId91"/>
    <p:sldId id="1189" r:id="rId92"/>
    <p:sldId id="1410" r:id="rId93"/>
    <p:sldId id="1411" r:id="rId94"/>
    <p:sldId id="1192" r:id="rId95"/>
    <p:sldId id="1194" r:id="rId96"/>
    <p:sldId id="1412" r:id="rId97"/>
    <p:sldId id="506" r:id="rId98"/>
    <p:sldId id="507" r:id="rId99"/>
    <p:sldId id="508" r:id="rId100"/>
    <p:sldId id="509" r:id="rId101"/>
    <p:sldId id="510" r:id="rId102"/>
    <p:sldId id="613" r:id="rId103"/>
    <p:sldId id="511" r:id="rId104"/>
    <p:sldId id="512" r:id="rId105"/>
    <p:sldId id="513" r:id="rId106"/>
    <p:sldId id="605" r:id="rId107"/>
    <p:sldId id="516" r:id="rId108"/>
    <p:sldId id="1413" r:id="rId109"/>
    <p:sldId id="1414" r:id="rId110"/>
    <p:sldId id="1415" r:id="rId111"/>
    <p:sldId id="1416" r:id="rId112"/>
    <p:sldId id="1417" r:id="rId113"/>
    <p:sldId id="1418" r:id="rId114"/>
    <p:sldId id="1419" r:id="rId115"/>
    <p:sldId id="1420" r:id="rId116"/>
    <p:sldId id="1421" r:id="rId117"/>
    <p:sldId id="522" r:id="rId118"/>
    <p:sldId id="523" r:id="rId119"/>
    <p:sldId id="524" r:id="rId120"/>
    <p:sldId id="526" r:id="rId121"/>
    <p:sldId id="529" r:id="rId122"/>
    <p:sldId id="606" r:id="rId123"/>
    <p:sldId id="533" r:id="rId124"/>
    <p:sldId id="535" r:id="rId125"/>
    <p:sldId id="536" r:id="rId126"/>
    <p:sldId id="537" r:id="rId127"/>
    <p:sldId id="540" r:id="rId128"/>
    <p:sldId id="541" r:id="rId129"/>
    <p:sldId id="559" r:id="rId130"/>
    <p:sldId id="560" r:id="rId131"/>
    <p:sldId id="607" r:id="rId132"/>
    <p:sldId id="446" r:id="rId133"/>
    <p:sldId id="1470" r:id="rId134"/>
    <p:sldId id="447" r:id="rId135"/>
    <p:sldId id="449" r:id="rId136"/>
    <p:sldId id="562" r:id="rId137"/>
    <p:sldId id="563" r:id="rId138"/>
    <p:sldId id="565" r:id="rId139"/>
    <p:sldId id="576" r:id="rId140"/>
    <p:sldId id="564" r:id="rId141"/>
    <p:sldId id="591" r:id="rId142"/>
    <p:sldId id="608" r:id="rId143"/>
  </p:sldIdLst>
  <p:sldSz cx="12192000" cy="6858000"/>
  <p:notesSz cx="6858000" cy="9947275"/>
  <p:defaultTextStyle>
    <a:defPPr>
      <a:defRPr lang="zh-CN"/>
    </a:defPPr>
    <a:lvl1pPr algn="l" rtl="0" eaLnBrk="0" fontAlgn="base" hangingPunct="0">
      <a:spcBef>
        <a:spcPct val="0"/>
      </a:spcBef>
      <a:spcAft>
        <a:spcPct val="0"/>
      </a:spcAft>
      <a:defRPr kern="1200">
        <a:solidFill>
          <a:srgbClr val="133984"/>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rgbClr val="133984"/>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rgbClr val="133984"/>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rgbClr val="133984"/>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rgbClr val="133984"/>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rgbClr val="133984"/>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rgbClr val="133984"/>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rgbClr val="133984"/>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rgbClr val="133984"/>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33"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C4"/>
    <a:srgbClr val="006600"/>
    <a:srgbClr val="FF33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93541" autoAdjust="0"/>
  </p:normalViewPr>
  <p:slideViewPr>
    <p:cSldViewPr>
      <p:cViewPr varScale="1">
        <p:scale>
          <a:sx n="82" d="100"/>
          <a:sy n="82" d="100"/>
        </p:scale>
        <p:origin x="691" y="62"/>
      </p:cViewPr>
      <p:guideLst>
        <p:guide orient="horz" pos="2160"/>
        <p:guide pos="3840"/>
      </p:guideLst>
    </p:cSldViewPr>
  </p:slideViewPr>
  <p:outlineViewPr>
    <p:cViewPr>
      <p:scale>
        <a:sx n="33" d="100"/>
        <a:sy n="33" d="100"/>
      </p:scale>
      <p:origin x="0" y="0"/>
    </p:cViewPr>
    <p:sldLst>
      <p:sld r:id="rId1" collapse="1"/>
    </p:sldLst>
  </p:outlineViewPr>
  <p:notesTextViewPr>
    <p:cViewPr>
      <p:scale>
        <a:sx n="3" d="2"/>
        <a:sy n="3" d="2"/>
      </p:scale>
      <p:origin x="0" y="0"/>
    </p:cViewPr>
  </p:notesTextViewPr>
  <p:notesViewPr>
    <p:cSldViewPr>
      <p:cViewPr varScale="1">
        <p:scale>
          <a:sx n="42" d="100"/>
          <a:sy n="42" d="100"/>
        </p:scale>
        <p:origin x="-1555" y="-86"/>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_rels/viewProps.xml.rels><?xml version="1.0" encoding="UTF-8" standalone="yes"?>
<Relationships xmlns="http://schemas.openxmlformats.org/package/2006/relationships"><Relationship Id="rId1" Type="http://schemas.openxmlformats.org/officeDocument/2006/relationships/slide" Target="slides/slide4.xml"/></Relationships>
</file>

<file path=ppt/diagrams/_rels/data10.xml.rels><?xml version="1.0" encoding="UTF-8" standalone="yes"?>
<Relationships xmlns="http://schemas.openxmlformats.org/package/2006/relationships"><Relationship Id="rId1" Type="http://schemas.openxmlformats.org/officeDocument/2006/relationships/image" Target="../media/image77.png"/></Relationships>
</file>

<file path=ppt/diagrams/_rels/data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image" Target="../media/image56.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77.png"/></Relationships>
</file>

<file path=ppt/diagrams/_rels/drawing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DF1D3C-F92D-4E17-A114-587E689B60BB}" type="doc">
      <dgm:prSet loTypeId="urn:microsoft.com/office/officeart/2005/8/layout/hChevron3" loCatId="process" qsTypeId="urn:microsoft.com/office/officeart/2005/8/quickstyle/simple1" qsCatId="simple" csTypeId="urn:microsoft.com/office/officeart/2005/8/colors/accent1_2" csCatId="accent1" phldr="1"/>
      <dgm:spPr/>
    </dgm:pt>
    <dgm:pt modelId="{B629785C-8131-4806-9934-154FAD4ED6F5}">
      <dgm:prSet phldrT="[文本]"/>
      <dgm:spPr>
        <a:solidFill>
          <a:srgbClr val="FF0000"/>
        </a:solidFill>
      </dgm:spPr>
      <dgm:t>
        <a:bodyPr/>
        <a:lstStyle/>
        <a:p>
          <a:r>
            <a:rPr lang="zh-CN" altLang="en-US" dirty="0"/>
            <a:t>传感器       </a:t>
          </a:r>
        </a:p>
      </dgm:t>
    </dgm:pt>
    <dgm:pt modelId="{9DA915F0-7095-4309-A14A-7A155C9C9784}" type="parTrans" cxnId="{A58BBFA1-2145-4FF8-9D50-0A9119845101}">
      <dgm:prSet/>
      <dgm:spPr/>
      <dgm:t>
        <a:bodyPr/>
        <a:lstStyle/>
        <a:p>
          <a:endParaRPr lang="zh-CN" altLang="en-US"/>
        </a:p>
      </dgm:t>
    </dgm:pt>
    <dgm:pt modelId="{4A2DFDBB-76D7-4BDD-9D7B-34D9C70EED6A}" type="sibTrans" cxnId="{A58BBFA1-2145-4FF8-9D50-0A9119845101}">
      <dgm:prSet/>
      <dgm:spPr/>
      <dgm:t>
        <a:bodyPr/>
        <a:lstStyle/>
        <a:p>
          <a:endParaRPr lang="zh-CN" altLang="en-US"/>
        </a:p>
      </dgm:t>
    </dgm:pt>
    <dgm:pt modelId="{983EFB6E-9640-4A8B-A05E-FC0CF55E88F3}">
      <dgm:prSet phldrT="[文本]"/>
      <dgm:spPr/>
      <dgm:t>
        <a:bodyPr/>
        <a:lstStyle/>
        <a:p>
          <a:r>
            <a:rPr lang="zh-CN" altLang="en-US" dirty="0"/>
            <a:t>信号调理</a:t>
          </a:r>
        </a:p>
      </dgm:t>
    </dgm:pt>
    <dgm:pt modelId="{87402DF1-8A47-46C4-A3A3-DA29065E2301}" type="parTrans" cxnId="{5FCA4721-65A0-471A-8962-7C0B6C99B79B}">
      <dgm:prSet/>
      <dgm:spPr/>
      <dgm:t>
        <a:bodyPr/>
        <a:lstStyle/>
        <a:p>
          <a:endParaRPr lang="zh-CN" altLang="en-US"/>
        </a:p>
      </dgm:t>
    </dgm:pt>
    <dgm:pt modelId="{63041C10-49D8-4DAD-BDDD-208AD6D37007}" type="sibTrans" cxnId="{5FCA4721-65A0-471A-8962-7C0B6C99B79B}">
      <dgm:prSet/>
      <dgm:spPr/>
      <dgm:t>
        <a:bodyPr/>
        <a:lstStyle/>
        <a:p>
          <a:endParaRPr lang="zh-CN" altLang="en-US"/>
        </a:p>
      </dgm:t>
    </dgm:pt>
    <dgm:pt modelId="{97CD94B7-8ABE-48B3-A953-ED653905E25E}">
      <dgm:prSet phldrT="[文本]"/>
      <dgm:spPr/>
      <dgm:t>
        <a:bodyPr/>
        <a:lstStyle/>
        <a:p>
          <a:r>
            <a:rPr lang="zh-CN" altLang="en-US" dirty="0"/>
            <a:t>模数转化</a:t>
          </a:r>
        </a:p>
      </dgm:t>
    </dgm:pt>
    <dgm:pt modelId="{089D9922-7674-4C1C-9AF2-AEAEC41A4C26}" type="parTrans" cxnId="{C4ED6E45-9C9A-429B-9865-E8E34B080EB1}">
      <dgm:prSet/>
      <dgm:spPr/>
      <dgm:t>
        <a:bodyPr/>
        <a:lstStyle/>
        <a:p>
          <a:endParaRPr lang="zh-CN" altLang="en-US"/>
        </a:p>
      </dgm:t>
    </dgm:pt>
    <dgm:pt modelId="{BFAC05C3-E585-4493-9660-7EE3F4F9AE79}" type="sibTrans" cxnId="{C4ED6E45-9C9A-429B-9865-E8E34B080EB1}">
      <dgm:prSet/>
      <dgm:spPr/>
      <dgm:t>
        <a:bodyPr/>
        <a:lstStyle/>
        <a:p>
          <a:endParaRPr lang="zh-CN" altLang="en-US"/>
        </a:p>
      </dgm:t>
    </dgm:pt>
    <dgm:pt modelId="{E4111706-07A7-43DB-9424-90B4D298765A}">
      <dgm:prSet/>
      <dgm:spPr/>
      <dgm:t>
        <a:bodyPr/>
        <a:lstStyle/>
        <a:p>
          <a:r>
            <a:rPr lang="zh-CN" altLang="en-US" dirty="0"/>
            <a:t>计算机</a:t>
          </a:r>
        </a:p>
      </dgm:t>
    </dgm:pt>
    <dgm:pt modelId="{F2B99707-ADE3-4947-9F2F-C621C137CC41}" type="parTrans" cxnId="{F764AE04-5575-43A4-B6F1-859A0B14FC16}">
      <dgm:prSet/>
      <dgm:spPr/>
      <dgm:t>
        <a:bodyPr/>
        <a:lstStyle/>
        <a:p>
          <a:endParaRPr lang="zh-CN" altLang="en-US"/>
        </a:p>
      </dgm:t>
    </dgm:pt>
    <dgm:pt modelId="{3D510E53-01D7-44EB-9F3D-421D64A2DBDC}" type="sibTrans" cxnId="{F764AE04-5575-43A4-B6F1-859A0B14FC16}">
      <dgm:prSet/>
      <dgm:spPr/>
      <dgm:t>
        <a:bodyPr/>
        <a:lstStyle/>
        <a:p>
          <a:endParaRPr lang="zh-CN" altLang="en-US"/>
        </a:p>
      </dgm:t>
    </dgm:pt>
    <dgm:pt modelId="{2D48E5F1-BFEF-455E-B0D9-F8584BD931C5}">
      <dgm:prSet/>
      <dgm:spPr/>
      <dgm:t>
        <a:bodyPr/>
        <a:lstStyle/>
        <a:p>
          <a:r>
            <a:rPr lang="zh-CN" altLang="en-US" dirty="0"/>
            <a:t>显示结果</a:t>
          </a:r>
        </a:p>
      </dgm:t>
    </dgm:pt>
    <dgm:pt modelId="{841DD889-25F4-4846-9EDE-242B967734E9}" type="parTrans" cxnId="{C66B9BFC-9052-47C9-9244-28DD02B07CFC}">
      <dgm:prSet/>
      <dgm:spPr/>
      <dgm:t>
        <a:bodyPr/>
        <a:lstStyle/>
        <a:p>
          <a:endParaRPr lang="zh-CN" altLang="en-US"/>
        </a:p>
      </dgm:t>
    </dgm:pt>
    <dgm:pt modelId="{3C8BF31A-0DDB-4EF8-B4C4-EEAC823C5330}" type="sibTrans" cxnId="{C66B9BFC-9052-47C9-9244-28DD02B07CFC}">
      <dgm:prSet/>
      <dgm:spPr/>
      <dgm:t>
        <a:bodyPr/>
        <a:lstStyle/>
        <a:p>
          <a:endParaRPr lang="zh-CN" altLang="en-US"/>
        </a:p>
      </dgm:t>
    </dgm:pt>
    <dgm:pt modelId="{16869734-084A-4FA9-A69A-034320778DFC}" type="pres">
      <dgm:prSet presAssocID="{1BDF1D3C-F92D-4E17-A114-587E689B60BB}" presName="Name0" presStyleCnt="0">
        <dgm:presLayoutVars>
          <dgm:dir/>
          <dgm:resizeHandles val="exact"/>
        </dgm:presLayoutVars>
      </dgm:prSet>
      <dgm:spPr/>
    </dgm:pt>
    <dgm:pt modelId="{BE7A9B66-DBB1-4C08-977C-FBC87FB908FF}" type="pres">
      <dgm:prSet presAssocID="{B629785C-8131-4806-9934-154FAD4ED6F5}" presName="parTxOnly" presStyleLbl="node1" presStyleIdx="0" presStyleCnt="5">
        <dgm:presLayoutVars>
          <dgm:bulletEnabled val="1"/>
        </dgm:presLayoutVars>
      </dgm:prSet>
      <dgm:spPr/>
      <dgm:t>
        <a:bodyPr/>
        <a:lstStyle/>
        <a:p>
          <a:endParaRPr lang="zh-CN" altLang="en-US"/>
        </a:p>
      </dgm:t>
    </dgm:pt>
    <dgm:pt modelId="{7938CBA5-B22A-4B7F-BFE2-40A88E01FE7F}" type="pres">
      <dgm:prSet presAssocID="{4A2DFDBB-76D7-4BDD-9D7B-34D9C70EED6A}" presName="parSpace" presStyleCnt="0"/>
      <dgm:spPr/>
    </dgm:pt>
    <dgm:pt modelId="{34CA9D90-B1DD-4D5B-8D68-99CA42ED9898}" type="pres">
      <dgm:prSet presAssocID="{983EFB6E-9640-4A8B-A05E-FC0CF55E88F3}" presName="parTxOnly" presStyleLbl="node1" presStyleIdx="1" presStyleCnt="5">
        <dgm:presLayoutVars>
          <dgm:bulletEnabled val="1"/>
        </dgm:presLayoutVars>
      </dgm:prSet>
      <dgm:spPr/>
      <dgm:t>
        <a:bodyPr/>
        <a:lstStyle/>
        <a:p>
          <a:endParaRPr lang="zh-CN" altLang="en-US"/>
        </a:p>
      </dgm:t>
    </dgm:pt>
    <dgm:pt modelId="{67DCF790-92DD-4EB9-9021-F742BCC3BEF8}" type="pres">
      <dgm:prSet presAssocID="{63041C10-49D8-4DAD-BDDD-208AD6D37007}" presName="parSpace" presStyleCnt="0"/>
      <dgm:spPr/>
    </dgm:pt>
    <dgm:pt modelId="{244DCA90-86FA-4206-B4E8-777FFDABAA7E}" type="pres">
      <dgm:prSet presAssocID="{97CD94B7-8ABE-48B3-A953-ED653905E25E}" presName="parTxOnly" presStyleLbl="node1" presStyleIdx="2" presStyleCnt="5">
        <dgm:presLayoutVars>
          <dgm:bulletEnabled val="1"/>
        </dgm:presLayoutVars>
      </dgm:prSet>
      <dgm:spPr/>
      <dgm:t>
        <a:bodyPr/>
        <a:lstStyle/>
        <a:p>
          <a:endParaRPr lang="zh-CN" altLang="en-US"/>
        </a:p>
      </dgm:t>
    </dgm:pt>
    <dgm:pt modelId="{554B9737-2482-4B70-B904-7A46AF4629A4}" type="pres">
      <dgm:prSet presAssocID="{BFAC05C3-E585-4493-9660-7EE3F4F9AE79}" presName="parSpace" presStyleCnt="0"/>
      <dgm:spPr/>
    </dgm:pt>
    <dgm:pt modelId="{83805F3D-2C2B-437A-B5C8-9FD63FC00EBB}" type="pres">
      <dgm:prSet presAssocID="{E4111706-07A7-43DB-9424-90B4D298765A}" presName="parTxOnly" presStyleLbl="node1" presStyleIdx="3" presStyleCnt="5">
        <dgm:presLayoutVars>
          <dgm:bulletEnabled val="1"/>
        </dgm:presLayoutVars>
      </dgm:prSet>
      <dgm:spPr/>
      <dgm:t>
        <a:bodyPr/>
        <a:lstStyle/>
        <a:p>
          <a:endParaRPr lang="zh-CN" altLang="en-US"/>
        </a:p>
      </dgm:t>
    </dgm:pt>
    <dgm:pt modelId="{2039E63C-2F9A-46AB-BE05-35CD4D4CEA2B}" type="pres">
      <dgm:prSet presAssocID="{3D510E53-01D7-44EB-9F3D-421D64A2DBDC}" presName="parSpace" presStyleCnt="0"/>
      <dgm:spPr/>
    </dgm:pt>
    <dgm:pt modelId="{805ED012-3CB9-4336-A54C-994AE6F3588C}" type="pres">
      <dgm:prSet presAssocID="{2D48E5F1-BFEF-455E-B0D9-F8584BD931C5}" presName="parTxOnly" presStyleLbl="node1" presStyleIdx="4" presStyleCnt="5">
        <dgm:presLayoutVars>
          <dgm:bulletEnabled val="1"/>
        </dgm:presLayoutVars>
      </dgm:prSet>
      <dgm:spPr/>
      <dgm:t>
        <a:bodyPr/>
        <a:lstStyle/>
        <a:p>
          <a:endParaRPr lang="zh-CN" altLang="en-US"/>
        </a:p>
      </dgm:t>
    </dgm:pt>
  </dgm:ptLst>
  <dgm:cxnLst>
    <dgm:cxn modelId="{A58BBFA1-2145-4FF8-9D50-0A9119845101}" srcId="{1BDF1D3C-F92D-4E17-A114-587E689B60BB}" destId="{B629785C-8131-4806-9934-154FAD4ED6F5}" srcOrd="0" destOrd="0" parTransId="{9DA915F0-7095-4309-A14A-7A155C9C9784}" sibTransId="{4A2DFDBB-76D7-4BDD-9D7B-34D9C70EED6A}"/>
    <dgm:cxn modelId="{D0922339-E857-4725-B81C-1DDF953B8787}" type="presOf" srcId="{B629785C-8131-4806-9934-154FAD4ED6F5}" destId="{BE7A9B66-DBB1-4C08-977C-FBC87FB908FF}" srcOrd="0" destOrd="0" presId="urn:microsoft.com/office/officeart/2005/8/layout/hChevron3"/>
    <dgm:cxn modelId="{5284FC30-DA74-4D2B-B666-BA37C875FE5F}" type="presOf" srcId="{1BDF1D3C-F92D-4E17-A114-587E689B60BB}" destId="{16869734-084A-4FA9-A69A-034320778DFC}" srcOrd="0" destOrd="0" presId="urn:microsoft.com/office/officeart/2005/8/layout/hChevron3"/>
    <dgm:cxn modelId="{5FCA4721-65A0-471A-8962-7C0B6C99B79B}" srcId="{1BDF1D3C-F92D-4E17-A114-587E689B60BB}" destId="{983EFB6E-9640-4A8B-A05E-FC0CF55E88F3}" srcOrd="1" destOrd="0" parTransId="{87402DF1-8A47-46C4-A3A3-DA29065E2301}" sibTransId="{63041C10-49D8-4DAD-BDDD-208AD6D37007}"/>
    <dgm:cxn modelId="{F764AE04-5575-43A4-B6F1-859A0B14FC16}" srcId="{1BDF1D3C-F92D-4E17-A114-587E689B60BB}" destId="{E4111706-07A7-43DB-9424-90B4D298765A}" srcOrd="3" destOrd="0" parTransId="{F2B99707-ADE3-4947-9F2F-C621C137CC41}" sibTransId="{3D510E53-01D7-44EB-9F3D-421D64A2DBDC}"/>
    <dgm:cxn modelId="{40152AC2-1BBF-4DE2-8816-EA67C63D1490}" type="presOf" srcId="{983EFB6E-9640-4A8B-A05E-FC0CF55E88F3}" destId="{34CA9D90-B1DD-4D5B-8D68-99CA42ED9898}" srcOrd="0" destOrd="0" presId="urn:microsoft.com/office/officeart/2005/8/layout/hChevron3"/>
    <dgm:cxn modelId="{C66B9BFC-9052-47C9-9244-28DD02B07CFC}" srcId="{1BDF1D3C-F92D-4E17-A114-587E689B60BB}" destId="{2D48E5F1-BFEF-455E-B0D9-F8584BD931C5}" srcOrd="4" destOrd="0" parTransId="{841DD889-25F4-4846-9EDE-242B967734E9}" sibTransId="{3C8BF31A-0DDB-4EF8-B4C4-EEAC823C5330}"/>
    <dgm:cxn modelId="{F3C46980-D202-41DD-9E38-F29387CE9BCA}" type="presOf" srcId="{97CD94B7-8ABE-48B3-A953-ED653905E25E}" destId="{244DCA90-86FA-4206-B4E8-777FFDABAA7E}" srcOrd="0" destOrd="0" presId="urn:microsoft.com/office/officeart/2005/8/layout/hChevron3"/>
    <dgm:cxn modelId="{C4ED6E45-9C9A-429B-9865-E8E34B080EB1}" srcId="{1BDF1D3C-F92D-4E17-A114-587E689B60BB}" destId="{97CD94B7-8ABE-48B3-A953-ED653905E25E}" srcOrd="2" destOrd="0" parTransId="{089D9922-7674-4C1C-9AF2-AEAEC41A4C26}" sibTransId="{BFAC05C3-E585-4493-9660-7EE3F4F9AE79}"/>
    <dgm:cxn modelId="{C27E3ABD-1DF4-495A-9137-ED6439D43716}" type="presOf" srcId="{2D48E5F1-BFEF-455E-B0D9-F8584BD931C5}" destId="{805ED012-3CB9-4336-A54C-994AE6F3588C}" srcOrd="0" destOrd="0" presId="urn:microsoft.com/office/officeart/2005/8/layout/hChevron3"/>
    <dgm:cxn modelId="{D0C1DAE0-11B1-4CC4-B461-909C2E44CC7C}" type="presOf" srcId="{E4111706-07A7-43DB-9424-90B4D298765A}" destId="{83805F3D-2C2B-437A-B5C8-9FD63FC00EBB}" srcOrd="0" destOrd="0" presId="urn:microsoft.com/office/officeart/2005/8/layout/hChevron3"/>
    <dgm:cxn modelId="{F8321517-8C05-4B6A-B671-C7145641960E}" type="presParOf" srcId="{16869734-084A-4FA9-A69A-034320778DFC}" destId="{BE7A9B66-DBB1-4C08-977C-FBC87FB908FF}" srcOrd="0" destOrd="0" presId="urn:microsoft.com/office/officeart/2005/8/layout/hChevron3"/>
    <dgm:cxn modelId="{0F15C894-B1BC-4A85-AB78-7C27E60CBA9A}" type="presParOf" srcId="{16869734-084A-4FA9-A69A-034320778DFC}" destId="{7938CBA5-B22A-4B7F-BFE2-40A88E01FE7F}" srcOrd="1" destOrd="0" presId="urn:microsoft.com/office/officeart/2005/8/layout/hChevron3"/>
    <dgm:cxn modelId="{F1DB50AB-A31C-4EBF-9E9B-5774E367F486}" type="presParOf" srcId="{16869734-084A-4FA9-A69A-034320778DFC}" destId="{34CA9D90-B1DD-4D5B-8D68-99CA42ED9898}" srcOrd="2" destOrd="0" presId="urn:microsoft.com/office/officeart/2005/8/layout/hChevron3"/>
    <dgm:cxn modelId="{C0E80722-6093-4D6D-AF92-565C205278EF}" type="presParOf" srcId="{16869734-084A-4FA9-A69A-034320778DFC}" destId="{67DCF790-92DD-4EB9-9021-F742BCC3BEF8}" srcOrd="3" destOrd="0" presId="urn:microsoft.com/office/officeart/2005/8/layout/hChevron3"/>
    <dgm:cxn modelId="{C35A6DAA-F275-45D0-973B-E96BF13FBC88}" type="presParOf" srcId="{16869734-084A-4FA9-A69A-034320778DFC}" destId="{244DCA90-86FA-4206-B4E8-777FFDABAA7E}" srcOrd="4" destOrd="0" presId="urn:microsoft.com/office/officeart/2005/8/layout/hChevron3"/>
    <dgm:cxn modelId="{6D49C85F-ECF9-41E7-AA1D-83C64750D335}" type="presParOf" srcId="{16869734-084A-4FA9-A69A-034320778DFC}" destId="{554B9737-2482-4B70-B904-7A46AF4629A4}" srcOrd="5" destOrd="0" presId="urn:microsoft.com/office/officeart/2005/8/layout/hChevron3"/>
    <dgm:cxn modelId="{E6A44C30-0A16-4D6E-893E-EEBEA2E480EA}" type="presParOf" srcId="{16869734-084A-4FA9-A69A-034320778DFC}" destId="{83805F3D-2C2B-437A-B5C8-9FD63FC00EBB}" srcOrd="6" destOrd="0" presId="urn:microsoft.com/office/officeart/2005/8/layout/hChevron3"/>
    <dgm:cxn modelId="{3899E43F-DECF-494C-BE08-3F9F6C6CAA6B}" type="presParOf" srcId="{16869734-084A-4FA9-A69A-034320778DFC}" destId="{2039E63C-2F9A-46AB-BE05-35CD4D4CEA2B}" srcOrd="7" destOrd="0" presId="urn:microsoft.com/office/officeart/2005/8/layout/hChevron3"/>
    <dgm:cxn modelId="{606CDF2B-73E6-4E73-9BF0-7DEF41837AA0}" type="presParOf" srcId="{16869734-084A-4FA9-A69A-034320778DFC}" destId="{805ED012-3CB9-4336-A54C-994AE6F3588C}"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AB52DB1-A2FB-4CDD-B7E1-DCA747CC4E35}"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zh-CN" altLang="en-US"/>
        </a:p>
      </dgm:t>
    </dgm:pt>
    <dgm:pt modelId="{69AF2360-8C3C-4E6A-9321-50FFAEA4E870}">
      <dgm:prSet custT="1"/>
      <dgm:spPr/>
      <dgm:t>
        <a:bodyPr/>
        <a:lstStyle/>
        <a:p>
          <a:pPr rtl="0"/>
          <a:r>
            <a:rPr lang="en-US" sz="2000" dirty="0"/>
            <a:t>ADI</a:t>
          </a:r>
          <a:r>
            <a:rPr lang="zh-CN" sz="2000" dirty="0"/>
            <a:t>公司的</a:t>
          </a:r>
          <a:r>
            <a:rPr lang="en-US" sz="2000" dirty="0"/>
            <a:t>AD22151</a:t>
          </a:r>
          <a:r>
            <a:rPr lang="zh-CN" sz="2000" dirty="0"/>
            <a:t>芯片一款线性磁场传感器，其输出电压与垂直施加于封装上表面的磁场成比例</a:t>
          </a:r>
        </a:p>
      </dgm:t>
    </dgm:pt>
    <dgm:pt modelId="{D7A793DD-A31F-41C6-9F85-68F2869C7A13}" type="sibTrans" cxnId="{D0712CA2-75B3-4339-9E11-0A0BB5A90CCE}">
      <dgm:prSet/>
      <dgm:spPr/>
      <dgm:t>
        <a:bodyPr/>
        <a:lstStyle/>
        <a:p>
          <a:endParaRPr lang="zh-CN" altLang="en-US"/>
        </a:p>
      </dgm:t>
    </dgm:pt>
    <dgm:pt modelId="{D477AB35-6C57-4AA5-AEAD-251A6EC33D06}" type="parTrans" cxnId="{D0712CA2-75B3-4339-9E11-0A0BB5A90CCE}">
      <dgm:prSet/>
      <dgm:spPr/>
      <dgm:t>
        <a:bodyPr/>
        <a:lstStyle/>
        <a:p>
          <a:endParaRPr lang="zh-CN" altLang="en-US"/>
        </a:p>
      </dgm:t>
    </dgm:pt>
    <dgm:pt modelId="{4E26F4A7-FA34-4017-B3B1-BE640987B68F}" type="pres">
      <dgm:prSet presAssocID="{DAB52DB1-A2FB-4CDD-B7E1-DCA747CC4E35}" presName="rootNode" presStyleCnt="0">
        <dgm:presLayoutVars>
          <dgm:chMax/>
          <dgm:chPref/>
          <dgm:dir/>
          <dgm:animLvl val="lvl"/>
        </dgm:presLayoutVars>
      </dgm:prSet>
      <dgm:spPr/>
      <dgm:t>
        <a:bodyPr/>
        <a:lstStyle/>
        <a:p>
          <a:endParaRPr lang="zh-CN" altLang="en-US"/>
        </a:p>
      </dgm:t>
    </dgm:pt>
    <dgm:pt modelId="{693FD070-24DA-4038-A3B2-CF9A180AC82F}" type="pres">
      <dgm:prSet presAssocID="{69AF2360-8C3C-4E6A-9321-50FFAEA4E870}" presName="composite" presStyleCnt="0"/>
      <dgm:spPr/>
    </dgm:pt>
    <dgm:pt modelId="{E12E4AC5-4E2B-4307-BE33-47C9FAEB4A16}" type="pres">
      <dgm:prSet presAssocID="{69AF2360-8C3C-4E6A-9321-50FFAEA4E870}" presName="ParentText" presStyleLbl="node1" presStyleIdx="0" presStyleCnt="1" custScaleX="163793" custScaleY="286439" custLinFactNeighborX="-9" custLinFactNeighborY="-87314">
        <dgm:presLayoutVars>
          <dgm:chMax val="1"/>
          <dgm:chPref val="1"/>
          <dgm:bulletEnabled val="1"/>
        </dgm:presLayoutVars>
      </dgm:prSet>
      <dgm:spPr/>
      <dgm:t>
        <a:bodyPr/>
        <a:lstStyle/>
        <a:p>
          <a:endParaRPr lang="zh-CN" altLang="en-US"/>
        </a:p>
      </dgm:t>
    </dgm:pt>
    <dgm:pt modelId="{56E3D236-46CF-4624-8C15-D1FF947E988E}" type="pres">
      <dgm:prSet presAssocID="{69AF2360-8C3C-4E6A-9321-50FFAEA4E870}" presName="Image" presStyleLbl="bgImgPlace1" presStyleIdx="0" presStyleCnt="1" custScaleX="126584" custScaleY="123996" custLinFactNeighborX="-2136" custLinFactNeighborY="11692"/>
      <dgm:spPr>
        <a:blipFill rotWithShape="1">
          <a:blip xmlns:r="http://schemas.openxmlformats.org/officeDocument/2006/relationships" r:embed="rId1"/>
          <a:stretch>
            <a:fillRect/>
          </a:stretch>
        </a:blipFill>
      </dgm:spPr>
    </dgm:pt>
    <dgm:pt modelId="{9B17B830-A0E2-4D1E-8A80-B38F800207B2}" type="pres">
      <dgm:prSet presAssocID="{69AF2360-8C3C-4E6A-9321-50FFAEA4E870}" presName="ChildText" presStyleLbl="fgAcc1" presStyleIdx="0" presStyleCnt="0">
        <dgm:presLayoutVars>
          <dgm:chMax val="0"/>
          <dgm:chPref val="0"/>
          <dgm:bulletEnabled val="1"/>
        </dgm:presLayoutVars>
      </dgm:prSet>
      <dgm:spPr/>
    </dgm:pt>
  </dgm:ptLst>
  <dgm:cxnLst>
    <dgm:cxn modelId="{663FE69C-B9CB-4A54-A137-AED42514C1E6}" type="presOf" srcId="{69AF2360-8C3C-4E6A-9321-50FFAEA4E870}" destId="{E12E4AC5-4E2B-4307-BE33-47C9FAEB4A16}" srcOrd="0" destOrd="0" presId="urn:microsoft.com/office/officeart/2008/layout/TitledPictureBlocks"/>
    <dgm:cxn modelId="{D0712CA2-75B3-4339-9E11-0A0BB5A90CCE}" srcId="{DAB52DB1-A2FB-4CDD-B7E1-DCA747CC4E35}" destId="{69AF2360-8C3C-4E6A-9321-50FFAEA4E870}" srcOrd="0" destOrd="0" parTransId="{D477AB35-6C57-4AA5-AEAD-251A6EC33D06}" sibTransId="{D7A793DD-A31F-41C6-9F85-68F2869C7A13}"/>
    <dgm:cxn modelId="{B3D8332C-0A4D-4A0C-A85C-DA64D27D4F3E}" type="presOf" srcId="{DAB52DB1-A2FB-4CDD-B7E1-DCA747CC4E35}" destId="{4E26F4A7-FA34-4017-B3B1-BE640987B68F}" srcOrd="0" destOrd="0" presId="urn:microsoft.com/office/officeart/2008/layout/TitledPictureBlocks"/>
    <dgm:cxn modelId="{372532D1-97BF-46DF-8428-C14182CEEEF7}" type="presParOf" srcId="{4E26F4A7-FA34-4017-B3B1-BE640987B68F}" destId="{693FD070-24DA-4038-A3B2-CF9A180AC82F}" srcOrd="0" destOrd="0" presId="urn:microsoft.com/office/officeart/2008/layout/TitledPictureBlocks"/>
    <dgm:cxn modelId="{1B71D74D-4006-4E13-9E22-0702154C30A9}" type="presParOf" srcId="{693FD070-24DA-4038-A3B2-CF9A180AC82F}" destId="{E12E4AC5-4E2B-4307-BE33-47C9FAEB4A16}" srcOrd="0" destOrd="0" presId="urn:microsoft.com/office/officeart/2008/layout/TitledPictureBlocks"/>
    <dgm:cxn modelId="{DDA65247-7A48-4874-AEA0-7A6BC281AE23}" type="presParOf" srcId="{693FD070-24DA-4038-A3B2-CF9A180AC82F}" destId="{56E3D236-46CF-4624-8C15-D1FF947E988E}" srcOrd="1" destOrd="0" presId="urn:microsoft.com/office/officeart/2008/layout/TitledPictureBlocks"/>
    <dgm:cxn modelId="{EDBF9B9F-6594-4560-8EBB-95DB1F8F2974}" type="presParOf" srcId="{693FD070-24DA-4038-A3B2-CF9A180AC82F}" destId="{9B17B830-A0E2-4D1E-8A80-B38F800207B2}"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23ECA9F-7E45-4632-B23B-B51D97BCB769}"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70834F81-8CD7-4124-A18E-4C87DDB9D8F7}">
      <dgm:prSet phldrT="[文本]"/>
      <dgm:spPr/>
      <dgm:t>
        <a:bodyPr/>
        <a:lstStyle/>
        <a:p>
          <a:r>
            <a:rPr lang="en-US" altLang="zh-CN" dirty="0"/>
            <a:t>Hall</a:t>
          </a:r>
          <a:r>
            <a:rPr lang="zh-CN" altLang="en-US" dirty="0"/>
            <a:t>电流传感器</a:t>
          </a:r>
          <a:endParaRPr lang="en-US" altLang="zh-CN" dirty="0"/>
        </a:p>
      </dgm:t>
    </dgm:pt>
    <dgm:pt modelId="{E6B83057-0164-43F4-A792-46BEB1CAE23F}" type="parTrans" cxnId="{B6274E16-457D-450B-A0F2-CC1086321540}">
      <dgm:prSet/>
      <dgm:spPr/>
      <dgm:t>
        <a:bodyPr/>
        <a:lstStyle/>
        <a:p>
          <a:endParaRPr lang="zh-CN" altLang="en-US"/>
        </a:p>
      </dgm:t>
    </dgm:pt>
    <dgm:pt modelId="{D7EBF74A-5794-49FA-9D10-A7C7D079C212}" type="sibTrans" cxnId="{B6274E16-457D-450B-A0F2-CC1086321540}">
      <dgm:prSet/>
      <dgm:spPr/>
      <dgm:t>
        <a:bodyPr/>
        <a:lstStyle/>
        <a:p>
          <a:endParaRPr lang="zh-CN" altLang="en-US"/>
        </a:p>
      </dgm:t>
    </dgm:pt>
    <dgm:pt modelId="{F248A8E7-375E-4A02-A665-9B33F6FDC7B6}">
      <dgm:prSet phldrT="[文本]"/>
      <dgm:spPr/>
      <dgm:t>
        <a:bodyPr/>
        <a:lstStyle/>
        <a:p>
          <a:r>
            <a:rPr lang="zh-CN" altLang="en-US" dirty="0"/>
            <a:t>直测式电流传感器</a:t>
          </a:r>
        </a:p>
      </dgm:t>
    </dgm:pt>
    <dgm:pt modelId="{F2B00A83-AC0B-4FCD-8575-DE036793DEB6}" type="parTrans" cxnId="{E956A05F-EB86-4FDD-847B-1380304ACCD3}">
      <dgm:prSet/>
      <dgm:spPr/>
      <dgm:t>
        <a:bodyPr/>
        <a:lstStyle/>
        <a:p>
          <a:endParaRPr lang="zh-CN" altLang="en-US"/>
        </a:p>
      </dgm:t>
    </dgm:pt>
    <dgm:pt modelId="{CD0365C0-63D6-4B00-B0FB-28E1D965A096}" type="sibTrans" cxnId="{E956A05F-EB86-4FDD-847B-1380304ACCD3}">
      <dgm:prSet/>
      <dgm:spPr/>
      <dgm:t>
        <a:bodyPr/>
        <a:lstStyle/>
        <a:p>
          <a:endParaRPr lang="zh-CN" altLang="en-US"/>
        </a:p>
      </dgm:t>
    </dgm:pt>
    <dgm:pt modelId="{0235EDF6-CA47-48D2-9C3C-705D071980DF}">
      <dgm:prSet phldrT="[文本]"/>
      <dgm:spPr/>
      <dgm:t>
        <a:bodyPr/>
        <a:lstStyle/>
        <a:p>
          <a:r>
            <a:rPr lang="zh-CN" altLang="en-US" dirty="0"/>
            <a:t>磁平衡式电流传感器</a:t>
          </a:r>
        </a:p>
      </dgm:t>
    </dgm:pt>
    <dgm:pt modelId="{7A22E47F-E453-4DBC-80B1-09B049439129}" type="parTrans" cxnId="{57B085A4-DBC8-4481-A779-33727BFD8E61}">
      <dgm:prSet/>
      <dgm:spPr/>
      <dgm:t>
        <a:bodyPr/>
        <a:lstStyle/>
        <a:p>
          <a:endParaRPr lang="zh-CN" altLang="en-US"/>
        </a:p>
      </dgm:t>
    </dgm:pt>
    <dgm:pt modelId="{9557B80E-01C8-4CD5-897D-AB9D753B3F31}" type="sibTrans" cxnId="{57B085A4-DBC8-4481-A779-33727BFD8E61}">
      <dgm:prSet/>
      <dgm:spPr/>
      <dgm:t>
        <a:bodyPr/>
        <a:lstStyle/>
        <a:p>
          <a:endParaRPr lang="zh-CN" altLang="en-US"/>
        </a:p>
      </dgm:t>
    </dgm:pt>
    <dgm:pt modelId="{1D8D3508-45E9-4945-BED0-7CEE07066331}" type="pres">
      <dgm:prSet presAssocID="{223ECA9F-7E45-4632-B23B-B51D97BCB769}" presName="layout" presStyleCnt="0">
        <dgm:presLayoutVars>
          <dgm:chMax/>
          <dgm:chPref/>
          <dgm:dir/>
          <dgm:animOne val="branch"/>
          <dgm:animLvl val="lvl"/>
          <dgm:resizeHandles/>
        </dgm:presLayoutVars>
      </dgm:prSet>
      <dgm:spPr/>
      <dgm:t>
        <a:bodyPr/>
        <a:lstStyle/>
        <a:p>
          <a:endParaRPr lang="zh-CN" altLang="en-US"/>
        </a:p>
      </dgm:t>
    </dgm:pt>
    <dgm:pt modelId="{385F54B2-4356-49A7-9D25-EDA431349922}" type="pres">
      <dgm:prSet presAssocID="{70834F81-8CD7-4124-A18E-4C87DDB9D8F7}" presName="root" presStyleCnt="0">
        <dgm:presLayoutVars>
          <dgm:chMax/>
          <dgm:chPref val="4"/>
        </dgm:presLayoutVars>
      </dgm:prSet>
      <dgm:spPr/>
    </dgm:pt>
    <dgm:pt modelId="{D3EEC2E6-1A30-41C5-BC71-79EC8BA90814}" type="pres">
      <dgm:prSet presAssocID="{70834F81-8CD7-4124-A18E-4C87DDB9D8F7}" presName="rootComposite" presStyleCnt="0">
        <dgm:presLayoutVars/>
      </dgm:prSet>
      <dgm:spPr/>
    </dgm:pt>
    <dgm:pt modelId="{67B98ED9-25B3-4D99-9C63-C8A8A829C924}" type="pres">
      <dgm:prSet presAssocID="{70834F81-8CD7-4124-A18E-4C87DDB9D8F7}" presName="rootText" presStyleLbl="node0" presStyleIdx="0" presStyleCnt="1" custLinFactNeighborY="-14476">
        <dgm:presLayoutVars>
          <dgm:chMax/>
          <dgm:chPref val="4"/>
        </dgm:presLayoutVars>
      </dgm:prSet>
      <dgm:spPr/>
      <dgm:t>
        <a:bodyPr/>
        <a:lstStyle/>
        <a:p>
          <a:endParaRPr lang="zh-CN" altLang="en-US"/>
        </a:p>
      </dgm:t>
    </dgm:pt>
    <dgm:pt modelId="{348E480A-ABB1-42E5-B656-4F9AE38F1A6F}" type="pres">
      <dgm:prSet presAssocID="{70834F81-8CD7-4124-A18E-4C87DDB9D8F7}" presName="childShape" presStyleCnt="0">
        <dgm:presLayoutVars>
          <dgm:chMax val="0"/>
          <dgm:chPref val="0"/>
        </dgm:presLayoutVars>
      </dgm:prSet>
      <dgm:spPr/>
    </dgm:pt>
    <dgm:pt modelId="{C7752B32-6BE2-41E9-859B-70EE46F31AA2}" type="pres">
      <dgm:prSet presAssocID="{F248A8E7-375E-4A02-A665-9B33F6FDC7B6}" presName="childComposite" presStyleCnt="0">
        <dgm:presLayoutVars>
          <dgm:chMax val="0"/>
          <dgm:chPref val="0"/>
        </dgm:presLayoutVars>
      </dgm:prSet>
      <dgm:spPr/>
    </dgm:pt>
    <dgm:pt modelId="{2C9B5945-6E3D-49B3-894F-DE480322050A}" type="pres">
      <dgm:prSet presAssocID="{F248A8E7-375E-4A02-A665-9B33F6FDC7B6}" presName="Image" presStyleLbl="node1" presStyleIdx="0" presStyleCnt="2"/>
      <dgm:spPr/>
    </dgm:pt>
    <dgm:pt modelId="{625A2534-7B67-4BFC-824B-95FA7A8F240D}" type="pres">
      <dgm:prSet presAssocID="{F248A8E7-375E-4A02-A665-9B33F6FDC7B6}" presName="childText" presStyleLbl="lnNode1" presStyleIdx="0" presStyleCnt="2">
        <dgm:presLayoutVars>
          <dgm:chMax val="0"/>
          <dgm:chPref val="0"/>
          <dgm:bulletEnabled val="1"/>
        </dgm:presLayoutVars>
      </dgm:prSet>
      <dgm:spPr/>
      <dgm:t>
        <a:bodyPr/>
        <a:lstStyle/>
        <a:p>
          <a:endParaRPr lang="zh-CN" altLang="en-US"/>
        </a:p>
      </dgm:t>
    </dgm:pt>
    <dgm:pt modelId="{BE8307B2-A603-443A-B46D-1734AC909D12}" type="pres">
      <dgm:prSet presAssocID="{0235EDF6-CA47-48D2-9C3C-705D071980DF}" presName="childComposite" presStyleCnt="0">
        <dgm:presLayoutVars>
          <dgm:chMax val="0"/>
          <dgm:chPref val="0"/>
        </dgm:presLayoutVars>
      </dgm:prSet>
      <dgm:spPr/>
    </dgm:pt>
    <dgm:pt modelId="{03382BA1-D473-4C53-B328-52E0CB6673BC}" type="pres">
      <dgm:prSet presAssocID="{0235EDF6-CA47-48D2-9C3C-705D071980DF}" presName="Image" presStyleLbl="node1" presStyleIdx="1" presStyleCnt="2"/>
      <dgm:spPr/>
    </dgm:pt>
    <dgm:pt modelId="{D0098DA1-C725-4ADF-9107-C49CAA8AB2A7}" type="pres">
      <dgm:prSet presAssocID="{0235EDF6-CA47-48D2-9C3C-705D071980DF}" presName="childText" presStyleLbl="lnNode1" presStyleIdx="1" presStyleCnt="2">
        <dgm:presLayoutVars>
          <dgm:chMax val="0"/>
          <dgm:chPref val="0"/>
          <dgm:bulletEnabled val="1"/>
        </dgm:presLayoutVars>
      </dgm:prSet>
      <dgm:spPr/>
      <dgm:t>
        <a:bodyPr/>
        <a:lstStyle/>
        <a:p>
          <a:endParaRPr lang="zh-CN" altLang="en-US"/>
        </a:p>
      </dgm:t>
    </dgm:pt>
  </dgm:ptLst>
  <dgm:cxnLst>
    <dgm:cxn modelId="{7590EFB9-8FC7-420A-AB93-96BE12005461}" type="presOf" srcId="{F248A8E7-375E-4A02-A665-9B33F6FDC7B6}" destId="{625A2534-7B67-4BFC-824B-95FA7A8F240D}" srcOrd="0" destOrd="0" presId="urn:microsoft.com/office/officeart/2008/layout/PictureAccentList"/>
    <dgm:cxn modelId="{F010CABE-9643-4AA4-A319-BFBE619D5EE3}" type="presOf" srcId="{0235EDF6-CA47-48D2-9C3C-705D071980DF}" destId="{D0098DA1-C725-4ADF-9107-C49CAA8AB2A7}" srcOrd="0" destOrd="0" presId="urn:microsoft.com/office/officeart/2008/layout/PictureAccentList"/>
    <dgm:cxn modelId="{AB10C6DF-29B7-4538-81CB-EC890580D758}" type="presOf" srcId="{70834F81-8CD7-4124-A18E-4C87DDB9D8F7}" destId="{67B98ED9-25B3-4D99-9C63-C8A8A829C924}" srcOrd="0" destOrd="0" presId="urn:microsoft.com/office/officeart/2008/layout/PictureAccentList"/>
    <dgm:cxn modelId="{57B085A4-DBC8-4481-A779-33727BFD8E61}" srcId="{70834F81-8CD7-4124-A18E-4C87DDB9D8F7}" destId="{0235EDF6-CA47-48D2-9C3C-705D071980DF}" srcOrd="1" destOrd="0" parTransId="{7A22E47F-E453-4DBC-80B1-09B049439129}" sibTransId="{9557B80E-01C8-4CD5-897D-AB9D753B3F31}"/>
    <dgm:cxn modelId="{B6274E16-457D-450B-A0F2-CC1086321540}" srcId="{223ECA9F-7E45-4632-B23B-B51D97BCB769}" destId="{70834F81-8CD7-4124-A18E-4C87DDB9D8F7}" srcOrd="0" destOrd="0" parTransId="{E6B83057-0164-43F4-A792-46BEB1CAE23F}" sibTransId="{D7EBF74A-5794-49FA-9D10-A7C7D079C212}"/>
    <dgm:cxn modelId="{E956A05F-EB86-4FDD-847B-1380304ACCD3}" srcId="{70834F81-8CD7-4124-A18E-4C87DDB9D8F7}" destId="{F248A8E7-375E-4A02-A665-9B33F6FDC7B6}" srcOrd="0" destOrd="0" parTransId="{F2B00A83-AC0B-4FCD-8575-DE036793DEB6}" sibTransId="{CD0365C0-63D6-4B00-B0FB-28E1D965A096}"/>
    <dgm:cxn modelId="{FBB3C919-9396-4989-AC70-922B46901C54}" type="presOf" srcId="{223ECA9F-7E45-4632-B23B-B51D97BCB769}" destId="{1D8D3508-45E9-4945-BED0-7CEE07066331}" srcOrd="0" destOrd="0" presId="urn:microsoft.com/office/officeart/2008/layout/PictureAccentList"/>
    <dgm:cxn modelId="{175A5441-CBA7-4D25-85B9-659E5EE84C50}" type="presParOf" srcId="{1D8D3508-45E9-4945-BED0-7CEE07066331}" destId="{385F54B2-4356-49A7-9D25-EDA431349922}" srcOrd="0" destOrd="0" presId="urn:microsoft.com/office/officeart/2008/layout/PictureAccentList"/>
    <dgm:cxn modelId="{FBAC95FB-C3F7-482E-A138-171F4A805771}" type="presParOf" srcId="{385F54B2-4356-49A7-9D25-EDA431349922}" destId="{D3EEC2E6-1A30-41C5-BC71-79EC8BA90814}" srcOrd="0" destOrd="0" presId="urn:microsoft.com/office/officeart/2008/layout/PictureAccentList"/>
    <dgm:cxn modelId="{DB368D2B-A4FD-45F6-85B8-6DE07C97E3F6}" type="presParOf" srcId="{D3EEC2E6-1A30-41C5-BC71-79EC8BA90814}" destId="{67B98ED9-25B3-4D99-9C63-C8A8A829C924}" srcOrd="0" destOrd="0" presId="urn:microsoft.com/office/officeart/2008/layout/PictureAccentList"/>
    <dgm:cxn modelId="{34A79EB8-07C1-4255-9248-5B97D4D03A46}" type="presParOf" srcId="{385F54B2-4356-49A7-9D25-EDA431349922}" destId="{348E480A-ABB1-42E5-B656-4F9AE38F1A6F}" srcOrd="1" destOrd="0" presId="urn:microsoft.com/office/officeart/2008/layout/PictureAccentList"/>
    <dgm:cxn modelId="{0A315155-00B3-451E-8D12-440E7939D810}" type="presParOf" srcId="{348E480A-ABB1-42E5-B656-4F9AE38F1A6F}" destId="{C7752B32-6BE2-41E9-859B-70EE46F31AA2}" srcOrd="0" destOrd="0" presId="urn:microsoft.com/office/officeart/2008/layout/PictureAccentList"/>
    <dgm:cxn modelId="{D047FABE-3B8F-4C0F-8537-000DF8ABC968}" type="presParOf" srcId="{C7752B32-6BE2-41E9-859B-70EE46F31AA2}" destId="{2C9B5945-6E3D-49B3-894F-DE480322050A}" srcOrd="0" destOrd="0" presId="urn:microsoft.com/office/officeart/2008/layout/PictureAccentList"/>
    <dgm:cxn modelId="{A4896ACE-F883-42EF-B5F7-0ABDC68A20ED}" type="presParOf" srcId="{C7752B32-6BE2-41E9-859B-70EE46F31AA2}" destId="{625A2534-7B67-4BFC-824B-95FA7A8F240D}" srcOrd="1" destOrd="0" presId="urn:microsoft.com/office/officeart/2008/layout/PictureAccentList"/>
    <dgm:cxn modelId="{9B8CEE78-830C-4476-A84B-26F9567FA69F}" type="presParOf" srcId="{348E480A-ABB1-42E5-B656-4F9AE38F1A6F}" destId="{BE8307B2-A603-443A-B46D-1734AC909D12}" srcOrd="1" destOrd="0" presId="urn:microsoft.com/office/officeart/2008/layout/PictureAccentList"/>
    <dgm:cxn modelId="{F552B227-2778-4896-9E99-0A97782C1009}" type="presParOf" srcId="{BE8307B2-A603-443A-B46D-1734AC909D12}" destId="{03382BA1-D473-4C53-B328-52E0CB6673BC}" srcOrd="0" destOrd="0" presId="urn:microsoft.com/office/officeart/2008/layout/PictureAccentList"/>
    <dgm:cxn modelId="{77C70401-C549-41B5-9777-DE0A2FD84F62}" type="presParOf" srcId="{BE8307B2-A603-443A-B46D-1734AC909D12}" destId="{D0098DA1-C725-4ADF-9107-C49CAA8AB2A7}"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E0D5C03-D846-45A9-B358-5FC2A24B62A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2BB66624-5B13-47E3-A70D-C0FD98A53FFB}">
      <dgm:prSet/>
      <dgm:spPr/>
      <dgm:t>
        <a:bodyPr/>
        <a:lstStyle/>
        <a:p>
          <a:pPr rtl="0"/>
          <a:r>
            <a:rPr lang="zh-CN" dirty="0"/>
            <a:t>磁阻效应</a:t>
          </a:r>
        </a:p>
      </dgm:t>
    </dgm:pt>
    <dgm:pt modelId="{E6635447-F6DF-4665-8BED-A5BBD3D494A0}" type="parTrans" cxnId="{1132382F-0C05-4B77-AF3A-82E4FD09BC6F}">
      <dgm:prSet/>
      <dgm:spPr/>
      <dgm:t>
        <a:bodyPr/>
        <a:lstStyle/>
        <a:p>
          <a:endParaRPr lang="zh-CN" altLang="en-US"/>
        </a:p>
      </dgm:t>
    </dgm:pt>
    <dgm:pt modelId="{773215E4-01E5-4E54-A97C-2783FFA7FC8E}" type="sibTrans" cxnId="{1132382F-0C05-4B77-AF3A-82E4FD09BC6F}">
      <dgm:prSet/>
      <dgm:spPr/>
      <dgm:t>
        <a:bodyPr/>
        <a:lstStyle/>
        <a:p>
          <a:endParaRPr lang="zh-CN" altLang="en-US"/>
        </a:p>
      </dgm:t>
    </dgm:pt>
    <dgm:pt modelId="{B3D54698-7B30-4747-A73F-BE2D2415F16E}">
      <dgm:prSet/>
      <dgm:spPr/>
      <dgm:t>
        <a:bodyPr/>
        <a:lstStyle/>
        <a:p>
          <a:pPr rtl="0"/>
          <a:r>
            <a:rPr lang="zh-CN" dirty="0">
              <a:solidFill>
                <a:srgbClr val="FF0000"/>
              </a:solidFill>
            </a:rPr>
            <a:t>置于磁场中的载流金属导体或半导体材料，其电阻值随磁场变化的现象，称为磁致电阻变化效应，简称为磁阻效应。</a:t>
          </a:r>
          <a:r>
            <a:rPr lang="zh-CN" dirty="0"/>
            <a:t>利用磁阻效应制成的元件称为磁敏电阻，也称</a:t>
          </a:r>
          <a:r>
            <a:rPr lang="en-US" dirty="0"/>
            <a:t>MR</a:t>
          </a:r>
          <a:r>
            <a:rPr lang="zh-CN" dirty="0"/>
            <a:t>元件。磁阻效应与材料性质、几何形状等因素有关。</a:t>
          </a:r>
        </a:p>
      </dgm:t>
    </dgm:pt>
    <dgm:pt modelId="{9669F23C-5CDF-4E52-B473-B217F29807CC}" type="parTrans" cxnId="{31F8D530-003E-48D5-8254-FE5DE80433C0}">
      <dgm:prSet/>
      <dgm:spPr/>
      <dgm:t>
        <a:bodyPr/>
        <a:lstStyle/>
        <a:p>
          <a:endParaRPr lang="zh-CN" altLang="en-US"/>
        </a:p>
      </dgm:t>
    </dgm:pt>
    <dgm:pt modelId="{81B2F1D9-BF11-4371-8222-F34E38899AB1}" type="sibTrans" cxnId="{31F8D530-003E-48D5-8254-FE5DE80433C0}">
      <dgm:prSet/>
      <dgm:spPr/>
      <dgm:t>
        <a:bodyPr/>
        <a:lstStyle/>
        <a:p>
          <a:endParaRPr lang="zh-CN" altLang="en-US"/>
        </a:p>
      </dgm:t>
    </dgm:pt>
    <dgm:pt modelId="{2874801A-A369-43A4-8533-9628F1CF34F3}" type="pres">
      <dgm:prSet presAssocID="{8E0D5C03-D846-45A9-B358-5FC2A24B62AE}" presName="linear" presStyleCnt="0">
        <dgm:presLayoutVars>
          <dgm:animLvl val="lvl"/>
          <dgm:resizeHandles val="exact"/>
        </dgm:presLayoutVars>
      </dgm:prSet>
      <dgm:spPr/>
      <dgm:t>
        <a:bodyPr/>
        <a:lstStyle/>
        <a:p>
          <a:endParaRPr lang="zh-CN" altLang="en-US"/>
        </a:p>
      </dgm:t>
    </dgm:pt>
    <dgm:pt modelId="{0E071D4A-BF59-486D-AC27-84230AC238BB}" type="pres">
      <dgm:prSet presAssocID="{2BB66624-5B13-47E3-A70D-C0FD98A53FFB}" presName="parentText" presStyleLbl="node1" presStyleIdx="0" presStyleCnt="1">
        <dgm:presLayoutVars>
          <dgm:chMax val="0"/>
          <dgm:bulletEnabled val="1"/>
        </dgm:presLayoutVars>
      </dgm:prSet>
      <dgm:spPr/>
      <dgm:t>
        <a:bodyPr/>
        <a:lstStyle/>
        <a:p>
          <a:endParaRPr lang="zh-CN" altLang="en-US"/>
        </a:p>
      </dgm:t>
    </dgm:pt>
    <dgm:pt modelId="{2CB49A1B-19EA-4E8F-9755-9C4C0AB22608}" type="pres">
      <dgm:prSet presAssocID="{2BB66624-5B13-47E3-A70D-C0FD98A53FFB}" presName="childText" presStyleLbl="revTx" presStyleIdx="0" presStyleCnt="1">
        <dgm:presLayoutVars>
          <dgm:bulletEnabled val="1"/>
        </dgm:presLayoutVars>
      </dgm:prSet>
      <dgm:spPr/>
      <dgm:t>
        <a:bodyPr/>
        <a:lstStyle/>
        <a:p>
          <a:endParaRPr lang="zh-CN" altLang="en-US"/>
        </a:p>
      </dgm:t>
    </dgm:pt>
  </dgm:ptLst>
  <dgm:cxnLst>
    <dgm:cxn modelId="{1132382F-0C05-4B77-AF3A-82E4FD09BC6F}" srcId="{8E0D5C03-D846-45A9-B358-5FC2A24B62AE}" destId="{2BB66624-5B13-47E3-A70D-C0FD98A53FFB}" srcOrd="0" destOrd="0" parTransId="{E6635447-F6DF-4665-8BED-A5BBD3D494A0}" sibTransId="{773215E4-01E5-4E54-A97C-2783FFA7FC8E}"/>
    <dgm:cxn modelId="{0371E53E-423D-4D94-9BDE-6A066804B078}" type="presOf" srcId="{8E0D5C03-D846-45A9-B358-5FC2A24B62AE}" destId="{2874801A-A369-43A4-8533-9628F1CF34F3}" srcOrd="0" destOrd="0" presId="urn:microsoft.com/office/officeart/2005/8/layout/vList2"/>
    <dgm:cxn modelId="{31F8D530-003E-48D5-8254-FE5DE80433C0}" srcId="{2BB66624-5B13-47E3-A70D-C0FD98A53FFB}" destId="{B3D54698-7B30-4747-A73F-BE2D2415F16E}" srcOrd="0" destOrd="0" parTransId="{9669F23C-5CDF-4E52-B473-B217F29807CC}" sibTransId="{81B2F1D9-BF11-4371-8222-F34E38899AB1}"/>
    <dgm:cxn modelId="{FA6097D4-E168-4D9D-9373-1E95BC4D352E}" type="presOf" srcId="{B3D54698-7B30-4747-A73F-BE2D2415F16E}" destId="{2CB49A1B-19EA-4E8F-9755-9C4C0AB22608}" srcOrd="0" destOrd="0" presId="urn:microsoft.com/office/officeart/2005/8/layout/vList2"/>
    <dgm:cxn modelId="{D8AC4565-ED5A-4955-90B5-4144C192FBAA}" type="presOf" srcId="{2BB66624-5B13-47E3-A70D-C0FD98A53FFB}" destId="{0E071D4A-BF59-486D-AC27-84230AC238BB}" srcOrd="0" destOrd="0" presId="urn:microsoft.com/office/officeart/2005/8/layout/vList2"/>
    <dgm:cxn modelId="{02E1175A-0665-4023-B5F6-87B81C49D659}" type="presParOf" srcId="{2874801A-A369-43A4-8533-9628F1CF34F3}" destId="{0E071D4A-BF59-486D-AC27-84230AC238BB}" srcOrd="0" destOrd="0" presId="urn:microsoft.com/office/officeart/2005/8/layout/vList2"/>
    <dgm:cxn modelId="{1A3896AB-9A31-40EC-9BE3-7FF09DA924C3}" type="presParOf" srcId="{2874801A-A369-43A4-8533-9628F1CF34F3}" destId="{2CB49A1B-19EA-4E8F-9755-9C4C0AB22608}"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5B5B8DF-2D2C-406C-8854-9099B22977ED}"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A6AC5D96-C336-43D5-8C2F-1AB45B2B75F1}">
      <dgm:prSet phldrT="[文本]"/>
      <dgm:spPr/>
      <dgm:t>
        <a:bodyPr/>
        <a:lstStyle/>
        <a:p>
          <a:r>
            <a:rPr lang="zh-CN" altLang="en-US" dirty="0"/>
            <a:t>探头或传感器</a:t>
          </a:r>
        </a:p>
      </dgm:t>
    </dgm:pt>
    <dgm:pt modelId="{7452FA28-66EC-4B29-88C6-801B0F035558}" type="parTrans" cxnId="{FD273E9C-9B97-4750-8841-9328A6652AAE}">
      <dgm:prSet/>
      <dgm:spPr/>
      <dgm:t>
        <a:bodyPr/>
        <a:lstStyle/>
        <a:p>
          <a:endParaRPr lang="zh-CN" altLang="en-US"/>
        </a:p>
      </dgm:t>
    </dgm:pt>
    <dgm:pt modelId="{F2DAE32C-7F1A-4511-9068-B730480A33FD}" type="sibTrans" cxnId="{FD273E9C-9B97-4750-8841-9328A6652AAE}">
      <dgm:prSet/>
      <dgm:spPr/>
      <dgm:t>
        <a:bodyPr/>
        <a:lstStyle/>
        <a:p>
          <a:endParaRPr lang="zh-CN" altLang="en-US"/>
        </a:p>
      </dgm:t>
    </dgm:pt>
    <dgm:pt modelId="{58214FEB-B3A2-4749-BFF1-403C08BA47CA}">
      <dgm:prSet phldrT="[文本]"/>
      <dgm:spPr/>
      <dgm:t>
        <a:bodyPr/>
        <a:lstStyle/>
        <a:p>
          <a:r>
            <a:rPr lang="zh-CN" altLang="en-US" dirty="0"/>
            <a:t>信号处理电路（检测器）</a:t>
          </a:r>
        </a:p>
      </dgm:t>
    </dgm:pt>
    <dgm:pt modelId="{BB64507C-FAA2-46B7-95A0-DC0A37C758B3}" type="parTrans" cxnId="{23814288-9B54-4340-A44B-C7AE7C6D5AA9}">
      <dgm:prSet/>
      <dgm:spPr/>
      <dgm:t>
        <a:bodyPr/>
        <a:lstStyle/>
        <a:p>
          <a:endParaRPr lang="zh-CN" altLang="en-US"/>
        </a:p>
      </dgm:t>
    </dgm:pt>
    <dgm:pt modelId="{562FE259-2A88-46CF-95EE-DF95B3862B6F}" type="sibTrans" cxnId="{23814288-9B54-4340-A44B-C7AE7C6D5AA9}">
      <dgm:prSet/>
      <dgm:spPr/>
      <dgm:t>
        <a:bodyPr/>
        <a:lstStyle/>
        <a:p>
          <a:endParaRPr lang="zh-CN" altLang="en-US"/>
        </a:p>
      </dgm:t>
    </dgm:pt>
    <dgm:pt modelId="{586BB722-9287-41C8-8C76-FF478EF09CD4}">
      <dgm:prSet phldrT="[文本]"/>
      <dgm:spPr/>
      <dgm:t>
        <a:bodyPr/>
        <a:lstStyle/>
        <a:p>
          <a:r>
            <a:rPr lang="zh-CN" altLang="en-US" dirty="0"/>
            <a:t>信号传输通道（导线或光纤等）</a:t>
          </a:r>
        </a:p>
      </dgm:t>
    </dgm:pt>
    <dgm:pt modelId="{C15D0E21-09A9-4084-BFE0-66B77D8797B1}" type="parTrans" cxnId="{1B2A0831-7A32-424A-AEEF-1D8E4D312634}">
      <dgm:prSet/>
      <dgm:spPr/>
      <dgm:t>
        <a:bodyPr/>
        <a:lstStyle/>
        <a:p>
          <a:endParaRPr lang="zh-CN" altLang="en-US"/>
        </a:p>
      </dgm:t>
    </dgm:pt>
    <dgm:pt modelId="{0D63E0BE-6488-4778-BE78-97690AC97129}" type="sibTrans" cxnId="{1B2A0831-7A32-424A-AEEF-1D8E4D312634}">
      <dgm:prSet/>
      <dgm:spPr/>
      <dgm:t>
        <a:bodyPr/>
        <a:lstStyle/>
        <a:p>
          <a:endParaRPr lang="zh-CN" altLang="en-US"/>
        </a:p>
      </dgm:t>
    </dgm:pt>
    <dgm:pt modelId="{20D9671A-F8A1-4F8F-8180-4003CC60D28D}">
      <dgm:prSet phldrT="[文本]"/>
      <dgm:spPr/>
      <dgm:t>
        <a:bodyPr/>
        <a:lstStyle/>
        <a:p>
          <a:r>
            <a:rPr lang="zh-CN" altLang="en-US" dirty="0"/>
            <a:t>电场强度仪</a:t>
          </a:r>
        </a:p>
      </dgm:t>
    </dgm:pt>
    <dgm:pt modelId="{842938D4-5EA7-49BA-AE0D-B9B2563822EB}" type="parTrans" cxnId="{31294EF4-D7D5-4369-98C6-F9961677CE06}">
      <dgm:prSet/>
      <dgm:spPr/>
      <dgm:t>
        <a:bodyPr/>
        <a:lstStyle/>
        <a:p>
          <a:endParaRPr lang="zh-CN" altLang="en-US"/>
        </a:p>
      </dgm:t>
    </dgm:pt>
    <dgm:pt modelId="{81576EB5-5BF8-4324-A5D8-464807CD3EAC}" type="sibTrans" cxnId="{31294EF4-D7D5-4369-98C6-F9961677CE06}">
      <dgm:prSet/>
      <dgm:spPr/>
      <dgm:t>
        <a:bodyPr/>
        <a:lstStyle/>
        <a:p>
          <a:endParaRPr lang="zh-CN" altLang="en-US"/>
        </a:p>
      </dgm:t>
    </dgm:pt>
    <dgm:pt modelId="{A9E36ACD-8E2C-459C-BB3D-7A88507129AF}" type="pres">
      <dgm:prSet presAssocID="{25B5B8DF-2D2C-406C-8854-9099B22977ED}" presName="Name0" presStyleCnt="0">
        <dgm:presLayoutVars>
          <dgm:dir/>
          <dgm:resizeHandles val="exact"/>
        </dgm:presLayoutVars>
      </dgm:prSet>
      <dgm:spPr/>
    </dgm:pt>
    <dgm:pt modelId="{785A3210-1506-455B-A199-ED86C8C796EB}" type="pres">
      <dgm:prSet presAssocID="{25B5B8DF-2D2C-406C-8854-9099B22977ED}" presName="vNodes" presStyleCnt="0"/>
      <dgm:spPr/>
    </dgm:pt>
    <dgm:pt modelId="{BCAB6589-1F74-49C1-A959-6F09C25BB596}" type="pres">
      <dgm:prSet presAssocID="{A6AC5D96-C336-43D5-8C2F-1AB45B2B75F1}" presName="node" presStyleLbl="node1" presStyleIdx="0" presStyleCnt="4" custScaleX="101813" custScaleY="98679">
        <dgm:presLayoutVars>
          <dgm:bulletEnabled val="1"/>
        </dgm:presLayoutVars>
      </dgm:prSet>
      <dgm:spPr/>
      <dgm:t>
        <a:bodyPr/>
        <a:lstStyle/>
        <a:p>
          <a:endParaRPr lang="zh-CN" altLang="en-US"/>
        </a:p>
      </dgm:t>
    </dgm:pt>
    <dgm:pt modelId="{109BDB0E-BC3C-451B-9440-5D740C9D1A6A}" type="pres">
      <dgm:prSet presAssocID="{F2DAE32C-7F1A-4511-9068-B730480A33FD}" presName="spacerT" presStyleCnt="0"/>
      <dgm:spPr/>
    </dgm:pt>
    <dgm:pt modelId="{BDF22564-CF67-4222-8107-703343E593A0}" type="pres">
      <dgm:prSet presAssocID="{F2DAE32C-7F1A-4511-9068-B730480A33FD}" presName="sibTrans" presStyleLbl="sibTrans2D1" presStyleIdx="0" presStyleCnt="3"/>
      <dgm:spPr/>
      <dgm:t>
        <a:bodyPr/>
        <a:lstStyle/>
        <a:p>
          <a:endParaRPr lang="zh-CN" altLang="en-US"/>
        </a:p>
      </dgm:t>
    </dgm:pt>
    <dgm:pt modelId="{20788034-FAB2-43E3-B78F-DECB9FEF974F}" type="pres">
      <dgm:prSet presAssocID="{F2DAE32C-7F1A-4511-9068-B730480A33FD}" presName="spacerB" presStyleCnt="0"/>
      <dgm:spPr/>
    </dgm:pt>
    <dgm:pt modelId="{36748F4A-8BB2-475C-9EBE-8A3E58F5A1AF}" type="pres">
      <dgm:prSet presAssocID="{58214FEB-B3A2-4749-BFF1-403C08BA47CA}" presName="node" presStyleLbl="node1" presStyleIdx="1" presStyleCnt="4">
        <dgm:presLayoutVars>
          <dgm:bulletEnabled val="1"/>
        </dgm:presLayoutVars>
      </dgm:prSet>
      <dgm:spPr/>
      <dgm:t>
        <a:bodyPr/>
        <a:lstStyle/>
        <a:p>
          <a:endParaRPr lang="zh-CN" altLang="en-US"/>
        </a:p>
      </dgm:t>
    </dgm:pt>
    <dgm:pt modelId="{8C55FDDE-92DA-4313-B310-B3C69F6A1F92}" type="pres">
      <dgm:prSet presAssocID="{562FE259-2A88-46CF-95EE-DF95B3862B6F}" presName="spacerT" presStyleCnt="0"/>
      <dgm:spPr/>
    </dgm:pt>
    <dgm:pt modelId="{426DAB75-E057-4681-8269-A13258524BAC}" type="pres">
      <dgm:prSet presAssocID="{562FE259-2A88-46CF-95EE-DF95B3862B6F}" presName="sibTrans" presStyleLbl="sibTrans2D1" presStyleIdx="1" presStyleCnt="3"/>
      <dgm:spPr/>
      <dgm:t>
        <a:bodyPr/>
        <a:lstStyle/>
        <a:p>
          <a:endParaRPr lang="zh-CN" altLang="en-US"/>
        </a:p>
      </dgm:t>
    </dgm:pt>
    <dgm:pt modelId="{150FD5BE-045F-4D9F-A39B-793D2EEF238F}" type="pres">
      <dgm:prSet presAssocID="{562FE259-2A88-46CF-95EE-DF95B3862B6F}" presName="spacerB" presStyleCnt="0"/>
      <dgm:spPr/>
    </dgm:pt>
    <dgm:pt modelId="{3A33DEEB-0E2A-4B06-87D0-2956218BEC24}" type="pres">
      <dgm:prSet presAssocID="{586BB722-9287-41C8-8C76-FF478EF09CD4}" presName="node" presStyleLbl="node1" presStyleIdx="2" presStyleCnt="4">
        <dgm:presLayoutVars>
          <dgm:bulletEnabled val="1"/>
        </dgm:presLayoutVars>
      </dgm:prSet>
      <dgm:spPr/>
      <dgm:t>
        <a:bodyPr/>
        <a:lstStyle/>
        <a:p>
          <a:endParaRPr lang="zh-CN" altLang="en-US"/>
        </a:p>
      </dgm:t>
    </dgm:pt>
    <dgm:pt modelId="{37A7962B-E02C-4EB0-A4E5-DA0620FA6AC3}" type="pres">
      <dgm:prSet presAssocID="{25B5B8DF-2D2C-406C-8854-9099B22977ED}" presName="sibTransLast" presStyleLbl="sibTrans2D1" presStyleIdx="2" presStyleCnt="3"/>
      <dgm:spPr/>
      <dgm:t>
        <a:bodyPr/>
        <a:lstStyle/>
        <a:p>
          <a:endParaRPr lang="zh-CN" altLang="en-US"/>
        </a:p>
      </dgm:t>
    </dgm:pt>
    <dgm:pt modelId="{E2483471-5B12-4C18-9C91-1826E2792B2B}" type="pres">
      <dgm:prSet presAssocID="{25B5B8DF-2D2C-406C-8854-9099B22977ED}" presName="connectorText" presStyleLbl="sibTrans2D1" presStyleIdx="2" presStyleCnt="3"/>
      <dgm:spPr/>
      <dgm:t>
        <a:bodyPr/>
        <a:lstStyle/>
        <a:p>
          <a:endParaRPr lang="zh-CN" altLang="en-US"/>
        </a:p>
      </dgm:t>
    </dgm:pt>
    <dgm:pt modelId="{328C070F-14C7-4A1C-90BA-348C70A7D787}" type="pres">
      <dgm:prSet presAssocID="{25B5B8DF-2D2C-406C-8854-9099B22977ED}" presName="lastNode" presStyleLbl="node1" presStyleIdx="3" presStyleCnt="4">
        <dgm:presLayoutVars>
          <dgm:bulletEnabled val="1"/>
        </dgm:presLayoutVars>
      </dgm:prSet>
      <dgm:spPr/>
      <dgm:t>
        <a:bodyPr/>
        <a:lstStyle/>
        <a:p>
          <a:endParaRPr lang="zh-CN" altLang="en-US"/>
        </a:p>
      </dgm:t>
    </dgm:pt>
  </dgm:ptLst>
  <dgm:cxnLst>
    <dgm:cxn modelId="{F3EF84E2-BC4C-44E1-A8CD-D33494BAFB57}" type="presOf" srcId="{586BB722-9287-41C8-8C76-FF478EF09CD4}" destId="{3A33DEEB-0E2A-4B06-87D0-2956218BEC24}" srcOrd="0" destOrd="0" presId="urn:microsoft.com/office/officeart/2005/8/layout/equation2"/>
    <dgm:cxn modelId="{FD273E9C-9B97-4750-8841-9328A6652AAE}" srcId="{25B5B8DF-2D2C-406C-8854-9099B22977ED}" destId="{A6AC5D96-C336-43D5-8C2F-1AB45B2B75F1}" srcOrd="0" destOrd="0" parTransId="{7452FA28-66EC-4B29-88C6-801B0F035558}" sibTransId="{F2DAE32C-7F1A-4511-9068-B730480A33FD}"/>
    <dgm:cxn modelId="{C9D3EB2C-D1F1-4700-85D5-3B265CE0F033}" type="presOf" srcId="{20D9671A-F8A1-4F8F-8180-4003CC60D28D}" destId="{328C070F-14C7-4A1C-90BA-348C70A7D787}" srcOrd="0" destOrd="0" presId="urn:microsoft.com/office/officeart/2005/8/layout/equation2"/>
    <dgm:cxn modelId="{C0DB9C56-1714-42D8-BEC6-AB777841B062}" type="presOf" srcId="{0D63E0BE-6488-4778-BE78-97690AC97129}" destId="{37A7962B-E02C-4EB0-A4E5-DA0620FA6AC3}" srcOrd="0" destOrd="0" presId="urn:microsoft.com/office/officeart/2005/8/layout/equation2"/>
    <dgm:cxn modelId="{F9DF0183-03CA-4294-8E36-86AF53B2A0B7}" type="presOf" srcId="{0D63E0BE-6488-4778-BE78-97690AC97129}" destId="{E2483471-5B12-4C18-9C91-1826E2792B2B}" srcOrd="1" destOrd="0" presId="urn:microsoft.com/office/officeart/2005/8/layout/equation2"/>
    <dgm:cxn modelId="{0E89D080-9D6D-4216-A4C4-ECC08018A793}" type="presOf" srcId="{25B5B8DF-2D2C-406C-8854-9099B22977ED}" destId="{A9E36ACD-8E2C-459C-BB3D-7A88507129AF}" srcOrd="0" destOrd="0" presId="urn:microsoft.com/office/officeart/2005/8/layout/equation2"/>
    <dgm:cxn modelId="{23814288-9B54-4340-A44B-C7AE7C6D5AA9}" srcId="{25B5B8DF-2D2C-406C-8854-9099B22977ED}" destId="{58214FEB-B3A2-4749-BFF1-403C08BA47CA}" srcOrd="1" destOrd="0" parTransId="{BB64507C-FAA2-46B7-95A0-DC0A37C758B3}" sibTransId="{562FE259-2A88-46CF-95EE-DF95B3862B6F}"/>
    <dgm:cxn modelId="{1B2A0831-7A32-424A-AEEF-1D8E4D312634}" srcId="{25B5B8DF-2D2C-406C-8854-9099B22977ED}" destId="{586BB722-9287-41C8-8C76-FF478EF09CD4}" srcOrd="2" destOrd="0" parTransId="{C15D0E21-09A9-4084-BFE0-66B77D8797B1}" sibTransId="{0D63E0BE-6488-4778-BE78-97690AC97129}"/>
    <dgm:cxn modelId="{A8497CFE-7D7D-420F-A7A4-EE39AB082352}" type="presOf" srcId="{58214FEB-B3A2-4749-BFF1-403C08BA47CA}" destId="{36748F4A-8BB2-475C-9EBE-8A3E58F5A1AF}" srcOrd="0" destOrd="0" presId="urn:microsoft.com/office/officeart/2005/8/layout/equation2"/>
    <dgm:cxn modelId="{31294EF4-D7D5-4369-98C6-F9961677CE06}" srcId="{25B5B8DF-2D2C-406C-8854-9099B22977ED}" destId="{20D9671A-F8A1-4F8F-8180-4003CC60D28D}" srcOrd="3" destOrd="0" parTransId="{842938D4-5EA7-49BA-AE0D-B9B2563822EB}" sibTransId="{81576EB5-5BF8-4324-A5D8-464807CD3EAC}"/>
    <dgm:cxn modelId="{E993F171-50A2-45D3-B431-C4B7AE4677F4}" type="presOf" srcId="{A6AC5D96-C336-43D5-8C2F-1AB45B2B75F1}" destId="{BCAB6589-1F74-49C1-A959-6F09C25BB596}" srcOrd="0" destOrd="0" presId="urn:microsoft.com/office/officeart/2005/8/layout/equation2"/>
    <dgm:cxn modelId="{FA23CAEB-138B-417F-8809-30C9896A2F19}" type="presOf" srcId="{F2DAE32C-7F1A-4511-9068-B730480A33FD}" destId="{BDF22564-CF67-4222-8107-703343E593A0}" srcOrd="0" destOrd="0" presId="urn:microsoft.com/office/officeart/2005/8/layout/equation2"/>
    <dgm:cxn modelId="{9C4A1B66-B123-4AFD-82ED-73F84DEEC1FA}" type="presOf" srcId="{562FE259-2A88-46CF-95EE-DF95B3862B6F}" destId="{426DAB75-E057-4681-8269-A13258524BAC}" srcOrd="0" destOrd="0" presId="urn:microsoft.com/office/officeart/2005/8/layout/equation2"/>
    <dgm:cxn modelId="{BBD0AD7B-453C-4187-9980-F813680169BF}" type="presParOf" srcId="{A9E36ACD-8E2C-459C-BB3D-7A88507129AF}" destId="{785A3210-1506-455B-A199-ED86C8C796EB}" srcOrd="0" destOrd="0" presId="urn:microsoft.com/office/officeart/2005/8/layout/equation2"/>
    <dgm:cxn modelId="{B4D7A340-EEC3-4985-A8F0-0B62BAA2A141}" type="presParOf" srcId="{785A3210-1506-455B-A199-ED86C8C796EB}" destId="{BCAB6589-1F74-49C1-A959-6F09C25BB596}" srcOrd="0" destOrd="0" presId="urn:microsoft.com/office/officeart/2005/8/layout/equation2"/>
    <dgm:cxn modelId="{6CA3943C-9AED-413E-8A25-069248900455}" type="presParOf" srcId="{785A3210-1506-455B-A199-ED86C8C796EB}" destId="{109BDB0E-BC3C-451B-9440-5D740C9D1A6A}" srcOrd="1" destOrd="0" presId="urn:microsoft.com/office/officeart/2005/8/layout/equation2"/>
    <dgm:cxn modelId="{CE5EB913-7D3D-421D-AFE1-92DCCF42903D}" type="presParOf" srcId="{785A3210-1506-455B-A199-ED86C8C796EB}" destId="{BDF22564-CF67-4222-8107-703343E593A0}" srcOrd="2" destOrd="0" presId="urn:microsoft.com/office/officeart/2005/8/layout/equation2"/>
    <dgm:cxn modelId="{FB5E282C-164C-414F-952F-86A820BA64A3}" type="presParOf" srcId="{785A3210-1506-455B-A199-ED86C8C796EB}" destId="{20788034-FAB2-43E3-B78F-DECB9FEF974F}" srcOrd="3" destOrd="0" presId="urn:microsoft.com/office/officeart/2005/8/layout/equation2"/>
    <dgm:cxn modelId="{875BC2C6-9BF2-449C-8E9F-3D8BFB56D3DD}" type="presParOf" srcId="{785A3210-1506-455B-A199-ED86C8C796EB}" destId="{36748F4A-8BB2-475C-9EBE-8A3E58F5A1AF}" srcOrd="4" destOrd="0" presId="urn:microsoft.com/office/officeart/2005/8/layout/equation2"/>
    <dgm:cxn modelId="{D2A3CD95-12BB-4763-A5E3-6B9793C31A1B}" type="presParOf" srcId="{785A3210-1506-455B-A199-ED86C8C796EB}" destId="{8C55FDDE-92DA-4313-B310-B3C69F6A1F92}" srcOrd="5" destOrd="0" presId="urn:microsoft.com/office/officeart/2005/8/layout/equation2"/>
    <dgm:cxn modelId="{C9BE9A2A-C29A-45AF-9E82-C7B7EBEBEE47}" type="presParOf" srcId="{785A3210-1506-455B-A199-ED86C8C796EB}" destId="{426DAB75-E057-4681-8269-A13258524BAC}" srcOrd="6" destOrd="0" presId="urn:microsoft.com/office/officeart/2005/8/layout/equation2"/>
    <dgm:cxn modelId="{98B2D21D-F6E6-4914-8D9F-FC1D20BB2D62}" type="presParOf" srcId="{785A3210-1506-455B-A199-ED86C8C796EB}" destId="{150FD5BE-045F-4D9F-A39B-793D2EEF238F}" srcOrd="7" destOrd="0" presId="urn:microsoft.com/office/officeart/2005/8/layout/equation2"/>
    <dgm:cxn modelId="{F362B3E3-BD78-4290-8BDF-A11052E2037F}" type="presParOf" srcId="{785A3210-1506-455B-A199-ED86C8C796EB}" destId="{3A33DEEB-0E2A-4B06-87D0-2956218BEC24}" srcOrd="8" destOrd="0" presId="urn:microsoft.com/office/officeart/2005/8/layout/equation2"/>
    <dgm:cxn modelId="{9FDA0E20-9B26-4AAD-B78A-374077C78C5B}" type="presParOf" srcId="{A9E36ACD-8E2C-459C-BB3D-7A88507129AF}" destId="{37A7962B-E02C-4EB0-A4E5-DA0620FA6AC3}" srcOrd="1" destOrd="0" presId="urn:microsoft.com/office/officeart/2005/8/layout/equation2"/>
    <dgm:cxn modelId="{EE24922E-027D-4C49-9F69-0BC23BBF9BF1}" type="presParOf" srcId="{37A7962B-E02C-4EB0-A4E5-DA0620FA6AC3}" destId="{E2483471-5B12-4C18-9C91-1826E2792B2B}" srcOrd="0" destOrd="0" presId="urn:microsoft.com/office/officeart/2005/8/layout/equation2"/>
    <dgm:cxn modelId="{198EABEE-2CB7-4F97-ADC0-82FC24441DFB}" type="presParOf" srcId="{A9E36ACD-8E2C-459C-BB3D-7A88507129AF}" destId="{328C070F-14C7-4A1C-90BA-348C70A7D787}" srcOrd="2" destOrd="0" presId="urn:microsoft.com/office/officeart/2005/8/layout/equation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D515ED2-4919-4B38-9F65-32F26E3C8B5F}" type="doc">
      <dgm:prSet loTypeId="urn:microsoft.com/office/officeart/2005/8/layout/orgChart1" loCatId="hierarchy" qsTypeId="urn:microsoft.com/office/officeart/2005/8/quickstyle/simple1" qsCatId="simple" csTypeId="urn:microsoft.com/office/officeart/2005/8/colors/accent1_2" csCatId="accent1"/>
      <dgm:spPr/>
      <dgm:t>
        <a:bodyPr/>
        <a:lstStyle/>
        <a:p>
          <a:endParaRPr lang="zh-CN" altLang="en-US"/>
        </a:p>
      </dgm:t>
    </dgm:pt>
    <dgm:pt modelId="{EFFE2318-B86C-4019-889F-3EE1DBD0220F}">
      <dgm:prSet/>
      <dgm:spPr/>
      <dgm:t>
        <a:bodyPr/>
        <a:lstStyle/>
        <a:p>
          <a:pPr rtl="0"/>
          <a:r>
            <a:rPr kumimoji="1" lang="zh-CN" dirty="0"/>
            <a:t>电场强度测量探头</a:t>
          </a:r>
          <a:endParaRPr lang="zh-CN" dirty="0"/>
        </a:p>
      </dgm:t>
    </dgm:pt>
    <dgm:pt modelId="{B357328E-07AE-4E30-B64B-E4D8F0BDCCE0}" type="parTrans" cxnId="{4C3D60AA-3321-42DE-A5A1-188C45290E35}">
      <dgm:prSet/>
      <dgm:spPr/>
      <dgm:t>
        <a:bodyPr/>
        <a:lstStyle/>
        <a:p>
          <a:endParaRPr lang="zh-CN" altLang="en-US"/>
        </a:p>
      </dgm:t>
    </dgm:pt>
    <dgm:pt modelId="{37A6588B-FA28-4F45-847C-159D18A82B73}" type="sibTrans" cxnId="{4C3D60AA-3321-42DE-A5A1-188C45290E35}">
      <dgm:prSet/>
      <dgm:spPr/>
      <dgm:t>
        <a:bodyPr/>
        <a:lstStyle/>
        <a:p>
          <a:endParaRPr lang="zh-CN" altLang="en-US"/>
        </a:p>
      </dgm:t>
    </dgm:pt>
    <dgm:pt modelId="{0686F7E5-AA73-4576-9374-69AE85068D7B}">
      <dgm:prSet/>
      <dgm:spPr/>
      <dgm:t>
        <a:bodyPr/>
        <a:lstStyle/>
        <a:p>
          <a:pPr rtl="0"/>
          <a:r>
            <a:rPr kumimoji="1" lang="zh-CN"/>
            <a:t>悬浮体型</a:t>
          </a:r>
          <a:endParaRPr lang="zh-CN"/>
        </a:p>
      </dgm:t>
    </dgm:pt>
    <dgm:pt modelId="{5EF8E894-93E7-4AED-9F18-54B1493EA887}" type="parTrans" cxnId="{38F1761D-F264-449B-8EA4-FEDB8ED5D5B8}">
      <dgm:prSet/>
      <dgm:spPr/>
      <dgm:t>
        <a:bodyPr/>
        <a:lstStyle/>
        <a:p>
          <a:endParaRPr lang="zh-CN" altLang="en-US"/>
        </a:p>
      </dgm:t>
    </dgm:pt>
    <dgm:pt modelId="{60E269C8-DB08-43E9-B2F2-4DA6B9D92795}" type="sibTrans" cxnId="{38F1761D-F264-449B-8EA4-FEDB8ED5D5B8}">
      <dgm:prSet/>
      <dgm:spPr/>
      <dgm:t>
        <a:bodyPr/>
        <a:lstStyle/>
        <a:p>
          <a:endParaRPr lang="zh-CN" altLang="en-US"/>
        </a:p>
      </dgm:t>
    </dgm:pt>
    <dgm:pt modelId="{D46E3BBD-A4F0-4A05-8D01-280ECF8A5B46}">
      <dgm:prSet/>
      <dgm:spPr/>
      <dgm:t>
        <a:bodyPr/>
        <a:lstStyle/>
        <a:p>
          <a:pPr rtl="0"/>
          <a:r>
            <a:rPr kumimoji="1" lang="zh-CN"/>
            <a:t>地参考型</a:t>
          </a:r>
          <a:endParaRPr lang="zh-CN"/>
        </a:p>
      </dgm:t>
    </dgm:pt>
    <dgm:pt modelId="{30F31566-A955-48B3-9DAE-911BC8F0E39A}" type="parTrans" cxnId="{04254E69-E5CA-4856-BF12-49DE10719CA9}">
      <dgm:prSet/>
      <dgm:spPr/>
      <dgm:t>
        <a:bodyPr/>
        <a:lstStyle/>
        <a:p>
          <a:endParaRPr lang="zh-CN" altLang="en-US"/>
        </a:p>
      </dgm:t>
    </dgm:pt>
    <dgm:pt modelId="{6FAD51FF-CF27-404B-A638-869F533DA20E}" type="sibTrans" cxnId="{04254E69-E5CA-4856-BF12-49DE10719CA9}">
      <dgm:prSet/>
      <dgm:spPr/>
      <dgm:t>
        <a:bodyPr/>
        <a:lstStyle/>
        <a:p>
          <a:endParaRPr lang="zh-CN" altLang="en-US"/>
        </a:p>
      </dgm:t>
    </dgm:pt>
    <dgm:pt modelId="{45ED0D91-5431-4BEB-B599-B3E46E2555FA}">
      <dgm:prSet/>
      <dgm:spPr/>
      <dgm:t>
        <a:bodyPr/>
        <a:lstStyle/>
        <a:p>
          <a:pPr rtl="0"/>
          <a:r>
            <a:rPr kumimoji="1" lang="zh-CN" dirty="0"/>
            <a:t>光电型</a:t>
          </a:r>
          <a:endParaRPr lang="zh-CN" dirty="0"/>
        </a:p>
      </dgm:t>
    </dgm:pt>
    <dgm:pt modelId="{A8F2BE93-4A56-4296-B117-65E90AD2404D}" type="parTrans" cxnId="{27773578-4F4F-43B3-BA97-BA69AB714322}">
      <dgm:prSet/>
      <dgm:spPr/>
      <dgm:t>
        <a:bodyPr/>
        <a:lstStyle/>
        <a:p>
          <a:endParaRPr lang="zh-CN" altLang="en-US"/>
        </a:p>
      </dgm:t>
    </dgm:pt>
    <dgm:pt modelId="{0E9E187E-038A-4B0A-ACC9-D7499D55F9A9}" type="sibTrans" cxnId="{27773578-4F4F-43B3-BA97-BA69AB714322}">
      <dgm:prSet/>
      <dgm:spPr/>
      <dgm:t>
        <a:bodyPr/>
        <a:lstStyle/>
        <a:p>
          <a:endParaRPr lang="zh-CN" altLang="en-US"/>
        </a:p>
      </dgm:t>
    </dgm:pt>
    <dgm:pt modelId="{15184D79-5775-4AB6-B342-049CACD799F0}" type="pres">
      <dgm:prSet presAssocID="{1D515ED2-4919-4B38-9F65-32F26E3C8B5F}" presName="hierChild1" presStyleCnt="0">
        <dgm:presLayoutVars>
          <dgm:orgChart val="1"/>
          <dgm:chPref val="1"/>
          <dgm:dir/>
          <dgm:animOne val="branch"/>
          <dgm:animLvl val="lvl"/>
          <dgm:resizeHandles/>
        </dgm:presLayoutVars>
      </dgm:prSet>
      <dgm:spPr/>
      <dgm:t>
        <a:bodyPr/>
        <a:lstStyle/>
        <a:p>
          <a:endParaRPr lang="zh-CN" altLang="en-US"/>
        </a:p>
      </dgm:t>
    </dgm:pt>
    <dgm:pt modelId="{29C39AD7-3DC8-49E3-95DB-76B8E3DB2196}" type="pres">
      <dgm:prSet presAssocID="{EFFE2318-B86C-4019-889F-3EE1DBD0220F}" presName="hierRoot1" presStyleCnt="0">
        <dgm:presLayoutVars>
          <dgm:hierBranch val="init"/>
        </dgm:presLayoutVars>
      </dgm:prSet>
      <dgm:spPr/>
    </dgm:pt>
    <dgm:pt modelId="{166D9A09-F804-4CC7-9B54-A9079FCA8A7D}" type="pres">
      <dgm:prSet presAssocID="{EFFE2318-B86C-4019-889F-3EE1DBD0220F}" presName="rootComposite1" presStyleCnt="0"/>
      <dgm:spPr/>
    </dgm:pt>
    <dgm:pt modelId="{878E7824-F0DE-4723-AC86-0454AFFDEBEF}" type="pres">
      <dgm:prSet presAssocID="{EFFE2318-B86C-4019-889F-3EE1DBD0220F}" presName="rootText1" presStyleLbl="node0" presStyleIdx="0" presStyleCnt="1">
        <dgm:presLayoutVars>
          <dgm:chPref val="3"/>
        </dgm:presLayoutVars>
      </dgm:prSet>
      <dgm:spPr/>
      <dgm:t>
        <a:bodyPr/>
        <a:lstStyle/>
        <a:p>
          <a:endParaRPr lang="zh-CN" altLang="en-US"/>
        </a:p>
      </dgm:t>
    </dgm:pt>
    <dgm:pt modelId="{225C1D0E-0D10-4DB5-8B17-259768C590F0}" type="pres">
      <dgm:prSet presAssocID="{EFFE2318-B86C-4019-889F-3EE1DBD0220F}" presName="rootConnector1" presStyleLbl="node1" presStyleIdx="0" presStyleCnt="0"/>
      <dgm:spPr/>
      <dgm:t>
        <a:bodyPr/>
        <a:lstStyle/>
        <a:p>
          <a:endParaRPr lang="zh-CN" altLang="en-US"/>
        </a:p>
      </dgm:t>
    </dgm:pt>
    <dgm:pt modelId="{B218A56E-8208-48FC-AB7B-2E14AC5B9A16}" type="pres">
      <dgm:prSet presAssocID="{EFFE2318-B86C-4019-889F-3EE1DBD0220F}" presName="hierChild2" presStyleCnt="0"/>
      <dgm:spPr/>
    </dgm:pt>
    <dgm:pt modelId="{3FA43521-80D3-4912-A81E-1E36660CDA6D}" type="pres">
      <dgm:prSet presAssocID="{5EF8E894-93E7-4AED-9F18-54B1493EA887}" presName="Name37" presStyleLbl="parChTrans1D2" presStyleIdx="0" presStyleCnt="3"/>
      <dgm:spPr/>
      <dgm:t>
        <a:bodyPr/>
        <a:lstStyle/>
        <a:p>
          <a:endParaRPr lang="zh-CN" altLang="en-US"/>
        </a:p>
      </dgm:t>
    </dgm:pt>
    <dgm:pt modelId="{B422937E-58A8-497F-8E0B-30D9E72CE166}" type="pres">
      <dgm:prSet presAssocID="{0686F7E5-AA73-4576-9374-69AE85068D7B}" presName="hierRoot2" presStyleCnt="0">
        <dgm:presLayoutVars>
          <dgm:hierBranch val="init"/>
        </dgm:presLayoutVars>
      </dgm:prSet>
      <dgm:spPr/>
    </dgm:pt>
    <dgm:pt modelId="{2C03D0D0-A332-47F4-9070-621DFFAA9720}" type="pres">
      <dgm:prSet presAssocID="{0686F7E5-AA73-4576-9374-69AE85068D7B}" presName="rootComposite" presStyleCnt="0"/>
      <dgm:spPr/>
    </dgm:pt>
    <dgm:pt modelId="{AA8BA48D-8CFE-4E11-A125-BBC0412C69B4}" type="pres">
      <dgm:prSet presAssocID="{0686F7E5-AA73-4576-9374-69AE85068D7B}" presName="rootText" presStyleLbl="node2" presStyleIdx="0" presStyleCnt="3">
        <dgm:presLayoutVars>
          <dgm:chPref val="3"/>
        </dgm:presLayoutVars>
      </dgm:prSet>
      <dgm:spPr/>
      <dgm:t>
        <a:bodyPr/>
        <a:lstStyle/>
        <a:p>
          <a:endParaRPr lang="zh-CN" altLang="en-US"/>
        </a:p>
      </dgm:t>
    </dgm:pt>
    <dgm:pt modelId="{F5A30CF3-CB08-4EFB-AA53-FC94F3793FDE}" type="pres">
      <dgm:prSet presAssocID="{0686F7E5-AA73-4576-9374-69AE85068D7B}" presName="rootConnector" presStyleLbl="node2" presStyleIdx="0" presStyleCnt="3"/>
      <dgm:spPr/>
      <dgm:t>
        <a:bodyPr/>
        <a:lstStyle/>
        <a:p>
          <a:endParaRPr lang="zh-CN" altLang="en-US"/>
        </a:p>
      </dgm:t>
    </dgm:pt>
    <dgm:pt modelId="{D131351E-903D-41F0-94E1-66CF44C13D48}" type="pres">
      <dgm:prSet presAssocID="{0686F7E5-AA73-4576-9374-69AE85068D7B}" presName="hierChild4" presStyleCnt="0"/>
      <dgm:spPr/>
    </dgm:pt>
    <dgm:pt modelId="{D1C74350-F208-4DDD-BDC4-71292FF458B2}" type="pres">
      <dgm:prSet presAssocID="{0686F7E5-AA73-4576-9374-69AE85068D7B}" presName="hierChild5" presStyleCnt="0"/>
      <dgm:spPr/>
    </dgm:pt>
    <dgm:pt modelId="{FCE9EB9C-B65A-4C67-AD5D-6C5F0D6EE004}" type="pres">
      <dgm:prSet presAssocID="{30F31566-A955-48B3-9DAE-911BC8F0E39A}" presName="Name37" presStyleLbl="parChTrans1D2" presStyleIdx="1" presStyleCnt="3"/>
      <dgm:spPr/>
      <dgm:t>
        <a:bodyPr/>
        <a:lstStyle/>
        <a:p>
          <a:endParaRPr lang="zh-CN" altLang="en-US"/>
        </a:p>
      </dgm:t>
    </dgm:pt>
    <dgm:pt modelId="{2B5AB6DB-CC00-461B-8897-E84454C9AD6E}" type="pres">
      <dgm:prSet presAssocID="{D46E3BBD-A4F0-4A05-8D01-280ECF8A5B46}" presName="hierRoot2" presStyleCnt="0">
        <dgm:presLayoutVars>
          <dgm:hierBranch val="init"/>
        </dgm:presLayoutVars>
      </dgm:prSet>
      <dgm:spPr/>
    </dgm:pt>
    <dgm:pt modelId="{D7E4E254-0CBC-4D99-A222-F43D5971D10B}" type="pres">
      <dgm:prSet presAssocID="{D46E3BBD-A4F0-4A05-8D01-280ECF8A5B46}" presName="rootComposite" presStyleCnt="0"/>
      <dgm:spPr/>
    </dgm:pt>
    <dgm:pt modelId="{7BC8902A-8B0E-4E9E-8CAC-93E3738CE6E9}" type="pres">
      <dgm:prSet presAssocID="{D46E3BBD-A4F0-4A05-8D01-280ECF8A5B46}" presName="rootText" presStyleLbl="node2" presStyleIdx="1" presStyleCnt="3">
        <dgm:presLayoutVars>
          <dgm:chPref val="3"/>
        </dgm:presLayoutVars>
      </dgm:prSet>
      <dgm:spPr/>
      <dgm:t>
        <a:bodyPr/>
        <a:lstStyle/>
        <a:p>
          <a:endParaRPr lang="zh-CN" altLang="en-US"/>
        </a:p>
      </dgm:t>
    </dgm:pt>
    <dgm:pt modelId="{DC6E02F4-24E1-4A6C-84A8-D9ACE018B7E5}" type="pres">
      <dgm:prSet presAssocID="{D46E3BBD-A4F0-4A05-8D01-280ECF8A5B46}" presName="rootConnector" presStyleLbl="node2" presStyleIdx="1" presStyleCnt="3"/>
      <dgm:spPr/>
      <dgm:t>
        <a:bodyPr/>
        <a:lstStyle/>
        <a:p>
          <a:endParaRPr lang="zh-CN" altLang="en-US"/>
        </a:p>
      </dgm:t>
    </dgm:pt>
    <dgm:pt modelId="{E0DBA1C1-C3A4-41BD-922B-EE6AF656C1F6}" type="pres">
      <dgm:prSet presAssocID="{D46E3BBD-A4F0-4A05-8D01-280ECF8A5B46}" presName="hierChild4" presStyleCnt="0"/>
      <dgm:spPr/>
    </dgm:pt>
    <dgm:pt modelId="{95E8D2BF-8438-4A97-876A-A1915577A0F9}" type="pres">
      <dgm:prSet presAssocID="{D46E3BBD-A4F0-4A05-8D01-280ECF8A5B46}" presName="hierChild5" presStyleCnt="0"/>
      <dgm:spPr/>
    </dgm:pt>
    <dgm:pt modelId="{484803A7-BC79-4F9B-BD55-D58755DF86A2}" type="pres">
      <dgm:prSet presAssocID="{A8F2BE93-4A56-4296-B117-65E90AD2404D}" presName="Name37" presStyleLbl="parChTrans1D2" presStyleIdx="2" presStyleCnt="3"/>
      <dgm:spPr/>
      <dgm:t>
        <a:bodyPr/>
        <a:lstStyle/>
        <a:p>
          <a:endParaRPr lang="zh-CN" altLang="en-US"/>
        </a:p>
      </dgm:t>
    </dgm:pt>
    <dgm:pt modelId="{C389253E-3DD0-477B-AEC0-A9FDBC6435D1}" type="pres">
      <dgm:prSet presAssocID="{45ED0D91-5431-4BEB-B599-B3E46E2555FA}" presName="hierRoot2" presStyleCnt="0">
        <dgm:presLayoutVars>
          <dgm:hierBranch val="init"/>
        </dgm:presLayoutVars>
      </dgm:prSet>
      <dgm:spPr/>
    </dgm:pt>
    <dgm:pt modelId="{5A20F7E8-3AD8-415B-BD26-431F8B6FF25D}" type="pres">
      <dgm:prSet presAssocID="{45ED0D91-5431-4BEB-B599-B3E46E2555FA}" presName="rootComposite" presStyleCnt="0"/>
      <dgm:spPr/>
    </dgm:pt>
    <dgm:pt modelId="{4CE657EF-DB7F-4CCC-98FF-D11CBB5DB35A}" type="pres">
      <dgm:prSet presAssocID="{45ED0D91-5431-4BEB-B599-B3E46E2555FA}" presName="rootText" presStyleLbl="node2" presStyleIdx="2" presStyleCnt="3">
        <dgm:presLayoutVars>
          <dgm:chPref val="3"/>
        </dgm:presLayoutVars>
      </dgm:prSet>
      <dgm:spPr/>
      <dgm:t>
        <a:bodyPr/>
        <a:lstStyle/>
        <a:p>
          <a:endParaRPr lang="zh-CN" altLang="en-US"/>
        </a:p>
      </dgm:t>
    </dgm:pt>
    <dgm:pt modelId="{15888C55-20E7-4C84-B8D9-44BF315640A6}" type="pres">
      <dgm:prSet presAssocID="{45ED0D91-5431-4BEB-B599-B3E46E2555FA}" presName="rootConnector" presStyleLbl="node2" presStyleIdx="2" presStyleCnt="3"/>
      <dgm:spPr/>
      <dgm:t>
        <a:bodyPr/>
        <a:lstStyle/>
        <a:p>
          <a:endParaRPr lang="zh-CN" altLang="en-US"/>
        </a:p>
      </dgm:t>
    </dgm:pt>
    <dgm:pt modelId="{7CF7A84A-3648-4987-A033-DD09E24DC963}" type="pres">
      <dgm:prSet presAssocID="{45ED0D91-5431-4BEB-B599-B3E46E2555FA}" presName="hierChild4" presStyleCnt="0"/>
      <dgm:spPr/>
    </dgm:pt>
    <dgm:pt modelId="{074B80A4-1D33-4FF1-A969-9CB19D76636F}" type="pres">
      <dgm:prSet presAssocID="{45ED0D91-5431-4BEB-B599-B3E46E2555FA}" presName="hierChild5" presStyleCnt="0"/>
      <dgm:spPr/>
    </dgm:pt>
    <dgm:pt modelId="{45C7DF1F-BAA8-415B-AD9F-E5836BF740C4}" type="pres">
      <dgm:prSet presAssocID="{EFFE2318-B86C-4019-889F-3EE1DBD0220F}" presName="hierChild3" presStyleCnt="0"/>
      <dgm:spPr/>
    </dgm:pt>
  </dgm:ptLst>
  <dgm:cxnLst>
    <dgm:cxn modelId="{496C36C7-5B74-4C65-9A56-333282D46E17}" type="presOf" srcId="{5EF8E894-93E7-4AED-9F18-54B1493EA887}" destId="{3FA43521-80D3-4912-A81E-1E36660CDA6D}" srcOrd="0" destOrd="0" presId="urn:microsoft.com/office/officeart/2005/8/layout/orgChart1"/>
    <dgm:cxn modelId="{38F1761D-F264-449B-8EA4-FEDB8ED5D5B8}" srcId="{EFFE2318-B86C-4019-889F-3EE1DBD0220F}" destId="{0686F7E5-AA73-4576-9374-69AE85068D7B}" srcOrd="0" destOrd="0" parTransId="{5EF8E894-93E7-4AED-9F18-54B1493EA887}" sibTransId="{60E269C8-DB08-43E9-B2F2-4DA6B9D92795}"/>
    <dgm:cxn modelId="{27773578-4F4F-43B3-BA97-BA69AB714322}" srcId="{EFFE2318-B86C-4019-889F-3EE1DBD0220F}" destId="{45ED0D91-5431-4BEB-B599-B3E46E2555FA}" srcOrd="2" destOrd="0" parTransId="{A8F2BE93-4A56-4296-B117-65E90AD2404D}" sibTransId="{0E9E187E-038A-4B0A-ACC9-D7499D55F9A9}"/>
    <dgm:cxn modelId="{00A29D64-7FC4-4CFE-BB82-447283C283CA}" type="presOf" srcId="{D46E3BBD-A4F0-4A05-8D01-280ECF8A5B46}" destId="{DC6E02F4-24E1-4A6C-84A8-D9ACE018B7E5}" srcOrd="1" destOrd="0" presId="urn:microsoft.com/office/officeart/2005/8/layout/orgChart1"/>
    <dgm:cxn modelId="{807976D8-70E6-443C-8B31-3071FA7794C5}" type="presOf" srcId="{30F31566-A955-48B3-9DAE-911BC8F0E39A}" destId="{FCE9EB9C-B65A-4C67-AD5D-6C5F0D6EE004}" srcOrd="0" destOrd="0" presId="urn:microsoft.com/office/officeart/2005/8/layout/orgChart1"/>
    <dgm:cxn modelId="{04254E69-E5CA-4856-BF12-49DE10719CA9}" srcId="{EFFE2318-B86C-4019-889F-3EE1DBD0220F}" destId="{D46E3BBD-A4F0-4A05-8D01-280ECF8A5B46}" srcOrd="1" destOrd="0" parTransId="{30F31566-A955-48B3-9DAE-911BC8F0E39A}" sibTransId="{6FAD51FF-CF27-404B-A638-869F533DA20E}"/>
    <dgm:cxn modelId="{47ADE2A9-BD9E-4FF0-99A2-89512E1C6134}" type="presOf" srcId="{45ED0D91-5431-4BEB-B599-B3E46E2555FA}" destId="{4CE657EF-DB7F-4CCC-98FF-D11CBB5DB35A}" srcOrd="0" destOrd="0" presId="urn:microsoft.com/office/officeart/2005/8/layout/orgChart1"/>
    <dgm:cxn modelId="{47D58A2C-0935-4D90-A5FA-AD8755A934BD}" type="presOf" srcId="{A8F2BE93-4A56-4296-B117-65E90AD2404D}" destId="{484803A7-BC79-4F9B-BD55-D58755DF86A2}" srcOrd="0" destOrd="0" presId="urn:microsoft.com/office/officeart/2005/8/layout/orgChart1"/>
    <dgm:cxn modelId="{4C3D60AA-3321-42DE-A5A1-188C45290E35}" srcId="{1D515ED2-4919-4B38-9F65-32F26E3C8B5F}" destId="{EFFE2318-B86C-4019-889F-3EE1DBD0220F}" srcOrd="0" destOrd="0" parTransId="{B357328E-07AE-4E30-B64B-E4D8F0BDCCE0}" sibTransId="{37A6588B-FA28-4F45-847C-159D18A82B73}"/>
    <dgm:cxn modelId="{B87FD758-7B75-4668-AD4E-F02F70AE2665}" type="presOf" srcId="{0686F7E5-AA73-4576-9374-69AE85068D7B}" destId="{F5A30CF3-CB08-4EFB-AA53-FC94F3793FDE}" srcOrd="1" destOrd="0" presId="urn:microsoft.com/office/officeart/2005/8/layout/orgChart1"/>
    <dgm:cxn modelId="{BA63A526-9309-4F88-9F4D-FAC5AC46FA1A}" type="presOf" srcId="{D46E3BBD-A4F0-4A05-8D01-280ECF8A5B46}" destId="{7BC8902A-8B0E-4E9E-8CAC-93E3738CE6E9}" srcOrd="0" destOrd="0" presId="urn:microsoft.com/office/officeart/2005/8/layout/orgChart1"/>
    <dgm:cxn modelId="{23CC5912-7F57-48A5-BB8E-E4DFFC4D7DB8}" type="presOf" srcId="{EFFE2318-B86C-4019-889F-3EE1DBD0220F}" destId="{878E7824-F0DE-4723-AC86-0454AFFDEBEF}" srcOrd="0" destOrd="0" presId="urn:microsoft.com/office/officeart/2005/8/layout/orgChart1"/>
    <dgm:cxn modelId="{6C879E4D-5DEE-4B21-888E-E78F85776ECE}" type="presOf" srcId="{EFFE2318-B86C-4019-889F-3EE1DBD0220F}" destId="{225C1D0E-0D10-4DB5-8B17-259768C590F0}" srcOrd="1" destOrd="0" presId="urn:microsoft.com/office/officeart/2005/8/layout/orgChart1"/>
    <dgm:cxn modelId="{45E5C824-9FBD-44E5-B445-9C176078229D}" type="presOf" srcId="{1D515ED2-4919-4B38-9F65-32F26E3C8B5F}" destId="{15184D79-5775-4AB6-B342-049CACD799F0}" srcOrd="0" destOrd="0" presId="urn:microsoft.com/office/officeart/2005/8/layout/orgChart1"/>
    <dgm:cxn modelId="{5DBCC369-0E30-445F-A345-10C5659A9480}" type="presOf" srcId="{45ED0D91-5431-4BEB-B599-B3E46E2555FA}" destId="{15888C55-20E7-4C84-B8D9-44BF315640A6}" srcOrd="1" destOrd="0" presId="urn:microsoft.com/office/officeart/2005/8/layout/orgChart1"/>
    <dgm:cxn modelId="{7012F180-D6BB-4DE8-8DD1-55B2CC73EBAE}" type="presOf" srcId="{0686F7E5-AA73-4576-9374-69AE85068D7B}" destId="{AA8BA48D-8CFE-4E11-A125-BBC0412C69B4}" srcOrd="0" destOrd="0" presId="urn:microsoft.com/office/officeart/2005/8/layout/orgChart1"/>
    <dgm:cxn modelId="{280D5B44-9B9F-431B-9699-3A6989C3BC4D}" type="presParOf" srcId="{15184D79-5775-4AB6-B342-049CACD799F0}" destId="{29C39AD7-3DC8-49E3-95DB-76B8E3DB2196}" srcOrd="0" destOrd="0" presId="urn:microsoft.com/office/officeart/2005/8/layout/orgChart1"/>
    <dgm:cxn modelId="{513069BD-73FC-4915-B1EB-866F124DF9AB}" type="presParOf" srcId="{29C39AD7-3DC8-49E3-95DB-76B8E3DB2196}" destId="{166D9A09-F804-4CC7-9B54-A9079FCA8A7D}" srcOrd="0" destOrd="0" presId="urn:microsoft.com/office/officeart/2005/8/layout/orgChart1"/>
    <dgm:cxn modelId="{F56CDD80-2397-41E5-B8F9-CAB74E6BBBC7}" type="presParOf" srcId="{166D9A09-F804-4CC7-9B54-A9079FCA8A7D}" destId="{878E7824-F0DE-4723-AC86-0454AFFDEBEF}" srcOrd="0" destOrd="0" presId="urn:microsoft.com/office/officeart/2005/8/layout/orgChart1"/>
    <dgm:cxn modelId="{7253019E-5D85-480C-880A-25DE00539AA7}" type="presParOf" srcId="{166D9A09-F804-4CC7-9B54-A9079FCA8A7D}" destId="{225C1D0E-0D10-4DB5-8B17-259768C590F0}" srcOrd="1" destOrd="0" presId="urn:microsoft.com/office/officeart/2005/8/layout/orgChart1"/>
    <dgm:cxn modelId="{0F37E5B9-6B86-40DC-9E69-2C0E2AC86D7D}" type="presParOf" srcId="{29C39AD7-3DC8-49E3-95DB-76B8E3DB2196}" destId="{B218A56E-8208-48FC-AB7B-2E14AC5B9A16}" srcOrd="1" destOrd="0" presId="urn:microsoft.com/office/officeart/2005/8/layout/orgChart1"/>
    <dgm:cxn modelId="{F7DFC10A-6F65-4EFA-A529-73B8E546F6F8}" type="presParOf" srcId="{B218A56E-8208-48FC-AB7B-2E14AC5B9A16}" destId="{3FA43521-80D3-4912-A81E-1E36660CDA6D}" srcOrd="0" destOrd="0" presId="urn:microsoft.com/office/officeart/2005/8/layout/orgChart1"/>
    <dgm:cxn modelId="{32071867-C5D0-4CDD-BECE-844D0C2BB06D}" type="presParOf" srcId="{B218A56E-8208-48FC-AB7B-2E14AC5B9A16}" destId="{B422937E-58A8-497F-8E0B-30D9E72CE166}" srcOrd="1" destOrd="0" presId="urn:microsoft.com/office/officeart/2005/8/layout/orgChart1"/>
    <dgm:cxn modelId="{073B12C7-54D6-4186-B225-E5AAFE8FD531}" type="presParOf" srcId="{B422937E-58A8-497F-8E0B-30D9E72CE166}" destId="{2C03D0D0-A332-47F4-9070-621DFFAA9720}" srcOrd="0" destOrd="0" presId="urn:microsoft.com/office/officeart/2005/8/layout/orgChart1"/>
    <dgm:cxn modelId="{C9BA72B4-6DF1-4128-AD0C-22BEF2EE97F7}" type="presParOf" srcId="{2C03D0D0-A332-47F4-9070-621DFFAA9720}" destId="{AA8BA48D-8CFE-4E11-A125-BBC0412C69B4}" srcOrd="0" destOrd="0" presId="urn:microsoft.com/office/officeart/2005/8/layout/orgChart1"/>
    <dgm:cxn modelId="{2C85E79C-ABE9-4523-A9C8-FEAE43CCB2CC}" type="presParOf" srcId="{2C03D0D0-A332-47F4-9070-621DFFAA9720}" destId="{F5A30CF3-CB08-4EFB-AA53-FC94F3793FDE}" srcOrd="1" destOrd="0" presId="urn:microsoft.com/office/officeart/2005/8/layout/orgChart1"/>
    <dgm:cxn modelId="{05B8FAF0-BF4B-4EEB-B099-8FA45DC0DD8B}" type="presParOf" srcId="{B422937E-58A8-497F-8E0B-30D9E72CE166}" destId="{D131351E-903D-41F0-94E1-66CF44C13D48}" srcOrd="1" destOrd="0" presId="urn:microsoft.com/office/officeart/2005/8/layout/orgChart1"/>
    <dgm:cxn modelId="{91F94915-B091-403E-A295-B3643B602B1D}" type="presParOf" srcId="{B422937E-58A8-497F-8E0B-30D9E72CE166}" destId="{D1C74350-F208-4DDD-BDC4-71292FF458B2}" srcOrd="2" destOrd="0" presId="urn:microsoft.com/office/officeart/2005/8/layout/orgChart1"/>
    <dgm:cxn modelId="{D0EEAF33-8672-4BEB-931C-5BA2EDA3301C}" type="presParOf" srcId="{B218A56E-8208-48FC-AB7B-2E14AC5B9A16}" destId="{FCE9EB9C-B65A-4C67-AD5D-6C5F0D6EE004}" srcOrd="2" destOrd="0" presId="urn:microsoft.com/office/officeart/2005/8/layout/orgChart1"/>
    <dgm:cxn modelId="{CC27260A-1E30-431A-833A-A8E834FBFA9A}" type="presParOf" srcId="{B218A56E-8208-48FC-AB7B-2E14AC5B9A16}" destId="{2B5AB6DB-CC00-461B-8897-E84454C9AD6E}" srcOrd="3" destOrd="0" presId="urn:microsoft.com/office/officeart/2005/8/layout/orgChart1"/>
    <dgm:cxn modelId="{EAC0CFED-AA3D-4539-8650-80FFF58DBBBD}" type="presParOf" srcId="{2B5AB6DB-CC00-461B-8897-E84454C9AD6E}" destId="{D7E4E254-0CBC-4D99-A222-F43D5971D10B}" srcOrd="0" destOrd="0" presId="urn:microsoft.com/office/officeart/2005/8/layout/orgChart1"/>
    <dgm:cxn modelId="{E471BA7E-CC0A-4235-A550-EB188EC9BDCE}" type="presParOf" srcId="{D7E4E254-0CBC-4D99-A222-F43D5971D10B}" destId="{7BC8902A-8B0E-4E9E-8CAC-93E3738CE6E9}" srcOrd="0" destOrd="0" presId="urn:microsoft.com/office/officeart/2005/8/layout/orgChart1"/>
    <dgm:cxn modelId="{F0D75DA0-25AB-46CE-96D1-77195404C3A9}" type="presParOf" srcId="{D7E4E254-0CBC-4D99-A222-F43D5971D10B}" destId="{DC6E02F4-24E1-4A6C-84A8-D9ACE018B7E5}" srcOrd="1" destOrd="0" presId="urn:microsoft.com/office/officeart/2005/8/layout/orgChart1"/>
    <dgm:cxn modelId="{F8BD839A-0D48-42D4-BAEA-69ABC883F2CA}" type="presParOf" srcId="{2B5AB6DB-CC00-461B-8897-E84454C9AD6E}" destId="{E0DBA1C1-C3A4-41BD-922B-EE6AF656C1F6}" srcOrd="1" destOrd="0" presId="urn:microsoft.com/office/officeart/2005/8/layout/orgChart1"/>
    <dgm:cxn modelId="{3849892A-9097-4423-9225-0FBA90122CAC}" type="presParOf" srcId="{2B5AB6DB-CC00-461B-8897-E84454C9AD6E}" destId="{95E8D2BF-8438-4A97-876A-A1915577A0F9}" srcOrd="2" destOrd="0" presId="urn:microsoft.com/office/officeart/2005/8/layout/orgChart1"/>
    <dgm:cxn modelId="{15D2BF0D-6800-4ED0-A229-AE6A36AC7FCF}" type="presParOf" srcId="{B218A56E-8208-48FC-AB7B-2E14AC5B9A16}" destId="{484803A7-BC79-4F9B-BD55-D58755DF86A2}" srcOrd="4" destOrd="0" presId="urn:microsoft.com/office/officeart/2005/8/layout/orgChart1"/>
    <dgm:cxn modelId="{D46D2968-6B4C-4147-984B-167BBC33BC53}" type="presParOf" srcId="{B218A56E-8208-48FC-AB7B-2E14AC5B9A16}" destId="{C389253E-3DD0-477B-AEC0-A9FDBC6435D1}" srcOrd="5" destOrd="0" presId="urn:microsoft.com/office/officeart/2005/8/layout/orgChart1"/>
    <dgm:cxn modelId="{33B068E2-FFB5-4FD9-898B-2FDB15D9B8BD}" type="presParOf" srcId="{C389253E-3DD0-477B-AEC0-A9FDBC6435D1}" destId="{5A20F7E8-3AD8-415B-BD26-431F8B6FF25D}" srcOrd="0" destOrd="0" presId="urn:microsoft.com/office/officeart/2005/8/layout/orgChart1"/>
    <dgm:cxn modelId="{37250E34-474E-4D0C-A009-0A2E0937F390}" type="presParOf" srcId="{5A20F7E8-3AD8-415B-BD26-431F8B6FF25D}" destId="{4CE657EF-DB7F-4CCC-98FF-D11CBB5DB35A}" srcOrd="0" destOrd="0" presId="urn:microsoft.com/office/officeart/2005/8/layout/orgChart1"/>
    <dgm:cxn modelId="{0049BF63-BA4A-4C21-B2A5-8AF796DAFBA3}" type="presParOf" srcId="{5A20F7E8-3AD8-415B-BD26-431F8B6FF25D}" destId="{15888C55-20E7-4C84-B8D9-44BF315640A6}" srcOrd="1" destOrd="0" presId="urn:microsoft.com/office/officeart/2005/8/layout/orgChart1"/>
    <dgm:cxn modelId="{FF38ABE4-9A6B-474E-98BB-3903492D215C}" type="presParOf" srcId="{C389253E-3DD0-477B-AEC0-A9FDBC6435D1}" destId="{7CF7A84A-3648-4987-A033-DD09E24DC963}" srcOrd="1" destOrd="0" presId="urn:microsoft.com/office/officeart/2005/8/layout/orgChart1"/>
    <dgm:cxn modelId="{91525C2E-F63C-4237-ADCD-30E5A609D4B7}" type="presParOf" srcId="{C389253E-3DD0-477B-AEC0-A9FDBC6435D1}" destId="{074B80A4-1D33-4FF1-A969-9CB19D76636F}" srcOrd="2" destOrd="0" presId="urn:microsoft.com/office/officeart/2005/8/layout/orgChart1"/>
    <dgm:cxn modelId="{FA2E87FA-1E53-4A22-9CC4-BC2BEE3D0CB5}" type="presParOf" srcId="{29C39AD7-3DC8-49E3-95DB-76B8E3DB2196}" destId="{45C7DF1F-BAA8-415B-AD9F-E5836BF740C4}" srcOrd="2" destOrd="0" presId="urn:microsoft.com/office/officeart/2005/8/layout/orgChart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8A26621-3E23-4FE7-AC25-806262F8FFF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811CD0A6-EABE-45E4-AE54-A65B15F0427A}">
      <dgm:prSet custT="1"/>
      <dgm:spPr/>
      <dgm:t>
        <a:bodyPr/>
        <a:lstStyle/>
        <a:p>
          <a:pPr rtl="0"/>
          <a:r>
            <a:rPr lang="zh-CN" sz="2400" dirty="0"/>
            <a:t>由涡流式传感器的工作原理可知，被测量数变化可以转换成传感器线圈的品质因素</a:t>
          </a:r>
          <a:r>
            <a:rPr lang="en-US" sz="2400" dirty="0"/>
            <a:t>Q</a:t>
          </a:r>
          <a:r>
            <a:rPr lang="zh-CN" sz="2400" dirty="0"/>
            <a:t>、等效阻抗</a:t>
          </a:r>
          <a:r>
            <a:rPr lang="en-US" sz="2400" dirty="0"/>
            <a:t>Z</a:t>
          </a:r>
          <a:r>
            <a:rPr lang="zh-CN" sz="2400" dirty="0"/>
            <a:t>和等效电感</a:t>
          </a:r>
          <a:r>
            <a:rPr lang="en-US" sz="2400" dirty="0"/>
            <a:t>L</a:t>
          </a:r>
          <a:r>
            <a:rPr lang="zh-CN" sz="2400" dirty="0"/>
            <a:t>，电阻</a:t>
          </a:r>
          <a:r>
            <a:rPr lang="en-US" sz="2400" dirty="0"/>
            <a:t>R</a:t>
          </a:r>
          <a:r>
            <a:rPr lang="zh-CN" sz="2400" dirty="0"/>
            <a:t>的变化。</a:t>
          </a:r>
          <a:r>
            <a:rPr lang="zh-CN" sz="2400" dirty="0">
              <a:solidFill>
                <a:srgbClr val="FF0000"/>
              </a:solidFill>
            </a:rPr>
            <a:t>调理电路的任务是把这些参数转换为电压或电流输出</a:t>
          </a:r>
          <a:r>
            <a:rPr lang="en-US" sz="2400" dirty="0"/>
            <a:t>,</a:t>
          </a:r>
          <a:r>
            <a:rPr lang="zh-CN" sz="2400" dirty="0"/>
            <a:t>主要类型包括：</a:t>
          </a:r>
        </a:p>
      </dgm:t>
    </dgm:pt>
    <dgm:pt modelId="{51F91CFC-3925-40CB-BDEC-636AB7A67B41}" type="parTrans" cxnId="{0444DCE4-A82C-4277-A779-0BB11E112001}">
      <dgm:prSet/>
      <dgm:spPr/>
      <dgm:t>
        <a:bodyPr/>
        <a:lstStyle/>
        <a:p>
          <a:endParaRPr lang="zh-CN" altLang="en-US"/>
        </a:p>
      </dgm:t>
    </dgm:pt>
    <dgm:pt modelId="{82C42E3E-A067-4E37-A7EC-8430541A9737}" type="sibTrans" cxnId="{0444DCE4-A82C-4277-A779-0BB11E112001}">
      <dgm:prSet/>
      <dgm:spPr/>
      <dgm:t>
        <a:bodyPr/>
        <a:lstStyle/>
        <a:p>
          <a:endParaRPr lang="zh-CN" altLang="en-US"/>
        </a:p>
      </dgm:t>
    </dgm:pt>
    <dgm:pt modelId="{1D1BEA1C-254E-4EAC-904F-F10E6D788D89}">
      <dgm:prSet custT="1"/>
      <dgm:spPr/>
      <dgm:t>
        <a:bodyPr/>
        <a:lstStyle/>
        <a:p>
          <a:pPr rtl="0"/>
          <a:r>
            <a:rPr lang="zh-CN" sz="2400" dirty="0"/>
            <a:t>利用</a:t>
          </a:r>
          <a:r>
            <a:rPr lang="en-US" sz="2400" dirty="0"/>
            <a:t>Q</a:t>
          </a:r>
          <a:r>
            <a:rPr lang="zh-CN" sz="2400" dirty="0"/>
            <a:t>值的转换电路使用较少。</a:t>
          </a:r>
        </a:p>
      </dgm:t>
    </dgm:pt>
    <dgm:pt modelId="{274E47CD-C2DF-4E3B-8F9D-C37724B41D0C}" type="parTrans" cxnId="{980A58BB-707D-4FF8-9EF2-4198942533A6}">
      <dgm:prSet/>
      <dgm:spPr/>
      <dgm:t>
        <a:bodyPr/>
        <a:lstStyle/>
        <a:p>
          <a:endParaRPr lang="zh-CN" altLang="en-US"/>
        </a:p>
      </dgm:t>
    </dgm:pt>
    <dgm:pt modelId="{FB51178B-C116-444D-ACF7-9368DF49CD9B}" type="sibTrans" cxnId="{980A58BB-707D-4FF8-9EF2-4198942533A6}">
      <dgm:prSet/>
      <dgm:spPr/>
      <dgm:t>
        <a:bodyPr/>
        <a:lstStyle/>
        <a:p>
          <a:endParaRPr lang="zh-CN" altLang="en-US"/>
        </a:p>
      </dgm:t>
    </dgm:pt>
    <dgm:pt modelId="{C28C3A48-1B1E-4E43-9D4F-AFF62CAAF23D}">
      <dgm:prSet custT="1"/>
      <dgm:spPr/>
      <dgm:t>
        <a:bodyPr/>
        <a:lstStyle/>
        <a:p>
          <a:pPr rtl="0"/>
          <a:r>
            <a:rPr lang="zh-CN" sz="2400" dirty="0"/>
            <a:t>利用</a:t>
          </a:r>
          <a:r>
            <a:rPr lang="en-US" sz="2400" dirty="0"/>
            <a:t>z</a:t>
          </a:r>
          <a:r>
            <a:rPr lang="zh-CN" sz="2400" dirty="0"/>
            <a:t>的转换电路一般用交流电桥，它属于调幅电路。</a:t>
          </a:r>
        </a:p>
      </dgm:t>
    </dgm:pt>
    <dgm:pt modelId="{2691B2BF-D130-4701-BB19-EA62E18605EF}" type="parTrans" cxnId="{30F7209D-64B9-48C4-8D18-7853A8133D4F}">
      <dgm:prSet/>
      <dgm:spPr/>
      <dgm:t>
        <a:bodyPr/>
        <a:lstStyle/>
        <a:p>
          <a:endParaRPr lang="zh-CN" altLang="en-US"/>
        </a:p>
      </dgm:t>
    </dgm:pt>
    <dgm:pt modelId="{6F689E07-FE15-4ED9-A3F1-96ED246BB435}" type="sibTrans" cxnId="{30F7209D-64B9-48C4-8D18-7853A8133D4F}">
      <dgm:prSet/>
      <dgm:spPr/>
      <dgm:t>
        <a:bodyPr/>
        <a:lstStyle/>
        <a:p>
          <a:endParaRPr lang="zh-CN" altLang="en-US"/>
        </a:p>
      </dgm:t>
    </dgm:pt>
    <dgm:pt modelId="{89EA5D97-DD16-43C9-9844-4806E5EC3918}">
      <dgm:prSet custT="1"/>
      <dgm:spPr/>
      <dgm:t>
        <a:bodyPr/>
        <a:lstStyle/>
        <a:p>
          <a:pPr rtl="0"/>
          <a:r>
            <a:rPr lang="zh-CN" sz="2400" dirty="0"/>
            <a:t>利用</a:t>
          </a:r>
          <a:r>
            <a:rPr lang="en-US" sz="2400" dirty="0"/>
            <a:t>L</a:t>
          </a:r>
          <a:r>
            <a:rPr lang="zh-CN" sz="2400" dirty="0"/>
            <a:t>的转换电路一般用谐振电路，根据输出是电压幅值还是电压频率，谐振电路又分为调幅和调频两种</a:t>
          </a:r>
          <a:r>
            <a:rPr lang="zh-CN" sz="2400" b="1" dirty="0"/>
            <a:t>。 </a:t>
          </a:r>
          <a:endParaRPr lang="zh-CN" sz="2400" dirty="0"/>
        </a:p>
      </dgm:t>
    </dgm:pt>
    <dgm:pt modelId="{715B8197-FC01-48CC-BBAB-7F8CEDE5564C}" type="parTrans" cxnId="{D7D8C743-04F9-4999-8FD5-AD26C7FA01B1}">
      <dgm:prSet/>
      <dgm:spPr/>
      <dgm:t>
        <a:bodyPr/>
        <a:lstStyle/>
        <a:p>
          <a:endParaRPr lang="zh-CN" altLang="en-US"/>
        </a:p>
      </dgm:t>
    </dgm:pt>
    <dgm:pt modelId="{E3EC9466-E9B7-46B0-B6FF-25A1BAD7506F}" type="sibTrans" cxnId="{D7D8C743-04F9-4999-8FD5-AD26C7FA01B1}">
      <dgm:prSet/>
      <dgm:spPr/>
      <dgm:t>
        <a:bodyPr/>
        <a:lstStyle/>
        <a:p>
          <a:endParaRPr lang="zh-CN" altLang="en-US"/>
        </a:p>
      </dgm:t>
    </dgm:pt>
    <dgm:pt modelId="{47BA614A-B487-4004-BF1A-FD367689925B}" type="pres">
      <dgm:prSet presAssocID="{D8A26621-3E23-4FE7-AC25-806262F8FFFA}" presName="Name0" presStyleCnt="0">
        <dgm:presLayoutVars>
          <dgm:dir/>
          <dgm:animLvl val="lvl"/>
          <dgm:resizeHandles val="exact"/>
        </dgm:presLayoutVars>
      </dgm:prSet>
      <dgm:spPr/>
      <dgm:t>
        <a:bodyPr/>
        <a:lstStyle/>
        <a:p>
          <a:endParaRPr lang="zh-CN" altLang="en-US"/>
        </a:p>
      </dgm:t>
    </dgm:pt>
    <dgm:pt modelId="{E5125D9D-AA09-4E33-9148-C992C6945647}" type="pres">
      <dgm:prSet presAssocID="{811CD0A6-EABE-45E4-AE54-A65B15F0427A}" presName="linNode" presStyleCnt="0"/>
      <dgm:spPr/>
    </dgm:pt>
    <dgm:pt modelId="{1E7F4015-4A9F-4F09-B282-3FD43FE6E755}" type="pres">
      <dgm:prSet presAssocID="{811CD0A6-EABE-45E4-AE54-A65B15F0427A}" presName="parentText" presStyleLbl="node1" presStyleIdx="0" presStyleCnt="1">
        <dgm:presLayoutVars>
          <dgm:chMax val="1"/>
          <dgm:bulletEnabled val="1"/>
        </dgm:presLayoutVars>
      </dgm:prSet>
      <dgm:spPr/>
      <dgm:t>
        <a:bodyPr/>
        <a:lstStyle/>
        <a:p>
          <a:endParaRPr lang="zh-CN" altLang="en-US"/>
        </a:p>
      </dgm:t>
    </dgm:pt>
    <dgm:pt modelId="{33FB0E18-D730-4712-AC8F-8673C79A4D7E}" type="pres">
      <dgm:prSet presAssocID="{811CD0A6-EABE-45E4-AE54-A65B15F0427A}" presName="descendantText" presStyleLbl="alignAccFollowNode1" presStyleIdx="0" presStyleCnt="1">
        <dgm:presLayoutVars>
          <dgm:bulletEnabled val="1"/>
        </dgm:presLayoutVars>
      </dgm:prSet>
      <dgm:spPr/>
      <dgm:t>
        <a:bodyPr/>
        <a:lstStyle/>
        <a:p>
          <a:endParaRPr lang="zh-CN" altLang="en-US"/>
        </a:p>
      </dgm:t>
    </dgm:pt>
  </dgm:ptLst>
  <dgm:cxnLst>
    <dgm:cxn modelId="{B361486D-F163-49EB-9D63-CF61DCA54DCB}" type="presOf" srcId="{89EA5D97-DD16-43C9-9844-4806E5EC3918}" destId="{33FB0E18-D730-4712-AC8F-8673C79A4D7E}" srcOrd="0" destOrd="2" presId="urn:microsoft.com/office/officeart/2005/8/layout/vList5"/>
    <dgm:cxn modelId="{30F7209D-64B9-48C4-8D18-7853A8133D4F}" srcId="{811CD0A6-EABE-45E4-AE54-A65B15F0427A}" destId="{C28C3A48-1B1E-4E43-9D4F-AFF62CAAF23D}" srcOrd="1" destOrd="0" parTransId="{2691B2BF-D130-4701-BB19-EA62E18605EF}" sibTransId="{6F689E07-FE15-4ED9-A3F1-96ED246BB435}"/>
    <dgm:cxn modelId="{ADC309D0-8AF3-4322-B799-4585E00EA578}" type="presOf" srcId="{1D1BEA1C-254E-4EAC-904F-F10E6D788D89}" destId="{33FB0E18-D730-4712-AC8F-8673C79A4D7E}" srcOrd="0" destOrd="0" presId="urn:microsoft.com/office/officeart/2005/8/layout/vList5"/>
    <dgm:cxn modelId="{0444DCE4-A82C-4277-A779-0BB11E112001}" srcId="{D8A26621-3E23-4FE7-AC25-806262F8FFFA}" destId="{811CD0A6-EABE-45E4-AE54-A65B15F0427A}" srcOrd="0" destOrd="0" parTransId="{51F91CFC-3925-40CB-BDEC-636AB7A67B41}" sibTransId="{82C42E3E-A067-4E37-A7EC-8430541A9737}"/>
    <dgm:cxn modelId="{F1E32103-439E-4674-9FBA-288815258A75}" type="presOf" srcId="{D8A26621-3E23-4FE7-AC25-806262F8FFFA}" destId="{47BA614A-B487-4004-BF1A-FD367689925B}" srcOrd="0" destOrd="0" presId="urn:microsoft.com/office/officeart/2005/8/layout/vList5"/>
    <dgm:cxn modelId="{980A58BB-707D-4FF8-9EF2-4198942533A6}" srcId="{811CD0A6-EABE-45E4-AE54-A65B15F0427A}" destId="{1D1BEA1C-254E-4EAC-904F-F10E6D788D89}" srcOrd="0" destOrd="0" parTransId="{274E47CD-C2DF-4E3B-8F9D-C37724B41D0C}" sibTransId="{FB51178B-C116-444D-ACF7-9368DF49CD9B}"/>
    <dgm:cxn modelId="{56899D2D-15A2-4C7E-BB27-E656C38AF7D6}" type="presOf" srcId="{C28C3A48-1B1E-4E43-9D4F-AFF62CAAF23D}" destId="{33FB0E18-D730-4712-AC8F-8673C79A4D7E}" srcOrd="0" destOrd="1" presId="urn:microsoft.com/office/officeart/2005/8/layout/vList5"/>
    <dgm:cxn modelId="{D7D8C743-04F9-4999-8FD5-AD26C7FA01B1}" srcId="{811CD0A6-EABE-45E4-AE54-A65B15F0427A}" destId="{89EA5D97-DD16-43C9-9844-4806E5EC3918}" srcOrd="2" destOrd="0" parTransId="{715B8197-FC01-48CC-BBAB-7F8CEDE5564C}" sibTransId="{E3EC9466-E9B7-46B0-B6FF-25A1BAD7506F}"/>
    <dgm:cxn modelId="{3372EA79-0A38-48D8-A9D7-889A799C5F47}" type="presOf" srcId="{811CD0A6-EABE-45E4-AE54-A65B15F0427A}" destId="{1E7F4015-4A9F-4F09-B282-3FD43FE6E755}" srcOrd="0" destOrd="0" presId="urn:microsoft.com/office/officeart/2005/8/layout/vList5"/>
    <dgm:cxn modelId="{94EBBD41-DDB8-4086-B16B-B5DE5BFDBD3E}" type="presParOf" srcId="{47BA614A-B487-4004-BF1A-FD367689925B}" destId="{E5125D9D-AA09-4E33-9148-C992C6945647}" srcOrd="0" destOrd="0" presId="urn:microsoft.com/office/officeart/2005/8/layout/vList5"/>
    <dgm:cxn modelId="{DFFF2B83-19B8-4FF5-9C53-AD028DC26FB8}" type="presParOf" srcId="{E5125D9D-AA09-4E33-9148-C992C6945647}" destId="{1E7F4015-4A9F-4F09-B282-3FD43FE6E755}" srcOrd="0" destOrd="0" presId="urn:microsoft.com/office/officeart/2005/8/layout/vList5"/>
    <dgm:cxn modelId="{80BEDDF9-7AE9-465A-A451-249BA49FD3BE}" type="presParOf" srcId="{E5125D9D-AA09-4E33-9148-C992C6945647}" destId="{33FB0E18-D730-4712-AC8F-8673C79A4D7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CA9A807-3AD0-4590-9BFA-0B3F4B46DDF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D430DF7B-6F39-4B93-84C4-283514300968}">
      <dgm:prSet custT="1"/>
      <dgm:spPr/>
      <dgm:t>
        <a:bodyPr/>
        <a:lstStyle/>
        <a:p>
          <a:pPr rtl="0"/>
          <a:r>
            <a:rPr lang="zh-CN" sz="1800" dirty="0"/>
            <a:t>化学式：</a:t>
          </a:r>
          <a:r>
            <a:rPr lang="en-US" sz="1800" dirty="0">
              <a:latin typeface="Times New Roman" panose="02020603050405020304" pitchFamily="18" charset="0"/>
              <a:cs typeface="Times New Roman" panose="02020603050405020304" pitchFamily="18" charset="0"/>
            </a:rPr>
            <a:t>SiO</a:t>
          </a:r>
          <a:r>
            <a:rPr lang="en-US" sz="1800" baseline="-25000" dirty="0">
              <a:latin typeface="Times New Roman" panose="02020603050405020304" pitchFamily="18" charset="0"/>
              <a:cs typeface="Times New Roman" panose="02020603050405020304" pitchFamily="18" charset="0"/>
            </a:rPr>
            <a:t>2</a:t>
          </a:r>
          <a:endParaRPr lang="zh-CN" sz="1800" dirty="0">
            <a:latin typeface="Times New Roman" panose="02020603050405020304" pitchFamily="18" charset="0"/>
            <a:cs typeface="Times New Roman" panose="02020603050405020304" pitchFamily="18" charset="0"/>
          </a:endParaRPr>
        </a:p>
      </dgm:t>
    </dgm:pt>
    <dgm:pt modelId="{2F95F3F3-DEF7-4B8A-81A7-AA5CD37DCE34}" type="parTrans" cxnId="{3190D24D-8404-4BFD-BE3A-40AA9491EE13}">
      <dgm:prSet/>
      <dgm:spPr/>
      <dgm:t>
        <a:bodyPr/>
        <a:lstStyle/>
        <a:p>
          <a:endParaRPr lang="zh-CN" altLang="en-US"/>
        </a:p>
      </dgm:t>
    </dgm:pt>
    <dgm:pt modelId="{62378ACA-CB0E-4547-9345-BA411CB979E8}" type="sibTrans" cxnId="{3190D24D-8404-4BFD-BE3A-40AA9491EE13}">
      <dgm:prSet/>
      <dgm:spPr/>
      <dgm:t>
        <a:bodyPr/>
        <a:lstStyle/>
        <a:p>
          <a:endParaRPr lang="zh-CN" altLang="en-US"/>
        </a:p>
      </dgm:t>
    </dgm:pt>
    <dgm:pt modelId="{2BFD1FDD-2AA3-43CA-BE39-19B54F1361B9}">
      <dgm:prSet custT="1"/>
      <dgm:spPr/>
      <dgm:t>
        <a:bodyPr/>
        <a:lstStyle/>
        <a:p>
          <a:pPr rtl="0"/>
          <a:r>
            <a:rPr lang="zh-CN" altLang="en-US" sz="1800" dirty="0"/>
            <a:t>结构：单晶体结构</a:t>
          </a:r>
        </a:p>
      </dgm:t>
    </dgm:pt>
    <dgm:pt modelId="{D53BF931-BFD4-460F-87BA-F4724AA4787D}" type="parTrans" cxnId="{42DDEC7D-104B-46E5-A3C6-50F77E40684B}">
      <dgm:prSet/>
      <dgm:spPr/>
      <dgm:t>
        <a:bodyPr/>
        <a:lstStyle/>
        <a:p>
          <a:endParaRPr lang="zh-CN" altLang="en-US"/>
        </a:p>
      </dgm:t>
    </dgm:pt>
    <dgm:pt modelId="{4EF4EE29-E6AE-4700-9009-F3F6E9E3A2D7}" type="sibTrans" cxnId="{42DDEC7D-104B-46E5-A3C6-50F77E40684B}">
      <dgm:prSet/>
      <dgm:spPr/>
      <dgm:t>
        <a:bodyPr/>
        <a:lstStyle/>
        <a:p>
          <a:endParaRPr lang="zh-CN" altLang="en-US"/>
        </a:p>
      </dgm:t>
    </dgm:pt>
    <dgm:pt modelId="{36299421-AB51-495A-AF0D-BF3DCC4D28CF}">
      <dgm:prSet custT="1"/>
      <dgm:spPr/>
      <dgm:t>
        <a:bodyPr/>
        <a:lstStyle/>
        <a:p>
          <a:pPr rtl="0"/>
          <a:r>
            <a:rPr lang="zh-CN" altLang="en-US" sz="1800" dirty="0"/>
            <a:t>形状：正六面体</a:t>
          </a:r>
        </a:p>
      </dgm:t>
    </dgm:pt>
    <dgm:pt modelId="{9EBDEDC8-80A0-43DB-8A36-73561D508396}" type="parTrans" cxnId="{0273D31A-1EFF-4DF9-8D3C-9F1C70A5498D}">
      <dgm:prSet/>
      <dgm:spPr/>
      <dgm:t>
        <a:bodyPr/>
        <a:lstStyle/>
        <a:p>
          <a:endParaRPr lang="zh-CN" altLang="en-US"/>
        </a:p>
      </dgm:t>
    </dgm:pt>
    <dgm:pt modelId="{EF569B60-B401-4765-A81E-B477E2629E07}" type="sibTrans" cxnId="{0273D31A-1EFF-4DF9-8D3C-9F1C70A5498D}">
      <dgm:prSet/>
      <dgm:spPr/>
      <dgm:t>
        <a:bodyPr/>
        <a:lstStyle/>
        <a:p>
          <a:endParaRPr lang="zh-CN" altLang="en-US"/>
        </a:p>
      </dgm:t>
    </dgm:pt>
    <dgm:pt modelId="{6AAB467A-A7D2-4565-BF50-CB1C0AA3B808}">
      <dgm:prSet custT="1"/>
      <dgm:spPr/>
      <dgm:t>
        <a:bodyPr/>
        <a:lstStyle/>
        <a:p>
          <a:pPr rtl="0"/>
          <a:r>
            <a:rPr lang="zh-CN" altLang="en-US" sz="1800" dirty="0"/>
            <a:t>三条各向特性相异的轴</a:t>
          </a:r>
        </a:p>
      </dgm:t>
    </dgm:pt>
    <dgm:pt modelId="{053CA96D-EC02-478D-96D0-056B091243B7}" type="parTrans" cxnId="{32015A3E-BC1A-4B7E-B2D3-8B7BE180D77C}">
      <dgm:prSet/>
      <dgm:spPr/>
      <dgm:t>
        <a:bodyPr/>
        <a:lstStyle/>
        <a:p>
          <a:endParaRPr lang="zh-CN" altLang="en-US"/>
        </a:p>
      </dgm:t>
    </dgm:pt>
    <dgm:pt modelId="{C4BEEBCE-5516-4C7D-965F-9EB6EE688D5E}" type="sibTrans" cxnId="{32015A3E-BC1A-4B7E-B2D3-8B7BE180D77C}">
      <dgm:prSet/>
      <dgm:spPr/>
      <dgm:t>
        <a:bodyPr/>
        <a:lstStyle/>
        <a:p>
          <a:endParaRPr lang="zh-CN" altLang="en-US"/>
        </a:p>
      </dgm:t>
    </dgm:pt>
    <dgm:pt modelId="{E5A96981-B5D8-4EAE-A7FA-F3FF266E1C86}">
      <dgm:prSet custT="1"/>
      <dgm:spPr/>
      <dgm:t>
        <a:bodyPr/>
        <a:lstStyle/>
        <a:p>
          <a:pPr rtl="0"/>
          <a:r>
            <a:rPr lang="zh-CN" sz="1600" dirty="0"/>
            <a:t>光轴</a:t>
          </a:r>
          <a:r>
            <a:rPr lang="en-US" sz="1600" dirty="0"/>
            <a:t>: </a:t>
          </a:r>
          <a:r>
            <a:rPr lang="zh-CN" sz="1600" dirty="0"/>
            <a:t>纵向轴</a:t>
          </a:r>
          <a:r>
            <a:rPr lang="en-US" altLang="zh-CN" sz="1600" dirty="0">
              <a:latin typeface="Times New Roman" panose="02020603050405020304" pitchFamily="18" charset="0"/>
              <a:cs typeface="Times New Roman" panose="02020603050405020304" pitchFamily="18" charset="0"/>
            </a:rPr>
            <a:t>z</a:t>
          </a:r>
          <a:r>
            <a:rPr lang="zh-CN" sz="1600" dirty="0"/>
            <a:t>轴</a:t>
          </a:r>
        </a:p>
      </dgm:t>
    </dgm:pt>
    <dgm:pt modelId="{B751FF7D-FAB2-40A0-BA9A-C502EEC1834F}" type="parTrans" cxnId="{A282D8CC-1B2A-4B16-83AC-9BF4F4B2E19A}">
      <dgm:prSet/>
      <dgm:spPr/>
      <dgm:t>
        <a:bodyPr/>
        <a:lstStyle/>
        <a:p>
          <a:endParaRPr lang="zh-CN" altLang="en-US"/>
        </a:p>
      </dgm:t>
    </dgm:pt>
    <dgm:pt modelId="{7274C2F1-C456-4B5F-BE89-C8B82D8D2FAA}" type="sibTrans" cxnId="{A282D8CC-1B2A-4B16-83AC-9BF4F4B2E19A}">
      <dgm:prSet/>
      <dgm:spPr/>
      <dgm:t>
        <a:bodyPr/>
        <a:lstStyle/>
        <a:p>
          <a:endParaRPr lang="zh-CN" altLang="en-US"/>
        </a:p>
      </dgm:t>
    </dgm:pt>
    <dgm:pt modelId="{0B5F014D-E7EA-41E5-BD67-4463F4E90FE8}">
      <dgm:prSet custT="1"/>
      <dgm:spPr/>
      <dgm:t>
        <a:bodyPr/>
        <a:lstStyle/>
        <a:p>
          <a:pPr rtl="0"/>
          <a:r>
            <a:rPr lang="zh-CN" sz="1600" dirty="0"/>
            <a:t>电轴</a:t>
          </a:r>
          <a:r>
            <a:rPr lang="en-US" sz="1600" dirty="0"/>
            <a:t>:</a:t>
          </a:r>
          <a:r>
            <a:rPr lang="zh-CN" sz="1600" dirty="0"/>
            <a:t> 经棱线并垂直于光轴的</a:t>
          </a:r>
          <a:r>
            <a:rPr lang="en-US" altLang="zh-CN" sz="1600" dirty="0">
              <a:latin typeface="Times New Roman" panose="02020603050405020304" pitchFamily="18" charset="0"/>
              <a:cs typeface="Times New Roman" panose="02020603050405020304" pitchFamily="18" charset="0"/>
            </a:rPr>
            <a:t>x</a:t>
          </a:r>
          <a:r>
            <a:rPr lang="zh-CN" sz="1600" dirty="0"/>
            <a:t>轴</a:t>
          </a:r>
        </a:p>
      </dgm:t>
    </dgm:pt>
    <dgm:pt modelId="{7D91E126-6268-4310-8504-38D4F14CF996}" type="parTrans" cxnId="{86D8B54F-BA34-4807-95D5-EB654C5791BB}">
      <dgm:prSet/>
      <dgm:spPr/>
      <dgm:t>
        <a:bodyPr/>
        <a:lstStyle/>
        <a:p>
          <a:endParaRPr lang="zh-CN" altLang="en-US"/>
        </a:p>
      </dgm:t>
    </dgm:pt>
    <dgm:pt modelId="{BAAB18A6-5F9E-4913-96B4-080D4A0B82F5}" type="sibTrans" cxnId="{86D8B54F-BA34-4807-95D5-EB654C5791BB}">
      <dgm:prSet/>
      <dgm:spPr/>
      <dgm:t>
        <a:bodyPr/>
        <a:lstStyle/>
        <a:p>
          <a:endParaRPr lang="zh-CN" altLang="en-US"/>
        </a:p>
      </dgm:t>
    </dgm:pt>
    <dgm:pt modelId="{84CB2AD8-4EFB-4566-AA01-DD70A90B7191}">
      <dgm:prSet custT="1"/>
      <dgm:spPr/>
      <dgm:t>
        <a:bodyPr/>
        <a:lstStyle/>
        <a:p>
          <a:pPr rtl="0"/>
          <a:r>
            <a:rPr lang="zh-CN" sz="1600" dirty="0"/>
            <a:t>机械轴：与</a:t>
          </a:r>
          <a:r>
            <a:rPr lang="en-US" sz="1600" dirty="0"/>
            <a:t>x</a:t>
          </a:r>
          <a:r>
            <a:rPr lang="zh-CN" sz="1600" dirty="0"/>
            <a:t>和</a:t>
          </a:r>
          <a:r>
            <a:rPr lang="en-US" sz="1600" dirty="0"/>
            <a:t>z</a:t>
          </a:r>
          <a:r>
            <a:rPr lang="zh-CN" sz="1600" dirty="0"/>
            <a:t>轴同时垂直的</a:t>
          </a:r>
          <a:r>
            <a:rPr lang="en-US" sz="1600" dirty="0">
              <a:latin typeface="Times New Roman" panose="02020603050405020304" pitchFamily="18" charset="0"/>
              <a:cs typeface="Times New Roman" panose="02020603050405020304" pitchFamily="18" charset="0"/>
            </a:rPr>
            <a:t>y</a:t>
          </a:r>
          <a:r>
            <a:rPr lang="zh-CN" sz="1600" dirty="0"/>
            <a:t>轴。 </a:t>
          </a:r>
        </a:p>
      </dgm:t>
    </dgm:pt>
    <dgm:pt modelId="{A7358074-126D-4ED8-A4C1-3B9C02DB20F8}" type="parTrans" cxnId="{F0DCDC84-1F69-45FA-8CD9-32568D0320A6}">
      <dgm:prSet/>
      <dgm:spPr/>
      <dgm:t>
        <a:bodyPr/>
        <a:lstStyle/>
        <a:p>
          <a:endParaRPr lang="zh-CN" altLang="en-US"/>
        </a:p>
      </dgm:t>
    </dgm:pt>
    <dgm:pt modelId="{F210A14D-955D-4CAA-A752-6DDD94A338C4}" type="sibTrans" cxnId="{F0DCDC84-1F69-45FA-8CD9-32568D0320A6}">
      <dgm:prSet/>
      <dgm:spPr/>
      <dgm:t>
        <a:bodyPr/>
        <a:lstStyle/>
        <a:p>
          <a:endParaRPr lang="zh-CN" altLang="en-US"/>
        </a:p>
      </dgm:t>
    </dgm:pt>
    <dgm:pt modelId="{234667CF-0091-4802-A181-C5FAFF9B771D}">
      <dgm:prSet custT="1"/>
      <dgm:spPr/>
      <dgm:t>
        <a:bodyPr/>
        <a:lstStyle/>
        <a:p>
          <a:pPr rtl="0"/>
          <a:r>
            <a:rPr lang="zh-CN" sz="1400" dirty="0"/>
            <a:t>纵向压电效应：沿电轴</a:t>
          </a:r>
          <a:r>
            <a:rPr lang="en-US" altLang="zh-CN" sz="1400" dirty="0"/>
            <a:t> </a:t>
          </a:r>
          <a:r>
            <a:rPr lang="en-US" sz="1400" dirty="0">
              <a:latin typeface="Times New Roman" panose="02020603050405020304" pitchFamily="18" charset="0"/>
              <a:cs typeface="Times New Roman" panose="02020603050405020304" pitchFamily="18" charset="0"/>
            </a:rPr>
            <a:t>x</a:t>
          </a:r>
          <a:r>
            <a:rPr lang="zh-CN" sz="1400" dirty="0"/>
            <a:t>方向的力作用下产生电荷的压电效应 </a:t>
          </a:r>
        </a:p>
      </dgm:t>
    </dgm:pt>
    <dgm:pt modelId="{1B18C7F8-CC7F-4720-96FC-DE5D1A31E46D}" type="parTrans" cxnId="{4AA02546-9432-4280-81B2-1E1E604F53F5}">
      <dgm:prSet/>
      <dgm:spPr/>
      <dgm:t>
        <a:bodyPr/>
        <a:lstStyle/>
        <a:p>
          <a:endParaRPr lang="zh-CN" altLang="en-US"/>
        </a:p>
      </dgm:t>
    </dgm:pt>
    <dgm:pt modelId="{F32F9EC9-B72E-466F-9D57-DC7D3A648691}" type="sibTrans" cxnId="{4AA02546-9432-4280-81B2-1E1E604F53F5}">
      <dgm:prSet/>
      <dgm:spPr/>
      <dgm:t>
        <a:bodyPr/>
        <a:lstStyle/>
        <a:p>
          <a:endParaRPr lang="zh-CN" altLang="en-US"/>
        </a:p>
      </dgm:t>
    </dgm:pt>
    <dgm:pt modelId="{797DD677-C499-4C64-A774-C3E5694FAA2D}">
      <dgm:prSet custT="1"/>
      <dgm:spPr/>
      <dgm:t>
        <a:bodyPr/>
        <a:lstStyle/>
        <a:p>
          <a:pPr rtl="0"/>
          <a:r>
            <a:rPr lang="zh-CN" sz="1400" dirty="0"/>
            <a:t>横向压电效应：沿机械轴</a:t>
          </a:r>
          <a:r>
            <a:rPr lang="en-US" altLang="zh-CN" sz="1400" dirty="0"/>
            <a:t> </a:t>
          </a:r>
          <a:r>
            <a:rPr lang="en-US" sz="1400" dirty="0">
              <a:latin typeface="Times New Roman" panose="02020603050405020304" pitchFamily="18" charset="0"/>
              <a:cs typeface="Times New Roman" panose="02020603050405020304" pitchFamily="18" charset="0"/>
            </a:rPr>
            <a:t>y</a:t>
          </a:r>
          <a:r>
            <a:rPr lang="zh-CN" sz="1400" dirty="0"/>
            <a:t>方向的力作用下产生电荷的压电效</a:t>
          </a:r>
          <a:r>
            <a:rPr lang="zh-CN" altLang="en-US" sz="1400" dirty="0"/>
            <a:t>应</a:t>
          </a:r>
          <a:r>
            <a:rPr lang="zh-CN" sz="1400" dirty="0"/>
            <a:t> </a:t>
          </a:r>
        </a:p>
      </dgm:t>
    </dgm:pt>
    <dgm:pt modelId="{1F86046F-EEDE-4B3D-8D83-08D3835BEB89}" type="parTrans" cxnId="{871A2E6B-E37E-43B9-A74E-5C317880C120}">
      <dgm:prSet/>
      <dgm:spPr/>
      <dgm:t>
        <a:bodyPr/>
        <a:lstStyle/>
        <a:p>
          <a:endParaRPr lang="zh-CN" altLang="en-US"/>
        </a:p>
      </dgm:t>
    </dgm:pt>
    <dgm:pt modelId="{CF2EFD9B-ED31-4C7C-A7A1-D2B67B2BA027}" type="sibTrans" cxnId="{871A2E6B-E37E-43B9-A74E-5C317880C120}">
      <dgm:prSet/>
      <dgm:spPr/>
      <dgm:t>
        <a:bodyPr/>
        <a:lstStyle/>
        <a:p>
          <a:endParaRPr lang="zh-CN" altLang="en-US"/>
        </a:p>
      </dgm:t>
    </dgm:pt>
    <dgm:pt modelId="{F7510414-48EF-449B-AA4F-235781FC0219}">
      <dgm:prSet custT="1"/>
      <dgm:spPr/>
      <dgm:t>
        <a:bodyPr/>
        <a:lstStyle/>
        <a:p>
          <a:pPr rtl="0"/>
          <a:r>
            <a:rPr lang="zh-CN" sz="1600" dirty="0"/>
            <a:t>而沿光轴</a:t>
          </a:r>
          <a:r>
            <a:rPr lang="en-US" altLang="zh-CN" sz="1600" dirty="0"/>
            <a:t> </a:t>
          </a:r>
          <a:r>
            <a:rPr lang="en-US" sz="1600" dirty="0">
              <a:latin typeface="Times New Roman" panose="02020603050405020304" pitchFamily="18" charset="0"/>
              <a:cs typeface="Times New Roman" panose="02020603050405020304" pitchFamily="18" charset="0"/>
            </a:rPr>
            <a:t>z</a:t>
          </a:r>
          <a:r>
            <a:rPr lang="zh-CN" sz="1600" dirty="0"/>
            <a:t>方向的力作用时不产生压电效应</a:t>
          </a:r>
        </a:p>
      </dgm:t>
    </dgm:pt>
    <dgm:pt modelId="{966ED1FF-86A1-4309-A9D3-04352AD0184C}" type="parTrans" cxnId="{8DED1175-A42C-4552-BB4A-067EE6C022DF}">
      <dgm:prSet/>
      <dgm:spPr/>
      <dgm:t>
        <a:bodyPr/>
        <a:lstStyle/>
        <a:p>
          <a:endParaRPr lang="zh-CN" altLang="en-US"/>
        </a:p>
      </dgm:t>
    </dgm:pt>
    <dgm:pt modelId="{8877B24D-DC23-4558-9A9D-1457A09CDBE4}" type="sibTrans" cxnId="{8DED1175-A42C-4552-BB4A-067EE6C022DF}">
      <dgm:prSet/>
      <dgm:spPr/>
      <dgm:t>
        <a:bodyPr/>
        <a:lstStyle/>
        <a:p>
          <a:endParaRPr lang="zh-CN" altLang="en-US"/>
        </a:p>
      </dgm:t>
    </dgm:pt>
    <dgm:pt modelId="{368075BF-9739-4609-B9AB-84970C8BFF36}" type="pres">
      <dgm:prSet presAssocID="{CCA9A807-3AD0-4590-9BFA-0B3F4B46DDF2}" presName="linear" presStyleCnt="0">
        <dgm:presLayoutVars>
          <dgm:animLvl val="lvl"/>
          <dgm:resizeHandles val="exact"/>
        </dgm:presLayoutVars>
      </dgm:prSet>
      <dgm:spPr/>
      <dgm:t>
        <a:bodyPr/>
        <a:lstStyle/>
        <a:p>
          <a:endParaRPr lang="zh-CN" altLang="en-US"/>
        </a:p>
      </dgm:t>
    </dgm:pt>
    <dgm:pt modelId="{485B114E-7F5F-48AA-B1DD-73B476572BEA}" type="pres">
      <dgm:prSet presAssocID="{D430DF7B-6F39-4B93-84C4-283514300968}" presName="parentText" presStyleLbl="node1" presStyleIdx="0" presStyleCnt="7">
        <dgm:presLayoutVars>
          <dgm:chMax val="0"/>
          <dgm:bulletEnabled val="1"/>
        </dgm:presLayoutVars>
      </dgm:prSet>
      <dgm:spPr/>
      <dgm:t>
        <a:bodyPr/>
        <a:lstStyle/>
        <a:p>
          <a:endParaRPr lang="zh-CN" altLang="en-US"/>
        </a:p>
      </dgm:t>
    </dgm:pt>
    <dgm:pt modelId="{5DA1E303-3021-42F6-81D8-866B599B17BB}" type="pres">
      <dgm:prSet presAssocID="{62378ACA-CB0E-4547-9345-BA411CB979E8}" presName="spacer" presStyleCnt="0"/>
      <dgm:spPr/>
    </dgm:pt>
    <dgm:pt modelId="{ACA0A1B2-BD96-46CC-9663-DE3D7688D4A4}" type="pres">
      <dgm:prSet presAssocID="{2BFD1FDD-2AA3-43CA-BE39-19B54F1361B9}" presName="parentText" presStyleLbl="node1" presStyleIdx="1" presStyleCnt="7">
        <dgm:presLayoutVars>
          <dgm:chMax val="0"/>
          <dgm:bulletEnabled val="1"/>
        </dgm:presLayoutVars>
      </dgm:prSet>
      <dgm:spPr/>
      <dgm:t>
        <a:bodyPr/>
        <a:lstStyle/>
        <a:p>
          <a:endParaRPr lang="zh-CN" altLang="en-US"/>
        </a:p>
      </dgm:t>
    </dgm:pt>
    <dgm:pt modelId="{C54BC560-0394-4526-A0E8-CCB02D040C8E}" type="pres">
      <dgm:prSet presAssocID="{4EF4EE29-E6AE-4700-9009-F3F6E9E3A2D7}" presName="spacer" presStyleCnt="0"/>
      <dgm:spPr/>
    </dgm:pt>
    <dgm:pt modelId="{BA290643-03AC-400D-86E8-4DD3EB2B0E0B}" type="pres">
      <dgm:prSet presAssocID="{36299421-AB51-495A-AF0D-BF3DCC4D28CF}" presName="parentText" presStyleLbl="node1" presStyleIdx="2" presStyleCnt="7">
        <dgm:presLayoutVars>
          <dgm:chMax val="0"/>
          <dgm:bulletEnabled val="1"/>
        </dgm:presLayoutVars>
      </dgm:prSet>
      <dgm:spPr/>
      <dgm:t>
        <a:bodyPr/>
        <a:lstStyle/>
        <a:p>
          <a:endParaRPr lang="zh-CN" altLang="en-US"/>
        </a:p>
      </dgm:t>
    </dgm:pt>
    <dgm:pt modelId="{3FD4002F-DE32-4006-A972-E63EB59D1914}" type="pres">
      <dgm:prSet presAssocID="{EF569B60-B401-4765-A81E-B477E2629E07}" presName="spacer" presStyleCnt="0"/>
      <dgm:spPr/>
    </dgm:pt>
    <dgm:pt modelId="{890E7EAA-2C68-4E14-B589-25DEF69CB0C4}" type="pres">
      <dgm:prSet presAssocID="{6AAB467A-A7D2-4565-BF50-CB1C0AA3B808}" presName="parentText" presStyleLbl="node1" presStyleIdx="3" presStyleCnt="7">
        <dgm:presLayoutVars>
          <dgm:chMax val="0"/>
          <dgm:bulletEnabled val="1"/>
        </dgm:presLayoutVars>
      </dgm:prSet>
      <dgm:spPr/>
      <dgm:t>
        <a:bodyPr/>
        <a:lstStyle/>
        <a:p>
          <a:endParaRPr lang="zh-CN" altLang="en-US"/>
        </a:p>
      </dgm:t>
    </dgm:pt>
    <dgm:pt modelId="{AEE6B03F-33F0-478A-B226-94EB9EDB9CF5}" type="pres">
      <dgm:prSet presAssocID="{6AAB467A-A7D2-4565-BF50-CB1C0AA3B808}" presName="childText" presStyleLbl="revTx" presStyleIdx="0" presStyleCnt="1">
        <dgm:presLayoutVars>
          <dgm:bulletEnabled val="1"/>
        </dgm:presLayoutVars>
      </dgm:prSet>
      <dgm:spPr/>
      <dgm:t>
        <a:bodyPr/>
        <a:lstStyle/>
        <a:p>
          <a:endParaRPr lang="zh-CN" altLang="en-US"/>
        </a:p>
      </dgm:t>
    </dgm:pt>
    <dgm:pt modelId="{BE17071B-34B9-49F1-AE4F-ED2A83CD2DB0}" type="pres">
      <dgm:prSet presAssocID="{234667CF-0091-4802-A181-C5FAFF9B771D}" presName="parentText" presStyleLbl="node1" presStyleIdx="4" presStyleCnt="7">
        <dgm:presLayoutVars>
          <dgm:chMax val="0"/>
          <dgm:bulletEnabled val="1"/>
        </dgm:presLayoutVars>
      </dgm:prSet>
      <dgm:spPr/>
      <dgm:t>
        <a:bodyPr/>
        <a:lstStyle/>
        <a:p>
          <a:endParaRPr lang="zh-CN" altLang="en-US"/>
        </a:p>
      </dgm:t>
    </dgm:pt>
    <dgm:pt modelId="{F3C6117E-EFC1-4B18-B5E2-C5F71B5237BE}" type="pres">
      <dgm:prSet presAssocID="{F32F9EC9-B72E-466F-9D57-DC7D3A648691}" presName="spacer" presStyleCnt="0"/>
      <dgm:spPr/>
    </dgm:pt>
    <dgm:pt modelId="{522F6A42-1152-4AD6-BC15-4894DE86CA5E}" type="pres">
      <dgm:prSet presAssocID="{797DD677-C499-4C64-A774-C3E5694FAA2D}" presName="parentText" presStyleLbl="node1" presStyleIdx="5" presStyleCnt="7">
        <dgm:presLayoutVars>
          <dgm:chMax val="0"/>
          <dgm:bulletEnabled val="1"/>
        </dgm:presLayoutVars>
      </dgm:prSet>
      <dgm:spPr/>
      <dgm:t>
        <a:bodyPr/>
        <a:lstStyle/>
        <a:p>
          <a:endParaRPr lang="zh-CN" altLang="en-US"/>
        </a:p>
      </dgm:t>
    </dgm:pt>
    <dgm:pt modelId="{AFE7CC79-6D04-4D12-9C17-A7517B7411BA}" type="pres">
      <dgm:prSet presAssocID="{CF2EFD9B-ED31-4C7C-A7A1-D2B67B2BA027}" presName="spacer" presStyleCnt="0"/>
      <dgm:spPr/>
    </dgm:pt>
    <dgm:pt modelId="{513F821A-AF0D-4C4B-8875-5F3E2F56BE13}" type="pres">
      <dgm:prSet presAssocID="{F7510414-48EF-449B-AA4F-235781FC0219}" presName="parentText" presStyleLbl="node1" presStyleIdx="6" presStyleCnt="7">
        <dgm:presLayoutVars>
          <dgm:chMax val="0"/>
          <dgm:bulletEnabled val="1"/>
        </dgm:presLayoutVars>
      </dgm:prSet>
      <dgm:spPr/>
      <dgm:t>
        <a:bodyPr/>
        <a:lstStyle/>
        <a:p>
          <a:endParaRPr lang="zh-CN" altLang="en-US"/>
        </a:p>
      </dgm:t>
    </dgm:pt>
  </dgm:ptLst>
  <dgm:cxnLst>
    <dgm:cxn modelId="{4AA02546-9432-4280-81B2-1E1E604F53F5}" srcId="{CCA9A807-3AD0-4590-9BFA-0B3F4B46DDF2}" destId="{234667CF-0091-4802-A181-C5FAFF9B771D}" srcOrd="4" destOrd="0" parTransId="{1B18C7F8-CC7F-4720-96FC-DE5D1A31E46D}" sibTransId="{F32F9EC9-B72E-466F-9D57-DC7D3A648691}"/>
    <dgm:cxn modelId="{4ECC00EF-DB91-4422-AE83-AE17B5963AC3}" type="presOf" srcId="{84CB2AD8-4EFB-4566-AA01-DD70A90B7191}" destId="{AEE6B03F-33F0-478A-B226-94EB9EDB9CF5}" srcOrd="0" destOrd="2" presId="urn:microsoft.com/office/officeart/2005/8/layout/vList2"/>
    <dgm:cxn modelId="{32015A3E-BC1A-4B7E-B2D3-8B7BE180D77C}" srcId="{CCA9A807-3AD0-4590-9BFA-0B3F4B46DDF2}" destId="{6AAB467A-A7D2-4565-BF50-CB1C0AA3B808}" srcOrd="3" destOrd="0" parTransId="{053CA96D-EC02-478D-96D0-056B091243B7}" sibTransId="{C4BEEBCE-5516-4C7D-965F-9EB6EE688D5E}"/>
    <dgm:cxn modelId="{83C2D83E-4341-4412-87D2-1F48ABA45A68}" type="presOf" srcId="{6AAB467A-A7D2-4565-BF50-CB1C0AA3B808}" destId="{890E7EAA-2C68-4E14-B589-25DEF69CB0C4}" srcOrd="0" destOrd="0" presId="urn:microsoft.com/office/officeart/2005/8/layout/vList2"/>
    <dgm:cxn modelId="{027DBC44-15C5-45FF-82B0-3E1DCB1C7231}" type="presOf" srcId="{E5A96981-B5D8-4EAE-A7FA-F3FF266E1C86}" destId="{AEE6B03F-33F0-478A-B226-94EB9EDB9CF5}" srcOrd="0" destOrd="0" presId="urn:microsoft.com/office/officeart/2005/8/layout/vList2"/>
    <dgm:cxn modelId="{0273D31A-1EFF-4DF9-8D3C-9F1C70A5498D}" srcId="{CCA9A807-3AD0-4590-9BFA-0B3F4B46DDF2}" destId="{36299421-AB51-495A-AF0D-BF3DCC4D28CF}" srcOrd="2" destOrd="0" parTransId="{9EBDEDC8-80A0-43DB-8A36-73561D508396}" sibTransId="{EF569B60-B401-4765-A81E-B477E2629E07}"/>
    <dgm:cxn modelId="{42DDEC7D-104B-46E5-A3C6-50F77E40684B}" srcId="{CCA9A807-3AD0-4590-9BFA-0B3F4B46DDF2}" destId="{2BFD1FDD-2AA3-43CA-BE39-19B54F1361B9}" srcOrd="1" destOrd="0" parTransId="{D53BF931-BFD4-460F-87BA-F4724AA4787D}" sibTransId="{4EF4EE29-E6AE-4700-9009-F3F6E9E3A2D7}"/>
    <dgm:cxn modelId="{3190D24D-8404-4BFD-BE3A-40AA9491EE13}" srcId="{CCA9A807-3AD0-4590-9BFA-0B3F4B46DDF2}" destId="{D430DF7B-6F39-4B93-84C4-283514300968}" srcOrd="0" destOrd="0" parTransId="{2F95F3F3-DEF7-4B8A-81A7-AA5CD37DCE34}" sibTransId="{62378ACA-CB0E-4547-9345-BA411CB979E8}"/>
    <dgm:cxn modelId="{2B7A1F3F-802D-4C17-8E4E-5241EC1887D6}" type="presOf" srcId="{36299421-AB51-495A-AF0D-BF3DCC4D28CF}" destId="{BA290643-03AC-400D-86E8-4DD3EB2B0E0B}" srcOrd="0" destOrd="0" presId="urn:microsoft.com/office/officeart/2005/8/layout/vList2"/>
    <dgm:cxn modelId="{27D659AC-E83C-4C29-8A1B-447C0BF4CC52}" type="presOf" srcId="{F7510414-48EF-449B-AA4F-235781FC0219}" destId="{513F821A-AF0D-4C4B-8875-5F3E2F56BE13}" srcOrd="0" destOrd="0" presId="urn:microsoft.com/office/officeart/2005/8/layout/vList2"/>
    <dgm:cxn modelId="{86D8B54F-BA34-4807-95D5-EB654C5791BB}" srcId="{6AAB467A-A7D2-4565-BF50-CB1C0AA3B808}" destId="{0B5F014D-E7EA-41E5-BD67-4463F4E90FE8}" srcOrd="1" destOrd="0" parTransId="{7D91E126-6268-4310-8504-38D4F14CF996}" sibTransId="{BAAB18A6-5F9E-4913-96B4-080D4A0B82F5}"/>
    <dgm:cxn modelId="{042D86BE-5C35-4C47-A6EB-B7F266D0ED89}" type="presOf" srcId="{0B5F014D-E7EA-41E5-BD67-4463F4E90FE8}" destId="{AEE6B03F-33F0-478A-B226-94EB9EDB9CF5}" srcOrd="0" destOrd="1" presId="urn:microsoft.com/office/officeart/2005/8/layout/vList2"/>
    <dgm:cxn modelId="{871A2E6B-E37E-43B9-A74E-5C317880C120}" srcId="{CCA9A807-3AD0-4590-9BFA-0B3F4B46DDF2}" destId="{797DD677-C499-4C64-A774-C3E5694FAA2D}" srcOrd="5" destOrd="0" parTransId="{1F86046F-EEDE-4B3D-8D83-08D3835BEB89}" sibTransId="{CF2EFD9B-ED31-4C7C-A7A1-D2B67B2BA027}"/>
    <dgm:cxn modelId="{A282D8CC-1B2A-4B16-83AC-9BF4F4B2E19A}" srcId="{6AAB467A-A7D2-4565-BF50-CB1C0AA3B808}" destId="{E5A96981-B5D8-4EAE-A7FA-F3FF266E1C86}" srcOrd="0" destOrd="0" parTransId="{B751FF7D-FAB2-40A0-BA9A-C502EEC1834F}" sibTransId="{7274C2F1-C456-4B5F-BE89-C8B82D8D2FAA}"/>
    <dgm:cxn modelId="{F0DCDC84-1F69-45FA-8CD9-32568D0320A6}" srcId="{6AAB467A-A7D2-4565-BF50-CB1C0AA3B808}" destId="{84CB2AD8-4EFB-4566-AA01-DD70A90B7191}" srcOrd="2" destOrd="0" parTransId="{A7358074-126D-4ED8-A4C1-3B9C02DB20F8}" sibTransId="{F210A14D-955D-4CAA-A752-6DDD94A338C4}"/>
    <dgm:cxn modelId="{4DC2C201-06EF-4491-9B7E-21E3EF0844B5}" type="presOf" srcId="{CCA9A807-3AD0-4590-9BFA-0B3F4B46DDF2}" destId="{368075BF-9739-4609-B9AB-84970C8BFF36}" srcOrd="0" destOrd="0" presId="urn:microsoft.com/office/officeart/2005/8/layout/vList2"/>
    <dgm:cxn modelId="{8DED1175-A42C-4552-BB4A-067EE6C022DF}" srcId="{CCA9A807-3AD0-4590-9BFA-0B3F4B46DDF2}" destId="{F7510414-48EF-449B-AA4F-235781FC0219}" srcOrd="6" destOrd="0" parTransId="{966ED1FF-86A1-4309-A9D3-04352AD0184C}" sibTransId="{8877B24D-DC23-4558-9A9D-1457A09CDBE4}"/>
    <dgm:cxn modelId="{A9A5C401-238C-4F24-8C5B-93224FD11598}" type="presOf" srcId="{D430DF7B-6F39-4B93-84C4-283514300968}" destId="{485B114E-7F5F-48AA-B1DD-73B476572BEA}" srcOrd="0" destOrd="0" presId="urn:microsoft.com/office/officeart/2005/8/layout/vList2"/>
    <dgm:cxn modelId="{0F29758D-1CDA-4FA8-A21F-6C390B5E18B0}" type="presOf" srcId="{797DD677-C499-4C64-A774-C3E5694FAA2D}" destId="{522F6A42-1152-4AD6-BC15-4894DE86CA5E}" srcOrd="0" destOrd="0" presId="urn:microsoft.com/office/officeart/2005/8/layout/vList2"/>
    <dgm:cxn modelId="{F160C0CA-441F-4DC1-9A90-96D5F5AF8E74}" type="presOf" srcId="{234667CF-0091-4802-A181-C5FAFF9B771D}" destId="{BE17071B-34B9-49F1-AE4F-ED2A83CD2DB0}" srcOrd="0" destOrd="0" presId="urn:microsoft.com/office/officeart/2005/8/layout/vList2"/>
    <dgm:cxn modelId="{E06364AE-6846-4A40-AC2B-BB50EAC91976}" type="presOf" srcId="{2BFD1FDD-2AA3-43CA-BE39-19B54F1361B9}" destId="{ACA0A1B2-BD96-46CC-9663-DE3D7688D4A4}" srcOrd="0" destOrd="0" presId="urn:microsoft.com/office/officeart/2005/8/layout/vList2"/>
    <dgm:cxn modelId="{9A5B837E-5241-4690-8183-06EFE5AC1663}" type="presParOf" srcId="{368075BF-9739-4609-B9AB-84970C8BFF36}" destId="{485B114E-7F5F-48AA-B1DD-73B476572BEA}" srcOrd="0" destOrd="0" presId="urn:microsoft.com/office/officeart/2005/8/layout/vList2"/>
    <dgm:cxn modelId="{8889085A-28E0-4C71-B5F2-3BDDBB83EF8E}" type="presParOf" srcId="{368075BF-9739-4609-B9AB-84970C8BFF36}" destId="{5DA1E303-3021-42F6-81D8-866B599B17BB}" srcOrd="1" destOrd="0" presId="urn:microsoft.com/office/officeart/2005/8/layout/vList2"/>
    <dgm:cxn modelId="{B28CCF5C-54A1-44A4-92CC-CFD87F5BBA64}" type="presParOf" srcId="{368075BF-9739-4609-B9AB-84970C8BFF36}" destId="{ACA0A1B2-BD96-46CC-9663-DE3D7688D4A4}" srcOrd="2" destOrd="0" presId="urn:microsoft.com/office/officeart/2005/8/layout/vList2"/>
    <dgm:cxn modelId="{99A2C65B-619A-4A9C-969B-53E7A59EF35F}" type="presParOf" srcId="{368075BF-9739-4609-B9AB-84970C8BFF36}" destId="{C54BC560-0394-4526-A0E8-CCB02D040C8E}" srcOrd="3" destOrd="0" presId="urn:microsoft.com/office/officeart/2005/8/layout/vList2"/>
    <dgm:cxn modelId="{7E0E7EF1-64AF-46C3-8991-8AA8C8D9C7BF}" type="presParOf" srcId="{368075BF-9739-4609-B9AB-84970C8BFF36}" destId="{BA290643-03AC-400D-86E8-4DD3EB2B0E0B}" srcOrd="4" destOrd="0" presId="urn:microsoft.com/office/officeart/2005/8/layout/vList2"/>
    <dgm:cxn modelId="{B589BA7A-0B43-41D0-87C7-5BE3251D5928}" type="presParOf" srcId="{368075BF-9739-4609-B9AB-84970C8BFF36}" destId="{3FD4002F-DE32-4006-A972-E63EB59D1914}" srcOrd="5" destOrd="0" presId="urn:microsoft.com/office/officeart/2005/8/layout/vList2"/>
    <dgm:cxn modelId="{EA22ACB9-619E-4101-8F02-45A84A653642}" type="presParOf" srcId="{368075BF-9739-4609-B9AB-84970C8BFF36}" destId="{890E7EAA-2C68-4E14-B589-25DEF69CB0C4}" srcOrd="6" destOrd="0" presId="urn:microsoft.com/office/officeart/2005/8/layout/vList2"/>
    <dgm:cxn modelId="{02A632AC-B8A1-4C7E-982E-6497DCB25F30}" type="presParOf" srcId="{368075BF-9739-4609-B9AB-84970C8BFF36}" destId="{AEE6B03F-33F0-478A-B226-94EB9EDB9CF5}" srcOrd="7" destOrd="0" presId="urn:microsoft.com/office/officeart/2005/8/layout/vList2"/>
    <dgm:cxn modelId="{6F863013-7718-4E6E-8E93-93E028BE50CE}" type="presParOf" srcId="{368075BF-9739-4609-B9AB-84970C8BFF36}" destId="{BE17071B-34B9-49F1-AE4F-ED2A83CD2DB0}" srcOrd="8" destOrd="0" presId="urn:microsoft.com/office/officeart/2005/8/layout/vList2"/>
    <dgm:cxn modelId="{1744CD56-AD3B-4640-98D0-5476FB120CFC}" type="presParOf" srcId="{368075BF-9739-4609-B9AB-84970C8BFF36}" destId="{F3C6117E-EFC1-4B18-B5E2-C5F71B5237BE}" srcOrd="9" destOrd="0" presId="urn:microsoft.com/office/officeart/2005/8/layout/vList2"/>
    <dgm:cxn modelId="{61905798-2653-4833-97CF-5F7832287C66}" type="presParOf" srcId="{368075BF-9739-4609-B9AB-84970C8BFF36}" destId="{522F6A42-1152-4AD6-BC15-4894DE86CA5E}" srcOrd="10" destOrd="0" presId="urn:microsoft.com/office/officeart/2005/8/layout/vList2"/>
    <dgm:cxn modelId="{8615FE1A-4033-44EC-A485-CD8508D7A0AE}" type="presParOf" srcId="{368075BF-9739-4609-B9AB-84970C8BFF36}" destId="{AFE7CC79-6D04-4D12-9C17-A7517B7411BA}" srcOrd="11" destOrd="0" presId="urn:microsoft.com/office/officeart/2005/8/layout/vList2"/>
    <dgm:cxn modelId="{B5D12C3C-88FE-4B7C-98D8-6640BA858571}" type="presParOf" srcId="{368075BF-9739-4609-B9AB-84970C8BFF36}" destId="{513F821A-AF0D-4C4B-8875-5F3E2F56BE13}"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5A8DA4C-AEAD-444D-80F0-ADF9E7602B6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43EEF959-66AE-41EF-A23B-CCF41CA70F51}">
      <dgm:prSet/>
      <dgm:spPr/>
      <dgm:t>
        <a:bodyPr/>
        <a:lstStyle/>
        <a:p>
          <a:pPr rtl="0"/>
          <a:r>
            <a:rPr lang="zh-CN" dirty="0"/>
            <a:t>存在的问题 </a:t>
          </a:r>
        </a:p>
      </dgm:t>
    </dgm:pt>
    <dgm:pt modelId="{3F09934D-BAB4-43F1-9C95-FC6CD76348C6}" type="parTrans" cxnId="{A3975D46-4D5F-4568-91A1-EEED25AD8878}">
      <dgm:prSet/>
      <dgm:spPr/>
      <dgm:t>
        <a:bodyPr/>
        <a:lstStyle/>
        <a:p>
          <a:endParaRPr lang="zh-CN" altLang="en-US"/>
        </a:p>
      </dgm:t>
    </dgm:pt>
    <dgm:pt modelId="{C8C07496-51FC-4EE5-AE53-06D92C6A56EC}" type="sibTrans" cxnId="{A3975D46-4D5F-4568-91A1-EEED25AD8878}">
      <dgm:prSet/>
      <dgm:spPr/>
      <dgm:t>
        <a:bodyPr/>
        <a:lstStyle/>
        <a:p>
          <a:endParaRPr lang="zh-CN" altLang="en-US"/>
        </a:p>
      </dgm:t>
    </dgm:pt>
    <dgm:pt modelId="{E49D4BB0-54C6-4611-86F0-B254BF87C7B0}">
      <dgm:prSet/>
      <dgm:spPr/>
      <dgm:t>
        <a:bodyPr/>
        <a:lstStyle/>
        <a:p>
          <a:pPr rtl="0"/>
          <a:r>
            <a:rPr lang="zh-CN" dirty="0"/>
            <a:t>输出电压与电容</a:t>
          </a:r>
          <a:r>
            <a:rPr lang="en-US" i="1" dirty="0"/>
            <a:t>C</a:t>
          </a:r>
          <a:r>
            <a:rPr lang="en-US" dirty="0"/>
            <a:t>= </a:t>
          </a:r>
          <a:r>
            <a:rPr lang="en-US" i="1" dirty="0"/>
            <a:t>C</a:t>
          </a:r>
          <a:r>
            <a:rPr lang="en-US" baseline="-25000" dirty="0"/>
            <a:t>a</a:t>
          </a:r>
          <a:r>
            <a:rPr lang="en-US" dirty="0"/>
            <a:t> + </a:t>
          </a:r>
          <a:r>
            <a:rPr lang="en-US" i="1" dirty="0"/>
            <a:t>C</a:t>
          </a:r>
          <a:r>
            <a:rPr lang="en-US" baseline="-25000" dirty="0"/>
            <a:t>i </a:t>
          </a:r>
          <a:r>
            <a:rPr lang="en-US" dirty="0"/>
            <a:t>+</a:t>
          </a:r>
          <a:r>
            <a:rPr lang="en-US" i="1" dirty="0"/>
            <a:t>C</a:t>
          </a:r>
          <a:r>
            <a:rPr lang="en-US" baseline="-25000" dirty="0"/>
            <a:t>c</a:t>
          </a:r>
          <a:r>
            <a:rPr lang="zh-CN" dirty="0"/>
            <a:t>密切相关，虽然</a:t>
          </a:r>
          <a:r>
            <a:rPr lang="en-US" i="1" dirty="0"/>
            <a:t>C</a:t>
          </a:r>
          <a:r>
            <a:rPr lang="en-US" altLang="zh-CN" baseline="-25000" dirty="0"/>
            <a:t>c</a:t>
          </a:r>
          <a:r>
            <a:rPr lang="zh-CN" dirty="0"/>
            <a:t>和</a:t>
          </a:r>
          <a:r>
            <a:rPr lang="en-US" i="1" dirty="0"/>
            <a:t>C</a:t>
          </a:r>
          <a:r>
            <a:rPr lang="en-US" baseline="-25000" dirty="0"/>
            <a:t>i</a:t>
          </a:r>
          <a:r>
            <a:rPr lang="zh-CN" dirty="0"/>
            <a:t>都很小，但</a:t>
          </a:r>
          <a:r>
            <a:rPr lang="zh-CN" altLang="en-US" dirty="0"/>
            <a:t>与</a:t>
          </a:r>
          <a:r>
            <a:rPr lang="en-US" i="1" dirty="0"/>
            <a:t>C</a:t>
          </a:r>
          <a:r>
            <a:rPr lang="en-US" altLang="zh-CN" baseline="-25000" dirty="0"/>
            <a:t>a</a:t>
          </a:r>
          <a:r>
            <a:rPr lang="zh-CN" altLang="en-US" baseline="0" dirty="0"/>
            <a:t>大小接近而不可忽略。</a:t>
          </a:r>
          <a:endParaRPr lang="zh-CN" dirty="0"/>
        </a:p>
      </dgm:t>
    </dgm:pt>
    <dgm:pt modelId="{AE29240B-AE64-4EE3-ADED-210CD22B69AD}" type="parTrans" cxnId="{C57D4978-251A-4604-949A-97A5C46D4C14}">
      <dgm:prSet/>
      <dgm:spPr/>
      <dgm:t>
        <a:bodyPr/>
        <a:lstStyle/>
        <a:p>
          <a:endParaRPr lang="zh-CN" altLang="en-US"/>
        </a:p>
      </dgm:t>
    </dgm:pt>
    <dgm:pt modelId="{490D2194-5A06-4160-94AA-48472362701A}" type="sibTrans" cxnId="{C57D4978-251A-4604-949A-97A5C46D4C14}">
      <dgm:prSet/>
      <dgm:spPr/>
      <dgm:t>
        <a:bodyPr/>
        <a:lstStyle/>
        <a:p>
          <a:endParaRPr lang="zh-CN" altLang="en-US"/>
        </a:p>
      </dgm:t>
    </dgm:pt>
    <dgm:pt modelId="{A5405AE9-8FB6-4537-8A1A-04140A93FB43}">
      <dgm:prSet/>
      <dgm:spPr/>
      <dgm:t>
        <a:bodyPr/>
        <a:lstStyle/>
        <a:p>
          <a:pPr rtl="0"/>
          <a:r>
            <a:rPr lang="en-US" i="1" dirty="0"/>
            <a:t>C</a:t>
          </a:r>
          <a:r>
            <a:rPr lang="en-US" altLang="zh-CN" baseline="-25000" dirty="0"/>
            <a:t>c</a:t>
          </a:r>
          <a:r>
            <a:rPr lang="zh-CN" dirty="0"/>
            <a:t>会随连接电缆的长度与形状而变化，从而会给测量带来不稳定因素，影响传感器的灵敏度。</a:t>
          </a:r>
        </a:p>
      </dgm:t>
    </dgm:pt>
    <dgm:pt modelId="{5D18ED1F-C67B-4473-9298-D80D79D4D880}" type="parTrans" cxnId="{98611EAA-8C62-4022-8C0D-42AFD7ADC3F6}">
      <dgm:prSet/>
      <dgm:spPr/>
      <dgm:t>
        <a:bodyPr/>
        <a:lstStyle/>
        <a:p>
          <a:endParaRPr lang="zh-CN" altLang="en-US"/>
        </a:p>
      </dgm:t>
    </dgm:pt>
    <dgm:pt modelId="{2FA1069B-455C-427A-AD69-003EEB777701}" type="sibTrans" cxnId="{98611EAA-8C62-4022-8C0D-42AFD7ADC3F6}">
      <dgm:prSet/>
      <dgm:spPr/>
      <dgm:t>
        <a:bodyPr/>
        <a:lstStyle/>
        <a:p>
          <a:endParaRPr lang="zh-CN" altLang="en-US"/>
        </a:p>
      </dgm:t>
    </dgm:pt>
    <dgm:pt modelId="{9A63481D-D3C9-48AD-B77F-27E629A9F1FB}" type="pres">
      <dgm:prSet presAssocID="{25A8DA4C-AEAD-444D-80F0-ADF9E7602B64}" presName="linear" presStyleCnt="0">
        <dgm:presLayoutVars>
          <dgm:animLvl val="lvl"/>
          <dgm:resizeHandles val="exact"/>
        </dgm:presLayoutVars>
      </dgm:prSet>
      <dgm:spPr/>
      <dgm:t>
        <a:bodyPr/>
        <a:lstStyle/>
        <a:p>
          <a:endParaRPr lang="zh-CN" altLang="en-US"/>
        </a:p>
      </dgm:t>
    </dgm:pt>
    <dgm:pt modelId="{565A5921-4620-4444-AEA1-DBD5957C95F7}" type="pres">
      <dgm:prSet presAssocID="{43EEF959-66AE-41EF-A23B-CCF41CA70F51}" presName="parentText" presStyleLbl="node1" presStyleIdx="0" presStyleCnt="1" custScaleY="71594" custLinFactNeighborX="269" custLinFactNeighborY="-3312">
        <dgm:presLayoutVars>
          <dgm:chMax val="0"/>
          <dgm:bulletEnabled val="1"/>
        </dgm:presLayoutVars>
      </dgm:prSet>
      <dgm:spPr/>
      <dgm:t>
        <a:bodyPr/>
        <a:lstStyle/>
        <a:p>
          <a:endParaRPr lang="zh-CN" altLang="en-US"/>
        </a:p>
      </dgm:t>
    </dgm:pt>
    <dgm:pt modelId="{3B08B9AC-5267-4C5B-936E-3E8BEE724759}" type="pres">
      <dgm:prSet presAssocID="{43EEF959-66AE-41EF-A23B-CCF41CA70F51}" presName="childText" presStyleLbl="revTx" presStyleIdx="0" presStyleCnt="1" custScaleY="74701">
        <dgm:presLayoutVars>
          <dgm:bulletEnabled val="1"/>
        </dgm:presLayoutVars>
      </dgm:prSet>
      <dgm:spPr/>
      <dgm:t>
        <a:bodyPr/>
        <a:lstStyle/>
        <a:p>
          <a:endParaRPr lang="zh-CN" altLang="en-US"/>
        </a:p>
      </dgm:t>
    </dgm:pt>
  </dgm:ptLst>
  <dgm:cxnLst>
    <dgm:cxn modelId="{23D9923C-4DDA-4E78-9410-BA49779D649D}" type="presOf" srcId="{43EEF959-66AE-41EF-A23B-CCF41CA70F51}" destId="{565A5921-4620-4444-AEA1-DBD5957C95F7}" srcOrd="0" destOrd="0" presId="urn:microsoft.com/office/officeart/2005/8/layout/vList2"/>
    <dgm:cxn modelId="{387E8572-0C33-4682-8FB7-227109738F96}" type="presOf" srcId="{25A8DA4C-AEAD-444D-80F0-ADF9E7602B64}" destId="{9A63481D-D3C9-48AD-B77F-27E629A9F1FB}" srcOrd="0" destOrd="0" presId="urn:microsoft.com/office/officeart/2005/8/layout/vList2"/>
    <dgm:cxn modelId="{D791D92C-97E2-4C94-82AF-6EF765344632}" type="presOf" srcId="{A5405AE9-8FB6-4537-8A1A-04140A93FB43}" destId="{3B08B9AC-5267-4C5B-936E-3E8BEE724759}" srcOrd="0" destOrd="1" presId="urn:microsoft.com/office/officeart/2005/8/layout/vList2"/>
    <dgm:cxn modelId="{461F44C9-54B0-49B4-A648-6BA599F5B08B}" type="presOf" srcId="{E49D4BB0-54C6-4611-86F0-B254BF87C7B0}" destId="{3B08B9AC-5267-4C5B-936E-3E8BEE724759}" srcOrd="0" destOrd="0" presId="urn:microsoft.com/office/officeart/2005/8/layout/vList2"/>
    <dgm:cxn modelId="{A3975D46-4D5F-4568-91A1-EEED25AD8878}" srcId="{25A8DA4C-AEAD-444D-80F0-ADF9E7602B64}" destId="{43EEF959-66AE-41EF-A23B-CCF41CA70F51}" srcOrd="0" destOrd="0" parTransId="{3F09934D-BAB4-43F1-9C95-FC6CD76348C6}" sibTransId="{C8C07496-51FC-4EE5-AE53-06D92C6A56EC}"/>
    <dgm:cxn modelId="{C57D4978-251A-4604-949A-97A5C46D4C14}" srcId="{43EEF959-66AE-41EF-A23B-CCF41CA70F51}" destId="{E49D4BB0-54C6-4611-86F0-B254BF87C7B0}" srcOrd="0" destOrd="0" parTransId="{AE29240B-AE64-4EE3-ADED-210CD22B69AD}" sibTransId="{490D2194-5A06-4160-94AA-48472362701A}"/>
    <dgm:cxn modelId="{98611EAA-8C62-4022-8C0D-42AFD7ADC3F6}" srcId="{43EEF959-66AE-41EF-A23B-CCF41CA70F51}" destId="{A5405AE9-8FB6-4537-8A1A-04140A93FB43}" srcOrd="1" destOrd="0" parTransId="{5D18ED1F-C67B-4473-9298-D80D79D4D880}" sibTransId="{2FA1069B-455C-427A-AD69-003EEB777701}"/>
    <dgm:cxn modelId="{54D2421C-7124-40D3-AEE5-1BE247905349}" type="presParOf" srcId="{9A63481D-D3C9-48AD-B77F-27E629A9F1FB}" destId="{565A5921-4620-4444-AEA1-DBD5957C95F7}" srcOrd="0" destOrd="0" presId="urn:microsoft.com/office/officeart/2005/8/layout/vList2"/>
    <dgm:cxn modelId="{B50335E8-018E-4C3F-A3FC-556C26B28342}" type="presParOf" srcId="{9A63481D-D3C9-48AD-B77F-27E629A9F1FB}" destId="{3B08B9AC-5267-4C5B-936E-3E8BEE724759}"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CBB93F3-E400-4A8B-9B1E-116DC8F0E75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B0EDBF8-231E-426D-A040-44DEE7162707}">
      <dgm:prSet custT="1"/>
      <dgm:spPr/>
      <dgm:t>
        <a:bodyPr/>
        <a:lstStyle/>
        <a:p>
          <a:pPr rtl="0"/>
          <a:r>
            <a:rPr lang="zh-CN" altLang="en-US" sz="2400" dirty="0"/>
            <a:t>电荷放大器</a:t>
          </a:r>
        </a:p>
      </dgm:t>
    </dgm:pt>
    <dgm:pt modelId="{54548859-DF70-4764-80D3-CF7201B923DF}" type="parTrans" cxnId="{9020EB00-1046-442E-A370-58483AB580F2}">
      <dgm:prSet/>
      <dgm:spPr/>
      <dgm:t>
        <a:bodyPr/>
        <a:lstStyle/>
        <a:p>
          <a:endParaRPr lang="zh-CN" altLang="en-US"/>
        </a:p>
      </dgm:t>
    </dgm:pt>
    <dgm:pt modelId="{0EB9B9F1-6E00-4B5F-8326-1B955B14723F}" type="sibTrans" cxnId="{9020EB00-1046-442E-A370-58483AB580F2}">
      <dgm:prSet/>
      <dgm:spPr/>
      <dgm:t>
        <a:bodyPr/>
        <a:lstStyle/>
        <a:p>
          <a:endParaRPr lang="zh-CN" altLang="en-US"/>
        </a:p>
      </dgm:t>
    </dgm:pt>
    <dgm:pt modelId="{AC3AD772-EFE2-45D8-97C6-51E40805B5FA}">
      <dgm:prSet custT="1"/>
      <dgm:spPr/>
      <dgm:t>
        <a:bodyPr/>
        <a:lstStyle/>
        <a:p>
          <a:pPr rtl="0"/>
          <a:r>
            <a:rPr lang="zh-CN" sz="2000" dirty="0"/>
            <a:t>电荷放大器由一个带有反馈电容</a:t>
          </a:r>
          <a:r>
            <a:rPr lang="en-US" sz="2000" dirty="0" err="1">
              <a:latin typeface="Times New Roman" panose="02020603050405020304" pitchFamily="18" charset="0"/>
              <a:cs typeface="Times New Roman" panose="02020603050405020304" pitchFamily="18" charset="0"/>
            </a:rPr>
            <a:t>C</a:t>
          </a:r>
          <a:r>
            <a:rPr lang="en-US" sz="2000" baseline="-25000" dirty="0" err="1">
              <a:latin typeface="Times New Roman" panose="02020603050405020304" pitchFamily="18" charset="0"/>
              <a:cs typeface="Times New Roman" panose="02020603050405020304" pitchFamily="18" charset="0"/>
            </a:rPr>
            <a:t>f</a:t>
          </a:r>
          <a:r>
            <a:rPr lang="zh-CN" sz="2000" dirty="0"/>
            <a:t>的高增益运算放大器构成</a:t>
          </a:r>
          <a:endParaRPr lang="zh-CN" altLang="en-US" sz="2000" dirty="0"/>
        </a:p>
      </dgm:t>
    </dgm:pt>
    <dgm:pt modelId="{BAC972F4-7FD6-493A-9328-2006812CEAE4}" type="parTrans" cxnId="{53D61E18-116F-4BFE-96B5-2598F6440E5D}">
      <dgm:prSet/>
      <dgm:spPr/>
      <dgm:t>
        <a:bodyPr/>
        <a:lstStyle/>
        <a:p>
          <a:endParaRPr lang="zh-CN" altLang="en-US"/>
        </a:p>
      </dgm:t>
    </dgm:pt>
    <dgm:pt modelId="{5C2B2B40-36B2-4855-8788-150A5FFC6E7E}" type="sibTrans" cxnId="{53D61E18-116F-4BFE-96B5-2598F6440E5D}">
      <dgm:prSet/>
      <dgm:spPr/>
      <dgm:t>
        <a:bodyPr/>
        <a:lstStyle/>
        <a:p>
          <a:endParaRPr lang="zh-CN" altLang="en-US"/>
        </a:p>
      </dgm:t>
    </dgm:pt>
    <dgm:pt modelId="{C0AA35F8-D606-4811-ADDB-13E2B83277E1}" type="pres">
      <dgm:prSet presAssocID="{ACBB93F3-E400-4A8B-9B1E-116DC8F0E751}" presName="linear" presStyleCnt="0">
        <dgm:presLayoutVars>
          <dgm:animLvl val="lvl"/>
          <dgm:resizeHandles val="exact"/>
        </dgm:presLayoutVars>
      </dgm:prSet>
      <dgm:spPr/>
      <dgm:t>
        <a:bodyPr/>
        <a:lstStyle/>
        <a:p>
          <a:endParaRPr lang="zh-CN" altLang="en-US"/>
        </a:p>
      </dgm:t>
    </dgm:pt>
    <dgm:pt modelId="{65DCD532-345F-48E5-A9D8-F5E5091DB85C}" type="pres">
      <dgm:prSet presAssocID="{9B0EDBF8-231E-426D-A040-44DEE7162707}" presName="parentText" presStyleLbl="node1" presStyleIdx="0" presStyleCnt="1" custScaleY="63710" custLinFactNeighborY="-37750">
        <dgm:presLayoutVars>
          <dgm:chMax val="0"/>
          <dgm:bulletEnabled val="1"/>
        </dgm:presLayoutVars>
      </dgm:prSet>
      <dgm:spPr/>
      <dgm:t>
        <a:bodyPr/>
        <a:lstStyle/>
        <a:p>
          <a:endParaRPr lang="zh-CN" altLang="en-US"/>
        </a:p>
      </dgm:t>
    </dgm:pt>
    <dgm:pt modelId="{EB2E6B40-51F3-4740-B09F-F3C7B8EC58B7}" type="pres">
      <dgm:prSet presAssocID="{9B0EDBF8-231E-426D-A040-44DEE7162707}" presName="childText" presStyleLbl="revTx" presStyleIdx="0" presStyleCnt="1" custLinFactNeighborY="-8337">
        <dgm:presLayoutVars>
          <dgm:bulletEnabled val="1"/>
        </dgm:presLayoutVars>
      </dgm:prSet>
      <dgm:spPr/>
      <dgm:t>
        <a:bodyPr/>
        <a:lstStyle/>
        <a:p>
          <a:endParaRPr lang="zh-CN" altLang="en-US"/>
        </a:p>
      </dgm:t>
    </dgm:pt>
  </dgm:ptLst>
  <dgm:cxnLst>
    <dgm:cxn modelId="{9020EB00-1046-442E-A370-58483AB580F2}" srcId="{ACBB93F3-E400-4A8B-9B1E-116DC8F0E751}" destId="{9B0EDBF8-231E-426D-A040-44DEE7162707}" srcOrd="0" destOrd="0" parTransId="{54548859-DF70-4764-80D3-CF7201B923DF}" sibTransId="{0EB9B9F1-6E00-4B5F-8326-1B955B14723F}"/>
    <dgm:cxn modelId="{5A626B47-20DD-4920-8340-EC11475EC60E}" type="presOf" srcId="{ACBB93F3-E400-4A8B-9B1E-116DC8F0E751}" destId="{C0AA35F8-D606-4811-ADDB-13E2B83277E1}" srcOrd="0" destOrd="0" presId="urn:microsoft.com/office/officeart/2005/8/layout/vList2"/>
    <dgm:cxn modelId="{634170C1-5095-42C3-BC39-06FC9AB7880E}" type="presOf" srcId="{9B0EDBF8-231E-426D-A040-44DEE7162707}" destId="{65DCD532-345F-48E5-A9D8-F5E5091DB85C}" srcOrd="0" destOrd="0" presId="urn:microsoft.com/office/officeart/2005/8/layout/vList2"/>
    <dgm:cxn modelId="{53D61E18-116F-4BFE-96B5-2598F6440E5D}" srcId="{9B0EDBF8-231E-426D-A040-44DEE7162707}" destId="{AC3AD772-EFE2-45D8-97C6-51E40805B5FA}" srcOrd="0" destOrd="0" parTransId="{BAC972F4-7FD6-493A-9328-2006812CEAE4}" sibTransId="{5C2B2B40-36B2-4855-8788-150A5FFC6E7E}"/>
    <dgm:cxn modelId="{71907596-FDC5-4E54-A00A-1288152A1570}" type="presOf" srcId="{AC3AD772-EFE2-45D8-97C6-51E40805B5FA}" destId="{EB2E6B40-51F3-4740-B09F-F3C7B8EC58B7}" srcOrd="0" destOrd="0" presId="urn:microsoft.com/office/officeart/2005/8/layout/vList2"/>
    <dgm:cxn modelId="{612DA77E-E4EE-468D-A552-7C0AF12E945E}" type="presParOf" srcId="{C0AA35F8-D606-4811-ADDB-13E2B83277E1}" destId="{65DCD532-345F-48E5-A9D8-F5E5091DB85C}" srcOrd="0" destOrd="0" presId="urn:microsoft.com/office/officeart/2005/8/layout/vList2"/>
    <dgm:cxn modelId="{3B1FC03D-C7C3-4916-A171-0646B95DD76C}" type="presParOf" srcId="{C0AA35F8-D606-4811-ADDB-13E2B83277E1}" destId="{EB2E6B40-51F3-4740-B09F-F3C7B8EC58B7}"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5FEAC9B-6DA3-452F-A92D-05BD5F920EF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30168DC-45F8-4621-92BD-7FB280C5CA9C}">
      <dgm:prSet custT="1"/>
      <dgm:spPr/>
      <dgm:t>
        <a:bodyPr/>
        <a:lstStyle/>
        <a:p>
          <a:pPr rtl="0"/>
          <a:r>
            <a:rPr kumimoji="1" lang="zh-CN" altLang="en-US" sz="2400" dirty="0"/>
            <a:t>绝缘</a:t>
          </a:r>
          <a:r>
            <a:rPr kumimoji="1" lang="zh-CN" sz="2400" dirty="0"/>
            <a:t>电阻</a:t>
          </a:r>
          <a:r>
            <a:rPr kumimoji="1" lang="en-US" sz="2400" i="1" dirty="0">
              <a:latin typeface="Times New Roman" panose="02020603050405020304" pitchFamily="18" charset="0"/>
              <a:cs typeface="Times New Roman" panose="02020603050405020304" pitchFamily="18" charset="0"/>
            </a:rPr>
            <a:t>R</a:t>
          </a:r>
          <a:r>
            <a:rPr kumimoji="1" lang="en-US" sz="2400" baseline="-25000" dirty="0">
              <a:latin typeface="Times New Roman" panose="02020603050405020304" pitchFamily="18" charset="0"/>
              <a:cs typeface="Times New Roman" panose="02020603050405020304" pitchFamily="18" charset="0"/>
            </a:rPr>
            <a:t>a</a:t>
          </a:r>
          <a:r>
            <a:rPr kumimoji="1" lang="zh-CN" sz="2400" dirty="0"/>
            <a:t>和输入电阻</a:t>
          </a:r>
          <a:r>
            <a:rPr kumimoji="1" lang="en-US" sz="2400" i="1" dirty="0" err="1">
              <a:latin typeface="Times New Roman" panose="02020603050405020304" pitchFamily="18" charset="0"/>
              <a:cs typeface="Times New Roman" panose="02020603050405020304" pitchFamily="18" charset="0"/>
            </a:rPr>
            <a:t>R</a:t>
          </a:r>
          <a:r>
            <a:rPr kumimoji="1" lang="en-US" sz="2400" i="1" baseline="-25000" dirty="0" err="1">
              <a:latin typeface="Times New Roman" panose="02020603050405020304" pitchFamily="18" charset="0"/>
              <a:cs typeface="Times New Roman" panose="02020603050405020304" pitchFamily="18" charset="0"/>
            </a:rPr>
            <a:t>i</a:t>
          </a:r>
          <a:r>
            <a:rPr kumimoji="1" lang="zh-CN" sz="2400" dirty="0"/>
            <a:t>很大，</a:t>
          </a:r>
          <a:r>
            <a:rPr kumimoji="1" lang="zh-CN" altLang="en-US" sz="2400" dirty="0"/>
            <a:t>近似</a:t>
          </a:r>
          <a:r>
            <a:rPr kumimoji="1" lang="zh-CN" sz="2400" dirty="0"/>
            <a:t>开路，等效电路</a:t>
          </a:r>
          <a:r>
            <a:rPr kumimoji="1" lang="zh-CN" altLang="en-US" sz="2400" dirty="0"/>
            <a:t>简化</a:t>
          </a:r>
          <a:r>
            <a:rPr kumimoji="1" lang="zh-CN" sz="2400" dirty="0"/>
            <a:t>如</a:t>
          </a:r>
          <a:r>
            <a:rPr kumimoji="1" lang="zh-CN" altLang="en-US" sz="2400" dirty="0"/>
            <a:t>下</a:t>
          </a:r>
          <a:r>
            <a:rPr kumimoji="1" lang="zh-CN" sz="2400" dirty="0"/>
            <a:t>所示</a:t>
          </a:r>
          <a:endParaRPr lang="zh-CN" sz="2400" dirty="0"/>
        </a:p>
      </dgm:t>
    </dgm:pt>
    <dgm:pt modelId="{BA9C819B-5E1B-4028-B8DA-7BD326024F65}" type="parTrans" cxnId="{B48586CE-984D-4765-9C08-B6035A19F9ED}">
      <dgm:prSet/>
      <dgm:spPr/>
      <dgm:t>
        <a:bodyPr/>
        <a:lstStyle/>
        <a:p>
          <a:endParaRPr lang="zh-CN" altLang="en-US"/>
        </a:p>
      </dgm:t>
    </dgm:pt>
    <dgm:pt modelId="{573F23EC-41ED-4120-BAC3-D0A7641F8DE5}" type="sibTrans" cxnId="{B48586CE-984D-4765-9C08-B6035A19F9ED}">
      <dgm:prSet/>
      <dgm:spPr/>
      <dgm:t>
        <a:bodyPr/>
        <a:lstStyle/>
        <a:p>
          <a:endParaRPr lang="zh-CN" altLang="en-US"/>
        </a:p>
      </dgm:t>
    </dgm:pt>
    <dgm:pt modelId="{0EF2B98A-39CB-47C1-B617-98AB1C70760F}" type="pres">
      <dgm:prSet presAssocID="{35FEAC9B-6DA3-452F-A92D-05BD5F920EF4}" presName="linear" presStyleCnt="0">
        <dgm:presLayoutVars>
          <dgm:animLvl val="lvl"/>
          <dgm:resizeHandles val="exact"/>
        </dgm:presLayoutVars>
      </dgm:prSet>
      <dgm:spPr/>
      <dgm:t>
        <a:bodyPr/>
        <a:lstStyle/>
        <a:p>
          <a:endParaRPr lang="zh-CN" altLang="en-US"/>
        </a:p>
      </dgm:t>
    </dgm:pt>
    <dgm:pt modelId="{06F335E7-87DF-4927-B515-DCB132AEEE9F}" type="pres">
      <dgm:prSet presAssocID="{F30168DC-45F8-4621-92BD-7FB280C5CA9C}" presName="parentText" presStyleLbl="node1" presStyleIdx="0" presStyleCnt="1" custScaleY="87174" custLinFactNeighborY="-17857">
        <dgm:presLayoutVars>
          <dgm:chMax val="0"/>
          <dgm:bulletEnabled val="1"/>
        </dgm:presLayoutVars>
      </dgm:prSet>
      <dgm:spPr/>
      <dgm:t>
        <a:bodyPr/>
        <a:lstStyle/>
        <a:p>
          <a:endParaRPr lang="zh-CN" altLang="en-US"/>
        </a:p>
      </dgm:t>
    </dgm:pt>
  </dgm:ptLst>
  <dgm:cxnLst>
    <dgm:cxn modelId="{1FA10F63-4C5A-44B9-93D8-3CAD34793663}" type="presOf" srcId="{F30168DC-45F8-4621-92BD-7FB280C5CA9C}" destId="{06F335E7-87DF-4927-B515-DCB132AEEE9F}" srcOrd="0" destOrd="0" presId="urn:microsoft.com/office/officeart/2005/8/layout/vList2"/>
    <dgm:cxn modelId="{43C14E39-7C96-4E40-9E92-BC089A994F42}" type="presOf" srcId="{35FEAC9B-6DA3-452F-A92D-05BD5F920EF4}" destId="{0EF2B98A-39CB-47C1-B617-98AB1C70760F}" srcOrd="0" destOrd="0" presId="urn:microsoft.com/office/officeart/2005/8/layout/vList2"/>
    <dgm:cxn modelId="{B48586CE-984D-4765-9C08-B6035A19F9ED}" srcId="{35FEAC9B-6DA3-452F-A92D-05BD5F920EF4}" destId="{F30168DC-45F8-4621-92BD-7FB280C5CA9C}" srcOrd="0" destOrd="0" parTransId="{BA9C819B-5E1B-4028-B8DA-7BD326024F65}" sibTransId="{573F23EC-41ED-4120-BAC3-D0A7641F8DE5}"/>
    <dgm:cxn modelId="{A44F149E-1C40-463F-B37F-AEF10D05F201}" type="presParOf" srcId="{0EF2B98A-39CB-47C1-B617-98AB1C70760F}" destId="{06F335E7-87DF-4927-B515-DCB132AEEE9F}"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E02F98-82A8-4F39-BE6E-3577BBBA817E}" type="doc">
      <dgm:prSet loTypeId="urn:microsoft.com/office/officeart/2005/8/layout/process1" loCatId="process" qsTypeId="urn:microsoft.com/office/officeart/2005/8/quickstyle/simple1" qsCatId="simple" csTypeId="urn:microsoft.com/office/officeart/2005/8/colors/accent1_2" csCatId="accent1" phldr="1"/>
      <dgm:spPr/>
    </dgm:pt>
    <dgm:pt modelId="{9A2CE809-6F0B-41E8-8CAF-A7F1A2177302}">
      <dgm:prSet phldrT="[文本]"/>
      <dgm:spPr/>
      <dgm:t>
        <a:bodyPr/>
        <a:lstStyle/>
        <a:p>
          <a:r>
            <a:rPr lang="zh-CN" altLang="en-US" dirty="0"/>
            <a:t>敏感元件</a:t>
          </a:r>
        </a:p>
      </dgm:t>
    </dgm:pt>
    <dgm:pt modelId="{77CA2088-93EC-4699-B1CC-BD9882AEB6CE}" type="parTrans" cxnId="{229204D4-A8A0-4A2F-B7A3-29AB362C24C0}">
      <dgm:prSet/>
      <dgm:spPr/>
      <dgm:t>
        <a:bodyPr/>
        <a:lstStyle/>
        <a:p>
          <a:endParaRPr lang="zh-CN" altLang="en-US"/>
        </a:p>
      </dgm:t>
    </dgm:pt>
    <dgm:pt modelId="{76D94A91-1A5D-43F4-BC58-0465A34725C2}" type="sibTrans" cxnId="{229204D4-A8A0-4A2F-B7A3-29AB362C24C0}">
      <dgm:prSet/>
      <dgm:spPr/>
      <dgm:t>
        <a:bodyPr/>
        <a:lstStyle/>
        <a:p>
          <a:endParaRPr lang="zh-CN" altLang="en-US"/>
        </a:p>
      </dgm:t>
    </dgm:pt>
    <dgm:pt modelId="{1EAC2603-CC2F-4165-918F-503698002784}">
      <dgm:prSet phldrT="[文本]"/>
      <dgm:spPr/>
      <dgm:t>
        <a:bodyPr/>
        <a:lstStyle/>
        <a:p>
          <a:r>
            <a:rPr lang="zh-CN" altLang="en-US" dirty="0"/>
            <a:t>转换元件</a:t>
          </a:r>
        </a:p>
      </dgm:t>
    </dgm:pt>
    <dgm:pt modelId="{4018C2DD-72FD-4FD0-BCA7-52923CC0D57F}" type="parTrans" cxnId="{A37C4D61-2239-4E9F-8FB8-964F1852F423}">
      <dgm:prSet/>
      <dgm:spPr/>
      <dgm:t>
        <a:bodyPr/>
        <a:lstStyle/>
        <a:p>
          <a:endParaRPr lang="zh-CN" altLang="en-US"/>
        </a:p>
      </dgm:t>
    </dgm:pt>
    <dgm:pt modelId="{1A0B1CDD-3271-4248-A861-513A5B696286}" type="sibTrans" cxnId="{A37C4D61-2239-4E9F-8FB8-964F1852F423}">
      <dgm:prSet/>
      <dgm:spPr/>
      <dgm:t>
        <a:bodyPr/>
        <a:lstStyle/>
        <a:p>
          <a:endParaRPr lang="zh-CN" altLang="en-US"/>
        </a:p>
      </dgm:t>
    </dgm:pt>
    <dgm:pt modelId="{899FA4EC-463D-4E79-84A6-103AE0C150B4}">
      <dgm:prSet phldrT="[文本]"/>
      <dgm:spPr/>
      <dgm:t>
        <a:bodyPr/>
        <a:lstStyle/>
        <a:p>
          <a:r>
            <a:rPr lang="zh-CN" altLang="en-US" dirty="0"/>
            <a:t>转换电路</a:t>
          </a:r>
        </a:p>
      </dgm:t>
    </dgm:pt>
    <dgm:pt modelId="{3388B23F-0EFE-4CB9-83FB-5834715CC729}" type="parTrans" cxnId="{780B992A-807C-4966-8625-FAA626B8B1C3}">
      <dgm:prSet/>
      <dgm:spPr/>
      <dgm:t>
        <a:bodyPr/>
        <a:lstStyle/>
        <a:p>
          <a:endParaRPr lang="zh-CN" altLang="en-US"/>
        </a:p>
      </dgm:t>
    </dgm:pt>
    <dgm:pt modelId="{8E5246F7-C1A4-4604-8FD7-D16595754C31}" type="sibTrans" cxnId="{780B992A-807C-4966-8625-FAA626B8B1C3}">
      <dgm:prSet/>
      <dgm:spPr/>
      <dgm:t>
        <a:bodyPr/>
        <a:lstStyle/>
        <a:p>
          <a:endParaRPr lang="zh-CN" altLang="en-US"/>
        </a:p>
      </dgm:t>
    </dgm:pt>
    <dgm:pt modelId="{24C170BD-2A6E-4A8F-BD87-4949C08C1656}" type="pres">
      <dgm:prSet presAssocID="{62E02F98-82A8-4F39-BE6E-3577BBBA817E}" presName="Name0" presStyleCnt="0">
        <dgm:presLayoutVars>
          <dgm:dir/>
          <dgm:resizeHandles val="exact"/>
        </dgm:presLayoutVars>
      </dgm:prSet>
      <dgm:spPr/>
    </dgm:pt>
    <dgm:pt modelId="{97E4A452-FC28-4868-AC50-437A7A6E1ADA}" type="pres">
      <dgm:prSet presAssocID="{9A2CE809-6F0B-41E8-8CAF-A7F1A2177302}" presName="node" presStyleLbl="node1" presStyleIdx="0" presStyleCnt="3">
        <dgm:presLayoutVars>
          <dgm:bulletEnabled val="1"/>
        </dgm:presLayoutVars>
      </dgm:prSet>
      <dgm:spPr/>
      <dgm:t>
        <a:bodyPr/>
        <a:lstStyle/>
        <a:p>
          <a:endParaRPr lang="zh-CN" altLang="en-US"/>
        </a:p>
      </dgm:t>
    </dgm:pt>
    <dgm:pt modelId="{AD76FCB3-8A37-49CD-9150-5F1F9BCBC797}" type="pres">
      <dgm:prSet presAssocID="{76D94A91-1A5D-43F4-BC58-0465A34725C2}" presName="sibTrans" presStyleLbl="sibTrans2D1" presStyleIdx="0" presStyleCnt="2"/>
      <dgm:spPr/>
      <dgm:t>
        <a:bodyPr/>
        <a:lstStyle/>
        <a:p>
          <a:endParaRPr lang="zh-CN" altLang="en-US"/>
        </a:p>
      </dgm:t>
    </dgm:pt>
    <dgm:pt modelId="{92845F73-910E-474F-B413-65B414D123D4}" type="pres">
      <dgm:prSet presAssocID="{76D94A91-1A5D-43F4-BC58-0465A34725C2}" presName="connectorText" presStyleLbl="sibTrans2D1" presStyleIdx="0" presStyleCnt="2"/>
      <dgm:spPr/>
      <dgm:t>
        <a:bodyPr/>
        <a:lstStyle/>
        <a:p>
          <a:endParaRPr lang="zh-CN" altLang="en-US"/>
        </a:p>
      </dgm:t>
    </dgm:pt>
    <dgm:pt modelId="{808E4EA0-8CDE-40DA-BC54-4B9D0CB30C1A}" type="pres">
      <dgm:prSet presAssocID="{1EAC2603-CC2F-4165-918F-503698002784}" presName="node" presStyleLbl="node1" presStyleIdx="1" presStyleCnt="3">
        <dgm:presLayoutVars>
          <dgm:bulletEnabled val="1"/>
        </dgm:presLayoutVars>
      </dgm:prSet>
      <dgm:spPr/>
      <dgm:t>
        <a:bodyPr/>
        <a:lstStyle/>
        <a:p>
          <a:endParaRPr lang="zh-CN" altLang="en-US"/>
        </a:p>
      </dgm:t>
    </dgm:pt>
    <dgm:pt modelId="{DA1449ED-8DE3-4E82-BEA4-21D57FD11EBC}" type="pres">
      <dgm:prSet presAssocID="{1A0B1CDD-3271-4248-A861-513A5B696286}" presName="sibTrans" presStyleLbl="sibTrans2D1" presStyleIdx="1" presStyleCnt="2"/>
      <dgm:spPr/>
      <dgm:t>
        <a:bodyPr/>
        <a:lstStyle/>
        <a:p>
          <a:endParaRPr lang="zh-CN" altLang="en-US"/>
        </a:p>
      </dgm:t>
    </dgm:pt>
    <dgm:pt modelId="{191DD490-A91B-4019-88B1-400CD05BC1A7}" type="pres">
      <dgm:prSet presAssocID="{1A0B1CDD-3271-4248-A861-513A5B696286}" presName="connectorText" presStyleLbl="sibTrans2D1" presStyleIdx="1" presStyleCnt="2"/>
      <dgm:spPr/>
      <dgm:t>
        <a:bodyPr/>
        <a:lstStyle/>
        <a:p>
          <a:endParaRPr lang="zh-CN" altLang="en-US"/>
        </a:p>
      </dgm:t>
    </dgm:pt>
    <dgm:pt modelId="{82C62C7C-2BCE-436C-8A8B-ADC2FE3BB3EF}" type="pres">
      <dgm:prSet presAssocID="{899FA4EC-463D-4E79-84A6-103AE0C150B4}" presName="node" presStyleLbl="node1" presStyleIdx="2" presStyleCnt="3">
        <dgm:presLayoutVars>
          <dgm:bulletEnabled val="1"/>
        </dgm:presLayoutVars>
      </dgm:prSet>
      <dgm:spPr/>
      <dgm:t>
        <a:bodyPr/>
        <a:lstStyle/>
        <a:p>
          <a:endParaRPr lang="zh-CN" altLang="en-US"/>
        </a:p>
      </dgm:t>
    </dgm:pt>
  </dgm:ptLst>
  <dgm:cxnLst>
    <dgm:cxn modelId="{558838F8-1C35-4FB8-A464-FCB5C5BA05CE}" type="presOf" srcId="{1A0B1CDD-3271-4248-A861-513A5B696286}" destId="{DA1449ED-8DE3-4E82-BEA4-21D57FD11EBC}" srcOrd="0" destOrd="0" presId="urn:microsoft.com/office/officeart/2005/8/layout/process1"/>
    <dgm:cxn modelId="{229204D4-A8A0-4A2F-B7A3-29AB362C24C0}" srcId="{62E02F98-82A8-4F39-BE6E-3577BBBA817E}" destId="{9A2CE809-6F0B-41E8-8CAF-A7F1A2177302}" srcOrd="0" destOrd="0" parTransId="{77CA2088-93EC-4699-B1CC-BD9882AEB6CE}" sibTransId="{76D94A91-1A5D-43F4-BC58-0465A34725C2}"/>
    <dgm:cxn modelId="{A968D5CE-DD19-4B47-9CF1-ACF179855F09}" type="presOf" srcId="{1A0B1CDD-3271-4248-A861-513A5B696286}" destId="{191DD490-A91B-4019-88B1-400CD05BC1A7}" srcOrd="1" destOrd="0" presId="urn:microsoft.com/office/officeart/2005/8/layout/process1"/>
    <dgm:cxn modelId="{3B05E89E-0E6A-4608-95A7-81E6F3FA5E88}" type="presOf" srcId="{9A2CE809-6F0B-41E8-8CAF-A7F1A2177302}" destId="{97E4A452-FC28-4868-AC50-437A7A6E1ADA}" srcOrd="0" destOrd="0" presId="urn:microsoft.com/office/officeart/2005/8/layout/process1"/>
    <dgm:cxn modelId="{B9EA45B6-5EC9-4386-9A82-DD54BF79AF39}" type="presOf" srcId="{62E02F98-82A8-4F39-BE6E-3577BBBA817E}" destId="{24C170BD-2A6E-4A8F-BD87-4949C08C1656}" srcOrd="0" destOrd="0" presId="urn:microsoft.com/office/officeart/2005/8/layout/process1"/>
    <dgm:cxn modelId="{7B50E8F8-806A-4D1A-B9A6-63CE0E6EBB52}" type="presOf" srcId="{1EAC2603-CC2F-4165-918F-503698002784}" destId="{808E4EA0-8CDE-40DA-BC54-4B9D0CB30C1A}" srcOrd="0" destOrd="0" presId="urn:microsoft.com/office/officeart/2005/8/layout/process1"/>
    <dgm:cxn modelId="{780B992A-807C-4966-8625-FAA626B8B1C3}" srcId="{62E02F98-82A8-4F39-BE6E-3577BBBA817E}" destId="{899FA4EC-463D-4E79-84A6-103AE0C150B4}" srcOrd="2" destOrd="0" parTransId="{3388B23F-0EFE-4CB9-83FB-5834715CC729}" sibTransId="{8E5246F7-C1A4-4604-8FD7-D16595754C31}"/>
    <dgm:cxn modelId="{D1B43FA2-3754-4382-855C-927FEC079F63}" type="presOf" srcId="{76D94A91-1A5D-43F4-BC58-0465A34725C2}" destId="{92845F73-910E-474F-B413-65B414D123D4}" srcOrd="1" destOrd="0" presId="urn:microsoft.com/office/officeart/2005/8/layout/process1"/>
    <dgm:cxn modelId="{50FAF9D7-57C4-4B45-B167-930B4FB440BE}" type="presOf" srcId="{899FA4EC-463D-4E79-84A6-103AE0C150B4}" destId="{82C62C7C-2BCE-436C-8A8B-ADC2FE3BB3EF}" srcOrd="0" destOrd="0" presId="urn:microsoft.com/office/officeart/2005/8/layout/process1"/>
    <dgm:cxn modelId="{299539E2-AAE4-4B05-B0BF-12E0D40AB986}" type="presOf" srcId="{76D94A91-1A5D-43F4-BC58-0465A34725C2}" destId="{AD76FCB3-8A37-49CD-9150-5F1F9BCBC797}" srcOrd="0" destOrd="0" presId="urn:microsoft.com/office/officeart/2005/8/layout/process1"/>
    <dgm:cxn modelId="{A37C4D61-2239-4E9F-8FB8-964F1852F423}" srcId="{62E02F98-82A8-4F39-BE6E-3577BBBA817E}" destId="{1EAC2603-CC2F-4165-918F-503698002784}" srcOrd="1" destOrd="0" parTransId="{4018C2DD-72FD-4FD0-BCA7-52923CC0D57F}" sibTransId="{1A0B1CDD-3271-4248-A861-513A5B696286}"/>
    <dgm:cxn modelId="{DC33244B-C768-4936-827D-CF55CAC461BB}" type="presParOf" srcId="{24C170BD-2A6E-4A8F-BD87-4949C08C1656}" destId="{97E4A452-FC28-4868-AC50-437A7A6E1ADA}" srcOrd="0" destOrd="0" presId="urn:microsoft.com/office/officeart/2005/8/layout/process1"/>
    <dgm:cxn modelId="{94DC334D-0FF9-42CC-811A-6D1B06BA3A30}" type="presParOf" srcId="{24C170BD-2A6E-4A8F-BD87-4949C08C1656}" destId="{AD76FCB3-8A37-49CD-9150-5F1F9BCBC797}" srcOrd="1" destOrd="0" presId="urn:microsoft.com/office/officeart/2005/8/layout/process1"/>
    <dgm:cxn modelId="{EF383411-590D-4464-BDBC-20B6CE0B85FB}" type="presParOf" srcId="{AD76FCB3-8A37-49CD-9150-5F1F9BCBC797}" destId="{92845F73-910E-474F-B413-65B414D123D4}" srcOrd="0" destOrd="0" presId="urn:microsoft.com/office/officeart/2005/8/layout/process1"/>
    <dgm:cxn modelId="{B2B75CE4-9FE9-442D-802C-B5CDCC946E50}" type="presParOf" srcId="{24C170BD-2A6E-4A8F-BD87-4949C08C1656}" destId="{808E4EA0-8CDE-40DA-BC54-4B9D0CB30C1A}" srcOrd="2" destOrd="0" presId="urn:microsoft.com/office/officeart/2005/8/layout/process1"/>
    <dgm:cxn modelId="{AC75FF24-512D-466B-801D-394FAF67BBE2}" type="presParOf" srcId="{24C170BD-2A6E-4A8F-BD87-4949C08C1656}" destId="{DA1449ED-8DE3-4E82-BEA4-21D57FD11EBC}" srcOrd="3" destOrd="0" presId="urn:microsoft.com/office/officeart/2005/8/layout/process1"/>
    <dgm:cxn modelId="{0B8336AF-84AD-47D5-BED0-C809A1EB2B14}" type="presParOf" srcId="{DA1449ED-8DE3-4E82-BEA4-21D57FD11EBC}" destId="{191DD490-A91B-4019-88B1-400CD05BC1A7}" srcOrd="0" destOrd="0" presId="urn:microsoft.com/office/officeart/2005/8/layout/process1"/>
    <dgm:cxn modelId="{6519A1F1-7CB0-46B1-BA46-937F95D8BEE9}" type="presParOf" srcId="{24C170BD-2A6E-4A8F-BD87-4949C08C1656}" destId="{82C62C7C-2BCE-436C-8A8B-ADC2FE3BB3E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1363DB0-437C-4BB6-BE62-6279AD3EAEA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6B85A1FF-D11B-481C-B3E3-CCAB1C14775F}">
      <dgm:prSet phldrT="[文本]"/>
      <dgm:spPr/>
      <dgm:t>
        <a:bodyPr/>
        <a:lstStyle/>
        <a:p>
          <a:r>
            <a:rPr lang="zh-CN" altLang="en-US" dirty="0"/>
            <a:t>数字式转速测量传感器</a:t>
          </a:r>
        </a:p>
      </dgm:t>
    </dgm:pt>
    <dgm:pt modelId="{DAA58DA7-89BC-4763-8F91-C9B96DC98BC5}" type="parTrans" cxnId="{151648A0-CACA-4F20-B0BA-8F47C12A1424}">
      <dgm:prSet/>
      <dgm:spPr/>
      <dgm:t>
        <a:bodyPr/>
        <a:lstStyle/>
        <a:p>
          <a:endParaRPr lang="zh-CN" altLang="en-US"/>
        </a:p>
      </dgm:t>
    </dgm:pt>
    <dgm:pt modelId="{41731BE4-ADC2-4067-B9C8-EB7042C7B869}" type="sibTrans" cxnId="{151648A0-CACA-4F20-B0BA-8F47C12A1424}">
      <dgm:prSet/>
      <dgm:spPr/>
      <dgm:t>
        <a:bodyPr/>
        <a:lstStyle/>
        <a:p>
          <a:endParaRPr lang="zh-CN" altLang="en-US"/>
        </a:p>
      </dgm:t>
    </dgm:pt>
    <dgm:pt modelId="{6C577C95-FA97-49BA-ADD4-64078FA4E68B}">
      <dgm:prSet/>
      <dgm:spPr/>
      <dgm:t>
        <a:bodyPr/>
        <a:lstStyle/>
        <a:p>
          <a:r>
            <a:rPr lang="zh-CN" altLang="en-US"/>
            <a:t>反射式光电开关传感器 </a:t>
          </a:r>
        </a:p>
      </dgm:t>
    </dgm:pt>
    <dgm:pt modelId="{DDDDF98E-397C-4ECD-B05E-30BA709E4806}" type="parTrans" cxnId="{CF649CBD-1CC7-4A10-A4BF-F3E46FEC93C9}">
      <dgm:prSet/>
      <dgm:spPr/>
      <dgm:t>
        <a:bodyPr/>
        <a:lstStyle/>
        <a:p>
          <a:endParaRPr lang="zh-CN" altLang="en-US"/>
        </a:p>
      </dgm:t>
    </dgm:pt>
    <dgm:pt modelId="{FC889B22-E2AE-4506-A56B-A9B91E3B6A7D}" type="sibTrans" cxnId="{CF649CBD-1CC7-4A10-A4BF-F3E46FEC93C9}">
      <dgm:prSet/>
      <dgm:spPr/>
      <dgm:t>
        <a:bodyPr/>
        <a:lstStyle/>
        <a:p>
          <a:endParaRPr lang="zh-CN" altLang="en-US"/>
        </a:p>
      </dgm:t>
    </dgm:pt>
    <dgm:pt modelId="{697754F7-A3D8-4E4E-B29E-BB4F3C3696E7}">
      <dgm:prSet/>
      <dgm:spPr/>
      <dgm:t>
        <a:bodyPr/>
        <a:lstStyle/>
        <a:p>
          <a:r>
            <a:rPr lang="zh-CN" altLang="en-US" dirty="0"/>
            <a:t>脉冲盘式编码器（增量编码器）</a:t>
          </a:r>
        </a:p>
      </dgm:t>
    </dgm:pt>
    <dgm:pt modelId="{B5DE57FA-E84C-4037-9277-4F7C8720D5C5}" type="parTrans" cxnId="{96AEE0DF-773A-43DA-B432-7526072249C5}">
      <dgm:prSet/>
      <dgm:spPr/>
      <dgm:t>
        <a:bodyPr/>
        <a:lstStyle/>
        <a:p>
          <a:endParaRPr lang="zh-CN" altLang="en-US"/>
        </a:p>
      </dgm:t>
    </dgm:pt>
    <dgm:pt modelId="{1FF20CD9-9F84-448A-B265-B677A617E47F}" type="sibTrans" cxnId="{96AEE0DF-773A-43DA-B432-7526072249C5}">
      <dgm:prSet/>
      <dgm:spPr/>
      <dgm:t>
        <a:bodyPr/>
        <a:lstStyle/>
        <a:p>
          <a:endParaRPr lang="zh-CN" altLang="en-US"/>
        </a:p>
      </dgm:t>
    </dgm:pt>
    <dgm:pt modelId="{01C42CF0-FB24-40C9-AAE0-58A30F32E2FE}" type="pres">
      <dgm:prSet presAssocID="{71363DB0-437C-4BB6-BE62-6279AD3EAEA8}" presName="hierChild1" presStyleCnt="0">
        <dgm:presLayoutVars>
          <dgm:orgChart val="1"/>
          <dgm:chPref val="1"/>
          <dgm:dir/>
          <dgm:animOne val="branch"/>
          <dgm:animLvl val="lvl"/>
          <dgm:resizeHandles/>
        </dgm:presLayoutVars>
      </dgm:prSet>
      <dgm:spPr/>
      <dgm:t>
        <a:bodyPr/>
        <a:lstStyle/>
        <a:p>
          <a:endParaRPr lang="zh-CN" altLang="en-US"/>
        </a:p>
      </dgm:t>
    </dgm:pt>
    <dgm:pt modelId="{7B14382F-6960-41EB-AC0E-F55FB8631B3C}" type="pres">
      <dgm:prSet presAssocID="{6B85A1FF-D11B-481C-B3E3-CCAB1C14775F}" presName="hierRoot1" presStyleCnt="0">
        <dgm:presLayoutVars>
          <dgm:hierBranch val="init"/>
        </dgm:presLayoutVars>
      </dgm:prSet>
      <dgm:spPr/>
    </dgm:pt>
    <dgm:pt modelId="{4505683E-4999-4166-A567-0FD5D9E428BA}" type="pres">
      <dgm:prSet presAssocID="{6B85A1FF-D11B-481C-B3E3-CCAB1C14775F}" presName="rootComposite1" presStyleCnt="0"/>
      <dgm:spPr/>
    </dgm:pt>
    <dgm:pt modelId="{17821FA6-C350-4892-8584-9771F2AA54D3}" type="pres">
      <dgm:prSet presAssocID="{6B85A1FF-D11B-481C-B3E3-CCAB1C14775F}" presName="rootText1" presStyleLbl="node0" presStyleIdx="0" presStyleCnt="1">
        <dgm:presLayoutVars>
          <dgm:chPref val="3"/>
        </dgm:presLayoutVars>
      </dgm:prSet>
      <dgm:spPr/>
      <dgm:t>
        <a:bodyPr/>
        <a:lstStyle/>
        <a:p>
          <a:endParaRPr lang="zh-CN" altLang="en-US"/>
        </a:p>
      </dgm:t>
    </dgm:pt>
    <dgm:pt modelId="{AB08F318-85E5-42CD-9C1B-08843AD81DD8}" type="pres">
      <dgm:prSet presAssocID="{6B85A1FF-D11B-481C-B3E3-CCAB1C14775F}" presName="rootConnector1" presStyleLbl="node1" presStyleIdx="0" presStyleCnt="0"/>
      <dgm:spPr/>
      <dgm:t>
        <a:bodyPr/>
        <a:lstStyle/>
        <a:p>
          <a:endParaRPr lang="zh-CN" altLang="en-US"/>
        </a:p>
      </dgm:t>
    </dgm:pt>
    <dgm:pt modelId="{8E3933E1-5EFD-487F-887A-38E860EFFC63}" type="pres">
      <dgm:prSet presAssocID="{6B85A1FF-D11B-481C-B3E3-CCAB1C14775F}" presName="hierChild2" presStyleCnt="0"/>
      <dgm:spPr/>
    </dgm:pt>
    <dgm:pt modelId="{16F93C43-D341-48FC-8A65-2B6180D63683}" type="pres">
      <dgm:prSet presAssocID="{DDDDF98E-397C-4ECD-B05E-30BA709E4806}" presName="Name37" presStyleLbl="parChTrans1D2" presStyleIdx="0" presStyleCnt="2"/>
      <dgm:spPr/>
      <dgm:t>
        <a:bodyPr/>
        <a:lstStyle/>
        <a:p>
          <a:endParaRPr lang="zh-CN" altLang="en-US"/>
        </a:p>
      </dgm:t>
    </dgm:pt>
    <dgm:pt modelId="{07BA48F3-12B9-4511-8370-F0186293DD3A}" type="pres">
      <dgm:prSet presAssocID="{6C577C95-FA97-49BA-ADD4-64078FA4E68B}" presName="hierRoot2" presStyleCnt="0">
        <dgm:presLayoutVars>
          <dgm:hierBranch val="init"/>
        </dgm:presLayoutVars>
      </dgm:prSet>
      <dgm:spPr/>
    </dgm:pt>
    <dgm:pt modelId="{EB43736E-5654-4029-A1FC-BBDFFC0F1F5E}" type="pres">
      <dgm:prSet presAssocID="{6C577C95-FA97-49BA-ADD4-64078FA4E68B}" presName="rootComposite" presStyleCnt="0"/>
      <dgm:spPr/>
    </dgm:pt>
    <dgm:pt modelId="{DFB6B6C5-B3F4-4294-BE7A-C5B96DA73709}" type="pres">
      <dgm:prSet presAssocID="{6C577C95-FA97-49BA-ADD4-64078FA4E68B}" presName="rootText" presStyleLbl="node2" presStyleIdx="0" presStyleCnt="2">
        <dgm:presLayoutVars>
          <dgm:chPref val="3"/>
        </dgm:presLayoutVars>
      </dgm:prSet>
      <dgm:spPr/>
      <dgm:t>
        <a:bodyPr/>
        <a:lstStyle/>
        <a:p>
          <a:endParaRPr lang="zh-CN" altLang="en-US"/>
        </a:p>
      </dgm:t>
    </dgm:pt>
    <dgm:pt modelId="{83B9BCF4-659A-4191-BD29-27BFFC0F7C2E}" type="pres">
      <dgm:prSet presAssocID="{6C577C95-FA97-49BA-ADD4-64078FA4E68B}" presName="rootConnector" presStyleLbl="node2" presStyleIdx="0" presStyleCnt="2"/>
      <dgm:spPr/>
      <dgm:t>
        <a:bodyPr/>
        <a:lstStyle/>
        <a:p>
          <a:endParaRPr lang="zh-CN" altLang="en-US"/>
        </a:p>
      </dgm:t>
    </dgm:pt>
    <dgm:pt modelId="{211EDCCF-BD45-4081-908F-F3C51350C451}" type="pres">
      <dgm:prSet presAssocID="{6C577C95-FA97-49BA-ADD4-64078FA4E68B}" presName="hierChild4" presStyleCnt="0"/>
      <dgm:spPr/>
    </dgm:pt>
    <dgm:pt modelId="{6FD56CCE-BF82-497F-81B4-EE1C98CDAD9D}" type="pres">
      <dgm:prSet presAssocID="{6C577C95-FA97-49BA-ADD4-64078FA4E68B}" presName="hierChild5" presStyleCnt="0"/>
      <dgm:spPr/>
    </dgm:pt>
    <dgm:pt modelId="{66FA2DFC-5B90-4B66-8F89-E406C118C1DB}" type="pres">
      <dgm:prSet presAssocID="{B5DE57FA-E84C-4037-9277-4F7C8720D5C5}" presName="Name37" presStyleLbl="parChTrans1D2" presStyleIdx="1" presStyleCnt="2"/>
      <dgm:spPr/>
      <dgm:t>
        <a:bodyPr/>
        <a:lstStyle/>
        <a:p>
          <a:endParaRPr lang="zh-CN" altLang="en-US"/>
        </a:p>
      </dgm:t>
    </dgm:pt>
    <dgm:pt modelId="{294FBBC7-0AEE-4F96-9AB5-F5FCF3105CD9}" type="pres">
      <dgm:prSet presAssocID="{697754F7-A3D8-4E4E-B29E-BB4F3C3696E7}" presName="hierRoot2" presStyleCnt="0">
        <dgm:presLayoutVars>
          <dgm:hierBranch val="init"/>
        </dgm:presLayoutVars>
      </dgm:prSet>
      <dgm:spPr/>
    </dgm:pt>
    <dgm:pt modelId="{6006D254-7BA9-4C41-A0FF-A859C1C33D87}" type="pres">
      <dgm:prSet presAssocID="{697754F7-A3D8-4E4E-B29E-BB4F3C3696E7}" presName="rootComposite" presStyleCnt="0"/>
      <dgm:spPr/>
    </dgm:pt>
    <dgm:pt modelId="{26D11C3C-53FB-460B-89CF-7F88DC36C564}" type="pres">
      <dgm:prSet presAssocID="{697754F7-A3D8-4E4E-B29E-BB4F3C3696E7}" presName="rootText" presStyleLbl="node2" presStyleIdx="1" presStyleCnt="2">
        <dgm:presLayoutVars>
          <dgm:chPref val="3"/>
        </dgm:presLayoutVars>
      </dgm:prSet>
      <dgm:spPr/>
      <dgm:t>
        <a:bodyPr/>
        <a:lstStyle/>
        <a:p>
          <a:endParaRPr lang="zh-CN" altLang="en-US"/>
        </a:p>
      </dgm:t>
    </dgm:pt>
    <dgm:pt modelId="{9DD5597D-B2A1-4D02-9D00-F5E08AC04FFA}" type="pres">
      <dgm:prSet presAssocID="{697754F7-A3D8-4E4E-B29E-BB4F3C3696E7}" presName="rootConnector" presStyleLbl="node2" presStyleIdx="1" presStyleCnt="2"/>
      <dgm:spPr/>
      <dgm:t>
        <a:bodyPr/>
        <a:lstStyle/>
        <a:p>
          <a:endParaRPr lang="zh-CN" altLang="en-US"/>
        </a:p>
      </dgm:t>
    </dgm:pt>
    <dgm:pt modelId="{00E01ADC-2A8F-4262-859C-C37EE0A3D364}" type="pres">
      <dgm:prSet presAssocID="{697754F7-A3D8-4E4E-B29E-BB4F3C3696E7}" presName="hierChild4" presStyleCnt="0"/>
      <dgm:spPr/>
    </dgm:pt>
    <dgm:pt modelId="{99ED520D-E174-4A7B-8124-09AB3F158721}" type="pres">
      <dgm:prSet presAssocID="{697754F7-A3D8-4E4E-B29E-BB4F3C3696E7}" presName="hierChild5" presStyleCnt="0"/>
      <dgm:spPr/>
    </dgm:pt>
    <dgm:pt modelId="{E05DA22A-E6FF-44FB-B0E3-FE8C677DDF1E}" type="pres">
      <dgm:prSet presAssocID="{6B85A1FF-D11B-481C-B3E3-CCAB1C14775F}" presName="hierChild3" presStyleCnt="0"/>
      <dgm:spPr/>
    </dgm:pt>
  </dgm:ptLst>
  <dgm:cxnLst>
    <dgm:cxn modelId="{CF6D6630-F591-42E0-A0F4-2ABEE610A693}" type="presOf" srcId="{697754F7-A3D8-4E4E-B29E-BB4F3C3696E7}" destId="{9DD5597D-B2A1-4D02-9D00-F5E08AC04FFA}" srcOrd="1" destOrd="0" presId="urn:microsoft.com/office/officeart/2005/8/layout/orgChart1"/>
    <dgm:cxn modelId="{96AEE0DF-773A-43DA-B432-7526072249C5}" srcId="{6B85A1FF-D11B-481C-B3E3-CCAB1C14775F}" destId="{697754F7-A3D8-4E4E-B29E-BB4F3C3696E7}" srcOrd="1" destOrd="0" parTransId="{B5DE57FA-E84C-4037-9277-4F7C8720D5C5}" sibTransId="{1FF20CD9-9F84-448A-B265-B677A617E47F}"/>
    <dgm:cxn modelId="{D034FFF9-E298-494D-B6B5-3B5ADD237294}" type="presOf" srcId="{B5DE57FA-E84C-4037-9277-4F7C8720D5C5}" destId="{66FA2DFC-5B90-4B66-8F89-E406C118C1DB}" srcOrd="0" destOrd="0" presId="urn:microsoft.com/office/officeart/2005/8/layout/orgChart1"/>
    <dgm:cxn modelId="{1761DEF8-F736-4E66-AE3C-94FC761AAE43}" type="presOf" srcId="{6B85A1FF-D11B-481C-B3E3-CCAB1C14775F}" destId="{17821FA6-C350-4892-8584-9771F2AA54D3}" srcOrd="0" destOrd="0" presId="urn:microsoft.com/office/officeart/2005/8/layout/orgChart1"/>
    <dgm:cxn modelId="{1694966E-E16D-4764-ABF5-D15C1060AD0E}" type="presOf" srcId="{6C577C95-FA97-49BA-ADD4-64078FA4E68B}" destId="{DFB6B6C5-B3F4-4294-BE7A-C5B96DA73709}" srcOrd="0" destOrd="0" presId="urn:microsoft.com/office/officeart/2005/8/layout/orgChart1"/>
    <dgm:cxn modelId="{C2BC3088-549A-41AA-BBDC-6215F95EBCA6}" type="presOf" srcId="{71363DB0-437C-4BB6-BE62-6279AD3EAEA8}" destId="{01C42CF0-FB24-40C9-AAE0-58A30F32E2FE}" srcOrd="0" destOrd="0" presId="urn:microsoft.com/office/officeart/2005/8/layout/orgChart1"/>
    <dgm:cxn modelId="{9C8A5A25-3826-4E00-B93F-AAC35C689401}" type="presOf" srcId="{6B85A1FF-D11B-481C-B3E3-CCAB1C14775F}" destId="{AB08F318-85E5-42CD-9C1B-08843AD81DD8}" srcOrd="1" destOrd="0" presId="urn:microsoft.com/office/officeart/2005/8/layout/orgChart1"/>
    <dgm:cxn modelId="{151648A0-CACA-4F20-B0BA-8F47C12A1424}" srcId="{71363DB0-437C-4BB6-BE62-6279AD3EAEA8}" destId="{6B85A1FF-D11B-481C-B3E3-CCAB1C14775F}" srcOrd="0" destOrd="0" parTransId="{DAA58DA7-89BC-4763-8F91-C9B96DC98BC5}" sibTransId="{41731BE4-ADC2-4067-B9C8-EB7042C7B869}"/>
    <dgm:cxn modelId="{9653BC6A-F95E-4DF6-A085-E0D91CD51D60}" type="presOf" srcId="{697754F7-A3D8-4E4E-B29E-BB4F3C3696E7}" destId="{26D11C3C-53FB-460B-89CF-7F88DC36C564}" srcOrd="0" destOrd="0" presId="urn:microsoft.com/office/officeart/2005/8/layout/orgChart1"/>
    <dgm:cxn modelId="{B527E007-02E4-4CD6-BB65-6FCEF1603914}" type="presOf" srcId="{6C577C95-FA97-49BA-ADD4-64078FA4E68B}" destId="{83B9BCF4-659A-4191-BD29-27BFFC0F7C2E}" srcOrd="1" destOrd="0" presId="urn:microsoft.com/office/officeart/2005/8/layout/orgChart1"/>
    <dgm:cxn modelId="{DF3B6FD3-8F8F-4697-B580-95BEBAF1921B}" type="presOf" srcId="{DDDDF98E-397C-4ECD-B05E-30BA709E4806}" destId="{16F93C43-D341-48FC-8A65-2B6180D63683}" srcOrd="0" destOrd="0" presId="urn:microsoft.com/office/officeart/2005/8/layout/orgChart1"/>
    <dgm:cxn modelId="{CF649CBD-1CC7-4A10-A4BF-F3E46FEC93C9}" srcId="{6B85A1FF-D11B-481C-B3E3-CCAB1C14775F}" destId="{6C577C95-FA97-49BA-ADD4-64078FA4E68B}" srcOrd="0" destOrd="0" parTransId="{DDDDF98E-397C-4ECD-B05E-30BA709E4806}" sibTransId="{FC889B22-E2AE-4506-A56B-A9B91E3B6A7D}"/>
    <dgm:cxn modelId="{85BD36BC-EF14-489F-952D-F4920FC8E6BA}" type="presParOf" srcId="{01C42CF0-FB24-40C9-AAE0-58A30F32E2FE}" destId="{7B14382F-6960-41EB-AC0E-F55FB8631B3C}" srcOrd="0" destOrd="0" presId="urn:microsoft.com/office/officeart/2005/8/layout/orgChart1"/>
    <dgm:cxn modelId="{10990710-94E5-4E1B-AC87-E3665366AECA}" type="presParOf" srcId="{7B14382F-6960-41EB-AC0E-F55FB8631B3C}" destId="{4505683E-4999-4166-A567-0FD5D9E428BA}" srcOrd="0" destOrd="0" presId="urn:microsoft.com/office/officeart/2005/8/layout/orgChart1"/>
    <dgm:cxn modelId="{F2C92691-7FA0-4F16-B5D9-2E845305994A}" type="presParOf" srcId="{4505683E-4999-4166-A567-0FD5D9E428BA}" destId="{17821FA6-C350-4892-8584-9771F2AA54D3}" srcOrd="0" destOrd="0" presId="urn:microsoft.com/office/officeart/2005/8/layout/orgChart1"/>
    <dgm:cxn modelId="{4377A11D-B699-46F0-8A04-C41B34BE0554}" type="presParOf" srcId="{4505683E-4999-4166-A567-0FD5D9E428BA}" destId="{AB08F318-85E5-42CD-9C1B-08843AD81DD8}" srcOrd="1" destOrd="0" presId="urn:microsoft.com/office/officeart/2005/8/layout/orgChart1"/>
    <dgm:cxn modelId="{3BDC2DEB-F9D2-4FC1-92B3-F550BACD86D5}" type="presParOf" srcId="{7B14382F-6960-41EB-AC0E-F55FB8631B3C}" destId="{8E3933E1-5EFD-487F-887A-38E860EFFC63}" srcOrd="1" destOrd="0" presId="urn:microsoft.com/office/officeart/2005/8/layout/orgChart1"/>
    <dgm:cxn modelId="{1B1BC2F8-4206-4212-8E01-2DAAB3C1F8D0}" type="presParOf" srcId="{8E3933E1-5EFD-487F-887A-38E860EFFC63}" destId="{16F93C43-D341-48FC-8A65-2B6180D63683}" srcOrd="0" destOrd="0" presId="urn:microsoft.com/office/officeart/2005/8/layout/orgChart1"/>
    <dgm:cxn modelId="{8D423F56-E243-4645-A0DF-01B1F1BBCBA9}" type="presParOf" srcId="{8E3933E1-5EFD-487F-887A-38E860EFFC63}" destId="{07BA48F3-12B9-4511-8370-F0186293DD3A}" srcOrd="1" destOrd="0" presId="urn:microsoft.com/office/officeart/2005/8/layout/orgChart1"/>
    <dgm:cxn modelId="{675CC249-55DE-4284-AF4C-CD38085002E7}" type="presParOf" srcId="{07BA48F3-12B9-4511-8370-F0186293DD3A}" destId="{EB43736E-5654-4029-A1FC-BBDFFC0F1F5E}" srcOrd="0" destOrd="0" presId="urn:microsoft.com/office/officeart/2005/8/layout/orgChart1"/>
    <dgm:cxn modelId="{3FE8B2C4-6FFD-4871-8187-2B2F18CF5224}" type="presParOf" srcId="{EB43736E-5654-4029-A1FC-BBDFFC0F1F5E}" destId="{DFB6B6C5-B3F4-4294-BE7A-C5B96DA73709}" srcOrd="0" destOrd="0" presId="urn:microsoft.com/office/officeart/2005/8/layout/orgChart1"/>
    <dgm:cxn modelId="{82270C24-0BBF-4C7A-86CA-7AE6EDFEFD9A}" type="presParOf" srcId="{EB43736E-5654-4029-A1FC-BBDFFC0F1F5E}" destId="{83B9BCF4-659A-4191-BD29-27BFFC0F7C2E}" srcOrd="1" destOrd="0" presId="urn:microsoft.com/office/officeart/2005/8/layout/orgChart1"/>
    <dgm:cxn modelId="{B804D430-8AF3-4510-B8AC-534AB18F29B5}" type="presParOf" srcId="{07BA48F3-12B9-4511-8370-F0186293DD3A}" destId="{211EDCCF-BD45-4081-908F-F3C51350C451}" srcOrd="1" destOrd="0" presId="urn:microsoft.com/office/officeart/2005/8/layout/orgChart1"/>
    <dgm:cxn modelId="{7CC7A33D-04AB-4A85-8442-6C390B884908}" type="presParOf" srcId="{07BA48F3-12B9-4511-8370-F0186293DD3A}" destId="{6FD56CCE-BF82-497F-81B4-EE1C98CDAD9D}" srcOrd="2" destOrd="0" presId="urn:microsoft.com/office/officeart/2005/8/layout/orgChart1"/>
    <dgm:cxn modelId="{93DC066D-89D3-4A36-A260-2D57DAF093DE}" type="presParOf" srcId="{8E3933E1-5EFD-487F-887A-38E860EFFC63}" destId="{66FA2DFC-5B90-4B66-8F89-E406C118C1DB}" srcOrd="2" destOrd="0" presId="urn:microsoft.com/office/officeart/2005/8/layout/orgChart1"/>
    <dgm:cxn modelId="{BEA728CB-B8B0-4920-84EC-499476CE6173}" type="presParOf" srcId="{8E3933E1-5EFD-487F-887A-38E860EFFC63}" destId="{294FBBC7-0AEE-4F96-9AB5-F5FCF3105CD9}" srcOrd="3" destOrd="0" presId="urn:microsoft.com/office/officeart/2005/8/layout/orgChart1"/>
    <dgm:cxn modelId="{7D6A5965-004D-4EBE-A9C1-31FB10D511B4}" type="presParOf" srcId="{294FBBC7-0AEE-4F96-9AB5-F5FCF3105CD9}" destId="{6006D254-7BA9-4C41-A0FF-A859C1C33D87}" srcOrd="0" destOrd="0" presId="urn:microsoft.com/office/officeart/2005/8/layout/orgChart1"/>
    <dgm:cxn modelId="{79F5F092-D5FA-4019-AF55-4A39984C8ACF}" type="presParOf" srcId="{6006D254-7BA9-4C41-A0FF-A859C1C33D87}" destId="{26D11C3C-53FB-460B-89CF-7F88DC36C564}" srcOrd="0" destOrd="0" presId="urn:microsoft.com/office/officeart/2005/8/layout/orgChart1"/>
    <dgm:cxn modelId="{0AE00272-B688-464A-BA5A-929B6CFADCAE}" type="presParOf" srcId="{6006D254-7BA9-4C41-A0FF-A859C1C33D87}" destId="{9DD5597D-B2A1-4D02-9D00-F5E08AC04FFA}" srcOrd="1" destOrd="0" presId="urn:microsoft.com/office/officeart/2005/8/layout/orgChart1"/>
    <dgm:cxn modelId="{FD162831-97B8-4B7F-A825-1BB1C1C25BF6}" type="presParOf" srcId="{294FBBC7-0AEE-4F96-9AB5-F5FCF3105CD9}" destId="{00E01ADC-2A8F-4262-859C-C37EE0A3D364}" srcOrd="1" destOrd="0" presId="urn:microsoft.com/office/officeart/2005/8/layout/orgChart1"/>
    <dgm:cxn modelId="{EBD9163D-BFE3-49A8-926A-CE3649E01F8A}" type="presParOf" srcId="{294FBBC7-0AEE-4F96-9AB5-F5FCF3105CD9}" destId="{99ED520D-E174-4A7B-8124-09AB3F158721}" srcOrd="2" destOrd="0" presId="urn:microsoft.com/office/officeart/2005/8/layout/orgChart1"/>
    <dgm:cxn modelId="{CF0FAD16-F479-4FA9-9D52-15E5A2B3254F}" type="presParOf" srcId="{7B14382F-6960-41EB-AC0E-F55FB8631B3C}" destId="{E05DA22A-E6FF-44FB-B0E3-FE8C677DDF1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B90CF20-E82A-4031-84AB-EB7C3D103B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D4E1A809-401B-4EC4-B641-C4A17455BB78}">
      <dgm:prSet/>
      <dgm:spPr/>
      <dgm:t>
        <a:bodyPr/>
        <a:lstStyle/>
        <a:p>
          <a:pPr algn="ctr" rtl="0"/>
          <a:r>
            <a:rPr lang="zh-CN" dirty="0"/>
            <a:t>结构原理</a:t>
          </a:r>
        </a:p>
      </dgm:t>
    </dgm:pt>
    <dgm:pt modelId="{D05BC4E3-2159-4760-BEAC-6ABCA21FBC9B}" type="parTrans" cxnId="{4E46CD63-70ED-455C-8548-899745FC1F1F}">
      <dgm:prSet/>
      <dgm:spPr/>
      <dgm:t>
        <a:bodyPr/>
        <a:lstStyle/>
        <a:p>
          <a:endParaRPr lang="zh-CN" altLang="en-US"/>
        </a:p>
      </dgm:t>
    </dgm:pt>
    <dgm:pt modelId="{41EDFCA5-5892-4CD5-B7EF-57A7B6141497}" type="sibTrans" cxnId="{4E46CD63-70ED-455C-8548-899745FC1F1F}">
      <dgm:prSet/>
      <dgm:spPr/>
      <dgm:t>
        <a:bodyPr/>
        <a:lstStyle/>
        <a:p>
          <a:endParaRPr lang="zh-CN" altLang="en-US"/>
        </a:p>
      </dgm:t>
    </dgm:pt>
    <dgm:pt modelId="{2197F8BB-062D-4B4A-B5EF-CDC66F9FF058}">
      <dgm:prSet/>
      <dgm:spPr/>
      <dgm:t>
        <a:bodyPr/>
        <a:lstStyle/>
        <a:p>
          <a:pPr rtl="0">
            <a:lnSpc>
              <a:spcPct val="150000"/>
            </a:lnSpc>
          </a:pPr>
          <a:r>
            <a:rPr lang="zh-CN" b="1" dirty="0"/>
            <a:t>在圆盘上等角距地开有能透光的两圈缝隙，内缝隙</a:t>
          </a:r>
          <a:r>
            <a:rPr lang="en-US" b="1" dirty="0"/>
            <a:t>A</a:t>
          </a:r>
          <a:r>
            <a:rPr lang="zh-CN" b="1" dirty="0"/>
            <a:t>和外缝隙</a:t>
          </a:r>
          <a:r>
            <a:rPr lang="en-US" b="1" dirty="0"/>
            <a:t>B</a:t>
          </a:r>
          <a:r>
            <a:rPr lang="zh-CN" b="1" dirty="0"/>
            <a:t>相错半条缝，最外圈开有一个透光狭缝表示码盘零位。在码盘的一侧装有发光二极管，另一侧装有光敏三极管，码盘通过转动轴连接，这样当轴转动时，接受端可获得</a:t>
          </a:r>
          <a:r>
            <a:rPr lang="en-US" b="1" dirty="0"/>
            <a:t>A</a:t>
          </a:r>
          <a:r>
            <a:rPr lang="zh-CN" b="1" dirty="0"/>
            <a:t>、</a:t>
          </a:r>
          <a:r>
            <a:rPr lang="en-US" b="1" dirty="0"/>
            <a:t>B</a:t>
          </a:r>
          <a:r>
            <a:rPr lang="zh-CN" b="1" dirty="0"/>
            <a:t>两路</a:t>
          </a:r>
          <a:r>
            <a:rPr lang="zh-CN" altLang="en-US" b="1" dirty="0"/>
            <a:t>正交的（相差</a:t>
          </a:r>
          <a:r>
            <a:rPr lang="en-US" altLang="zh-CN" b="1" dirty="0"/>
            <a:t>90</a:t>
          </a:r>
          <a:r>
            <a:rPr lang="en-US" altLang="zh-CN" b="1" dirty="0">
              <a:sym typeface="Symbol" panose="05050102010706020507" pitchFamily="18" charset="2"/>
            </a:rPr>
            <a:t></a:t>
          </a:r>
          <a:r>
            <a:rPr lang="zh-CN" altLang="en-US" b="1" dirty="0"/>
            <a:t>）</a:t>
          </a:r>
          <a:r>
            <a:rPr lang="zh-CN" b="1" dirty="0"/>
            <a:t>脉冲信号。</a:t>
          </a:r>
        </a:p>
      </dgm:t>
    </dgm:pt>
    <dgm:pt modelId="{2EFC0050-34DB-47F5-AB8D-DE5C3812D3B5}" type="parTrans" cxnId="{A72F9347-9D1F-4487-BC3B-0A63DE0D3AAE}">
      <dgm:prSet/>
      <dgm:spPr/>
      <dgm:t>
        <a:bodyPr/>
        <a:lstStyle/>
        <a:p>
          <a:endParaRPr lang="zh-CN" altLang="en-US"/>
        </a:p>
      </dgm:t>
    </dgm:pt>
    <dgm:pt modelId="{F5A79FDE-2097-4D09-8FFF-590122951349}" type="sibTrans" cxnId="{A72F9347-9D1F-4487-BC3B-0A63DE0D3AAE}">
      <dgm:prSet/>
      <dgm:spPr/>
      <dgm:t>
        <a:bodyPr/>
        <a:lstStyle/>
        <a:p>
          <a:endParaRPr lang="zh-CN" altLang="en-US"/>
        </a:p>
      </dgm:t>
    </dgm:pt>
    <dgm:pt modelId="{7C22EE3E-915B-4B60-89B7-EA3EFAEB6581}" type="pres">
      <dgm:prSet presAssocID="{BB90CF20-E82A-4031-84AB-EB7C3D103B15}" presName="linear" presStyleCnt="0">
        <dgm:presLayoutVars>
          <dgm:animLvl val="lvl"/>
          <dgm:resizeHandles val="exact"/>
        </dgm:presLayoutVars>
      </dgm:prSet>
      <dgm:spPr/>
      <dgm:t>
        <a:bodyPr/>
        <a:lstStyle/>
        <a:p>
          <a:endParaRPr lang="zh-CN" altLang="en-US"/>
        </a:p>
      </dgm:t>
    </dgm:pt>
    <dgm:pt modelId="{A4BEDA94-EB9E-4109-9201-081F3B205C56}" type="pres">
      <dgm:prSet presAssocID="{D4E1A809-401B-4EC4-B641-C4A17455BB78}" presName="parentText" presStyleLbl="node1" presStyleIdx="0" presStyleCnt="1">
        <dgm:presLayoutVars>
          <dgm:chMax val="0"/>
          <dgm:bulletEnabled val="1"/>
        </dgm:presLayoutVars>
      </dgm:prSet>
      <dgm:spPr/>
      <dgm:t>
        <a:bodyPr/>
        <a:lstStyle/>
        <a:p>
          <a:endParaRPr lang="zh-CN" altLang="en-US"/>
        </a:p>
      </dgm:t>
    </dgm:pt>
    <dgm:pt modelId="{E14D3F06-166F-4334-9264-EC363429E5CF}" type="pres">
      <dgm:prSet presAssocID="{D4E1A809-401B-4EC4-B641-C4A17455BB78}" presName="childText" presStyleLbl="revTx" presStyleIdx="0" presStyleCnt="1">
        <dgm:presLayoutVars>
          <dgm:bulletEnabled val="1"/>
        </dgm:presLayoutVars>
      </dgm:prSet>
      <dgm:spPr/>
      <dgm:t>
        <a:bodyPr/>
        <a:lstStyle/>
        <a:p>
          <a:endParaRPr lang="zh-CN" altLang="en-US"/>
        </a:p>
      </dgm:t>
    </dgm:pt>
  </dgm:ptLst>
  <dgm:cxnLst>
    <dgm:cxn modelId="{86CB32FE-B669-4D52-8C03-EBB72C95738E}" type="presOf" srcId="{D4E1A809-401B-4EC4-B641-C4A17455BB78}" destId="{A4BEDA94-EB9E-4109-9201-081F3B205C56}" srcOrd="0" destOrd="0" presId="urn:microsoft.com/office/officeart/2005/8/layout/vList2"/>
    <dgm:cxn modelId="{4E46CD63-70ED-455C-8548-899745FC1F1F}" srcId="{BB90CF20-E82A-4031-84AB-EB7C3D103B15}" destId="{D4E1A809-401B-4EC4-B641-C4A17455BB78}" srcOrd="0" destOrd="0" parTransId="{D05BC4E3-2159-4760-BEAC-6ABCA21FBC9B}" sibTransId="{41EDFCA5-5892-4CD5-B7EF-57A7B6141497}"/>
    <dgm:cxn modelId="{2771F9C6-4A5F-4DD5-9C41-B5DA9DE8B966}" type="presOf" srcId="{2197F8BB-062D-4B4A-B5EF-CDC66F9FF058}" destId="{E14D3F06-166F-4334-9264-EC363429E5CF}" srcOrd="0" destOrd="0" presId="urn:microsoft.com/office/officeart/2005/8/layout/vList2"/>
    <dgm:cxn modelId="{A72F9347-9D1F-4487-BC3B-0A63DE0D3AAE}" srcId="{D4E1A809-401B-4EC4-B641-C4A17455BB78}" destId="{2197F8BB-062D-4B4A-B5EF-CDC66F9FF058}" srcOrd="0" destOrd="0" parTransId="{2EFC0050-34DB-47F5-AB8D-DE5C3812D3B5}" sibTransId="{F5A79FDE-2097-4D09-8FFF-590122951349}"/>
    <dgm:cxn modelId="{ABBB015D-0194-4FC0-9C9E-0C32078BCE54}" type="presOf" srcId="{BB90CF20-E82A-4031-84AB-EB7C3D103B15}" destId="{7C22EE3E-915B-4B60-89B7-EA3EFAEB6581}" srcOrd="0" destOrd="0" presId="urn:microsoft.com/office/officeart/2005/8/layout/vList2"/>
    <dgm:cxn modelId="{29D9193F-800A-4B64-B814-4660164C68D0}" type="presParOf" srcId="{7C22EE3E-915B-4B60-89B7-EA3EFAEB6581}" destId="{A4BEDA94-EB9E-4109-9201-081F3B205C56}" srcOrd="0" destOrd="0" presId="urn:microsoft.com/office/officeart/2005/8/layout/vList2"/>
    <dgm:cxn modelId="{04AF32A7-EAC0-4FA9-B3CA-AA5EB0832B18}" type="presParOf" srcId="{7C22EE3E-915B-4B60-89B7-EA3EFAEB6581}" destId="{E14D3F06-166F-4334-9264-EC363429E5C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450AA27-A958-4A20-B6B0-87F1762B9A3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6F02B64F-337C-4A0E-AC05-F2B793804D28}">
      <dgm:prSet/>
      <dgm:spPr/>
      <dgm:t>
        <a:bodyPr/>
        <a:lstStyle/>
        <a:p>
          <a:pPr rtl="0"/>
          <a:r>
            <a:rPr lang="zh-CN" dirty="0"/>
            <a:t>将电容式传感器的</a:t>
          </a:r>
          <a:r>
            <a:rPr lang="zh-CN" dirty="0">
              <a:solidFill>
                <a:srgbClr val="FF0000"/>
              </a:solidFill>
            </a:rPr>
            <a:t>电容接入</a:t>
          </a:r>
          <a:r>
            <a:rPr lang="en-US" dirty="0">
              <a:solidFill>
                <a:srgbClr val="FF0000"/>
              </a:solidFill>
            </a:rPr>
            <a:t>LC</a:t>
          </a:r>
          <a:r>
            <a:rPr lang="zh-CN" dirty="0">
              <a:solidFill>
                <a:srgbClr val="FF0000"/>
              </a:solidFill>
            </a:rPr>
            <a:t>高频振荡电路</a:t>
          </a:r>
          <a:r>
            <a:rPr lang="zh-CN" dirty="0"/>
            <a:t>，将电容的变化转换成振荡频率受传感器电容的调制，因此称为调频电路，其工作原理见右图</a:t>
          </a:r>
        </a:p>
      </dgm:t>
    </dgm:pt>
    <dgm:pt modelId="{81A7040E-75A8-4773-A16A-07A48A00DE59}" type="parTrans" cxnId="{2D2CB3B7-E3B5-4BA6-9379-040C502CF3E0}">
      <dgm:prSet/>
      <dgm:spPr/>
      <dgm:t>
        <a:bodyPr/>
        <a:lstStyle/>
        <a:p>
          <a:endParaRPr lang="zh-CN" altLang="en-US"/>
        </a:p>
      </dgm:t>
    </dgm:pt>
    <dgm:pt modelId="{0D65CE1D-7C44-4A31-90C4-64DFFAAD3BD7}" type="sibTrans" cxnId="{2D2CB3B7-E3B5-4BA6-9379-040C502CF3E0}">
      <dgm:prSet/>
      <dgm:spPr/>
      <dgm:t>
        <a:bodyPr/>
        <a:lstStyle/>
        <a:p>
          <a:endParaRPr lang="zh-CN" altLang="en-US"/>
        </a:p>
      </dgm:t>
    </dgm:pt>
    <dgm:pt modelId="{482ECC4B-BE13-416B-83CA-7E03C3CA8B71}" type="pres">
      <dgm:prSet presAssocID="{6450AA27-A958-4A20-B6B0-87F1762B9A37}" presName="linear" presStyleCnt="0">
        <dgm:presLayoutVars>
          <dgm:animLvl val="lvl"/>
          <dgm:resizeHandles val="exact"/>
        </dgm:presLayoutVars>
      </dgm:prSet>
      <dgm:spPr/>
      <dgm:t>
        <a:bodyPr/>
        <a:lstStyle/>
        <a:p>
          <a:endParaRPr lang="zh-CN" altLang="en-US"/>
        </a:p>
      </dgm:t>
    </dgm:pt>
    <dgm:pt modelId="{7684B043-9AE6-4767-8F06-B25AD70D2D8C}" type="pres">
      <dgm:prSet presAssocID="{6F02B64F-337C-4A0E-AC05-F2B793804D28}" presName="parentText" presStyleLbl="node1" presStyleIdx="0" presStyleCnt="1">
        <dgm:presLayoutVars>
          <dgm:chMax val="0"/>
          <dgm:bulletEnabled val="1"/>
        </dgm:presLayoutVars>
      </dgm:prSet>
      <dgm:spPr/>
      <dgm:t>
        <a:bodyPr/>
        <a:lstStyle/>
        <a:p>
          <a:endParaRPr lang="zh-CN" altLang="en-US"/>
        </a:p>
      </dgm:t>
    </dgm:pt>
  </dgm:ptLst>
  <dgm:cxnLst>
    <dgm:cxn modelId="{AC4ECEF9-932F-4A8A-B507-BF74303B4796}" type="presOf" srcId="{6F02B64F-337C-4A0E-AC05-F2B793804D28}" destId="{7684B043-9AE6-4767-8F06-B25AD70D2D8C}" srcOrd="0" destOrd="0" presId="urn:microsoft.com/office/officeart/2005/8/layout/vList2"/>
    <dgm:cxn modelId="{2D2CB3B7-E3B5-4BA6-9379-040C502CF3E0}" srcId="{6450AA27-A958-4A20-B6B0-87F1762B9A37}" destId="{6F02B64F-337C-4A0E-AC05-F2B793804D28}" srcOrd="0" destOrd="0" parTransId="{81A7040E-75A8-4773-A16A-07A48A00DE59}" sibTransId="{0D65CE1D-7C44-4A31-90C4-64DFFAAD3BD7}"/>
    <dgm:cxn modelId="{AA3FD495-071F-46A3-B106-F508D676C156}" type="presOf" srcId="{6450AA27-A958-4A20-B6B0-87F1762B9A37}" destId="{482ECC4B-BE13-416B-83CA-7E03C3CA8B71}" srcOrd="0" destOrd="0" presId="urn:microsoft.com/office/officeart/2005/8/layout/vList2"/>
    <dgm:cxn modelId="{26F7E3E5-4B41-43A9-9313-779EFA820249}" type="presParOf" srcId="{482ECC4B-BE13-416B-83CA-7E03C3CA8B71}" destId="{7684B043-9AE6-4767-8F06-B25AD70D2D8C}"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77DC30E-8B39-4F42-86EB-270DF01F1DF3}"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E4F35385-F066-4AED-A023-30FBB1A30662}">
      <dgm:prSet phldrT="[文本]"/>
      <dgm:spPr/>
      <dgm:t>
        <a:bodyPr/>
        <a:lstStyle/>
        <a:p>
          <a:r>
            <a:rPr lang="zh-CN" altLang="en-US" dirty="0"/>
            <a:t>电感式传感器</a:t>
          </a:r>
        </a:p>
      </dgm:t>
    </dgm:pt>
    <dgm:pt modelId="{BD7EFB5C-7F4F-42C5-9CEF-2F0A2CEB131C}" type="parTrans" cxnId="{A00A3481-3893-4B12-B596-749963BFEA21}">
      <dgm:prSet/>
      <dgm:spPr/>
      <dgm:t>
        <a:bodyPr/>
        <a:lstStyle/>
        <a:p>
          <a:endParaRPr lang="zh-CN" altLang="en-US"/>
        </a:p>
      </dgm:t>
    </dgm:pt>
    <dgm:pt modelId="{2ACFAF7F-55ED-481E-BA4B-8AF3238C0081}" type="sibTrans" cxnId="{A00A3481-3893-4B12-B596-749963BFEA21}">
      <dgm:prSet/>
      <dgm:spPr/>
      <dgm:t>
        <a:bodyPr/>
        <a:lstStyle/>
        <a:p>
          <a:endParaRPr lang="zh-CN" altLang="en-US"/>
        </a:p>
      </dgm:t>
    </dgm:pt>
    <dgm:pt modelId="{3E9AF107-1A33-4AA0-8DD3-9AEB7B77E11D}">
      <dgm:prSet phldrT="[文本]"/>
      <dgm:spPr/>
      <dgm:t>
        <a:bodyPr/>
        <a:lstStyle/>
        <a:p>
          <a:r>
            <a:rPr lang="zh-CN" altLang="en-US" dirty="0"/>
            <a:t>自感型</a:t>
          </a:r>
        </a:p>
      </dgm:t>
    </dgm:pt>
    <dgm:pt modelId="{01BA3474-5DAA-468C-A90E-4275113A45F8}" type="parTrans" cxnId="{CCA801B6-796D-48F4-9B58-82E0DA365FF2}">
      <dgm:prSet/>
      <dgm:spPr/>
      <dgm:t>
        <a:bodyPr/>
        <a:lstStyle/>
        <a:p>
          <a:endParaRPr lang="zh-CN" altLang="en-US"/>
        </a:p>
      </dgm:t>
    </dgm:pt>
    <dgm:pt modelId="{3FC47848-450D-4D2C-8F10-1EFB85751C8C}" type="sibTrans" cxnId="{CCA801B6-796D-48F4-9B58-82E0DA365FF2}">
      <dgm:prSet/>
      <dgm:spPr/>
      <dgm:t>
        <a:bodyPr/>
        <a:lstStyle/>
        <a:p>
          <a:endParaRPr lang="zh-CN" altLang="en-US"/>
        </a:p>
      </dgm:t>
    </dgm:pt>
    <dgm:pt modelId="{B63084C2-7B97-431A-97BE-10C2D0A09FFF}">
      <dgm:prSet phldrT="[文本]"/>
      <dgm:spPr/>
      <dgm:t>
        <a:bodyPr/>
        <a:lstStyle/>
        <a:p>
          <a:r>
            <a:rPr lang="zh-CN" altLang="en-US" dirty="0"/>
            <a:t>互感型</a:t>
          </a:r>
        </a:p>
      </dgm:t>
    </dgm:pt>
    <dgm:pt modelId="{FF29AC03-629C-4B0A-AF71-DE4607F2F775}" type="parTrans" cxnId="{DD25DED7-59D0-4E36-92BF-2293D5BFC5E7}">
      <dgm:prSet/>
      <dgm:spPr/>
      <dgm:t>
        <a:bodyPr/>
        <a:lstStyle/>
        <a:p>
          <a:endParaRPr lang="zh-CN" altLang="en-US"/>
        </a:p>
      </dgm:t>
    </dgm:pt>
    <dgm:pt modelId="{61633E53-7D88-46DD-8391-68A1333D0055}" type="sibTrans" cxnId="{DD25DED7-59D0-4E36-92BF-2293D5BFC5E7}">
      <dgm:prSet/>
      <dgm:spPr/>
      <dgm:t>
        <a:bodyPr/>
        <a:lstStyle/>
        <a:p>
          <a:endParaRPr lang="zh-CN" altLang="en-US"/>
        </a:p>
      </dgm:t>
    </dgm:pt>
    <dgm:pt modelId="{91FE8DFD-A716-40C7-B37B-98759BB5C877}">
      <dgm:prSet phldrT="[文本]"/>
      <dgm:spPr/>
      <dgm:t>
        <a:bodyPr/>
        <a:lstStyle/>
        <a:p>
          <a:r>
            <a:rPr lang="zh-CN" altLang="en-US" dirty="0"/>
            <a:t>电涡流式传感器</a:t>
          </a:r>
        </a:p>
      </dgm:t>
    </dgm:pt>
    <dgm:pt modelId="{9FB9E01D-8F32-4020-8978-1FCA841FE6FB}" type="parTrans" cxnId="{84CB9D8A-800D-489E-980B-2E72841A79B9}">
      <dgm:prSet/>
      <dgm:spPr/>
      <dgm:t>
        <a:bodyPr/>
        <a:lstStyle/>
        <a:p>
          <a:endParaRPr lang="zh-CN" altLang="en-US"/>
        </a:p>
      </dgm:t>
    </dgm:pt>
    <dgm:pt modelId="{F4126A54-E44A-4EE3-ADFA-CBB4535319A6}" type="sibTrans" cxnId="{84CB9D8A-800D-489E-980B-2E72841A79B9}">
      <dgm:prSet/>
      <dgm:spPr/>
      <dgm:t>
        <a:bodyPr/>
        <a:lstStyle/>
        <a:p>
          <a:endParaRPr lang="zh-CN" altLang="en-US"/>
        </a:p>
      </dgm:t>
    </dgm:pt>
    <dgm:pt modelId="{2058A25B-E262-4204-A60D-C249AC308282}">
      <dgm:prSet/>
      <dgm:spPr/>
      <dgm:t>
        <a:bodyPr/>
        <a:lstStyle/>
        <a:p>
          <a:r>
            <a:rPr lang="zh-CN" altLang="en-US" dirty="0"/>
            <a:t>压磁式传感器</a:t>
          </a:r>
        </a:p>
      </dgm:t>
    </dgm:pt>
    <dgm:pt modelId="{D3AAEC49-F7ED-4C31-B643-8111B044C4D8}" type="parTrans" cxnId="{558EF8DA-71C2-4433-AF32-266D6EDF2636}">
      <dgm:prSet/>
      <dgm:spPr/>
      <dgm:t>
        <a:bodyPr/>
        <a:lstStyle/>
        <a:p>
          <a:endParaRPr lang="zh-CN" altLang="en-US"/>
        </a:p>
      </dgm:t>
    </dgm:pt>
    <dgm:pt modelId="{F385A0A4-11FA-45C5-A82B-4EB63ED87700}" type="sibTrans" cxnId="{558EF8DA-71C2-4433-AF32-266D6EDF2636}">
      <dgm:prSet/>
      <dgm:spPr/>
      <dgm:t>
        <a:bodyPr/>
        <a:lstStyle/>
        <a:p>
          <a:endParaRPr lang="zh-CN" altLang="en-US"/>
        </a:p>
      </dgm:t>
    </dgm:pt>
    <dgm:pt modelId="{95B6E523-6AE9-45BC-8C7C-24524F9721E0}">
      <dgm:prSet phldrT="[文本]"/>
      <dgm:spPr/>
      <dgm:t>
        <a:bodyPr/>
        <a:lstStyle/>
        <a:p>
          <a:r>
            <a:rPr lang="zh-CN" altLang="en-US" dirty="0"/>
            <a:t>变间隙型自感传感器</a:t>
          </a:r>
        </a:p>
      </dgm:t>
    </dgm:pt>
    <dgm:pt modelId="{D517EAF2-A6D1-4A51-A9FD-FDC8FF4F93DE}" type="parTrans" cxnId="{943B5C5F-89CC-414B-B492-48EB0DACA5BE}">
      <dgm:prSet/>
      <dgm:spPr/>
      <dgm:t>
        <a:bodyPr/>
        <a:lstStyle/>
        <a:p>
          <a:endParaRPr lang="zh-CN" altLang="en-US"/>
        </a:p>
      </dgm:t>
    </dgm:pt>
    <dgm:pt modelId="{BF6C780D-5B43-4C2A-9936-CB71D655BB91}" type="sibTrans" cxnId="{943B5C5F-89CC-414B-B492-48EB0DACA5BE}">
      <dgm:prSet/>
      <dgm:spPr/>
      <dgm:t>
        <a:bodyPr/>
        <a:lstStyle/>
        <a:p>
          <a:endParaRPr lang="zh-CN" altLang="en-US"/>
        </a:p>
      </dgm:t>
    </dgm:pt>
    <dgm:pt modelId="{7B431E1A-70D7-49C5-8CE2-A2909AD202BE}">
      <dgm:prSet/>
      <dgm:spPr/>
      <dgm:t>
        <a:bodyPr/>
        <a:lstStyle/>
        <a:p>
          <a:r>
            <a:rPr lang="zh-CN" altLang="en-US" dirty="0"/>
            <a:t>变面积型自感传感器</a:t>
          </a:r>
        </a:p>
      </dgm:t>
    </dgm:pt>
    <dgm:pt modelId="{94E086BF-D52F-406B-AAAA-F4383F0DCAB7}" type="parTrans" cxnId="{A15F7985-1EE9-42D2-B172-375B2B581CFB}">
      <dgm:prSet/>
      <dgm:spPr/>
      <dgm:t>
        <a:bodyPr/>
        <a:lstStyle/>
        <a:p>
          <a:endParaRPr lang="zh-CN" altLang="en-US"/>
        </a:p>
      </dgm:t>
    </dgm:pt>
    <dgm:pt modelId="{6AA3530F-8F27-43D4-A9C9-72AA3511BFD7}" type="sibTrans" cxnId="{A15F7985-1EE9-42D2-B172-375B2B581CFB}">
      <dgm:prSet/>
      <dgm:spPr/>
      <dgm:t>
        <a:bodyPr/>
        <a:lstStyle/>
        <a:p>
          <a:endParaRPr lang="zh-CN" altLang="en-US"/>
        </a:p>
      </dgm:t>
    </dgm:pt>
    <dgm:pt modelId="{C7526BCF-EA65-41D8-A5D2-CAC32F16BE0C}">
      <dgm:prSet/>
      <dgm:spPr/>
      <dgm:t>
        <a:bodyPr/>
        <a:lstStyle/>
        <a:p>
          <a:r>
            <a:rPr lang="zh-CN" altLang="en-US" dirty="0"/>
            <a:t>螺线管型自感传感器</a:t>
          </a:r>
        </a:p>
      </dgm:t>
    </dgm:pt>
    <dgm:pt modelId="{82772CC2-41E1-483B-BD60-8A2BC18DACCA}" type="parTrans" cxnId="{E3D30088-D2BB-4672-8642-2BC4C6E36BB5}">
      <dgm:prSet/>
      <dgm:spPr/>
      <dgm:t>
        <a:bodyPr/>
        <a:lstStyle/>
        <a:p>
          <a:endParaRPr lang="zh-CN" altLang="en-US"/>
        </a:p>
      </dgm:t>
    </dgm:pt>
    <dgm:pt modelId="{CA1F9FA2-0DD9-4370-BF0B-4E7A06EC0BEE}" type="sibTrans" cxnId="{E3D30088-D2BB-4672-8642-2BC4C6E36BB5}">
      <dgm:prSet/>
      <dgm:spPr/>
      <dgm:t>
        <a:bodyPr/>
        <a:lstStyle/>
        <a:p>
          <a:endParaRPr lang="zh-CN" altLang="en-US"/>
        </a:p>
      </dgm:t>
    </dgm:pt>
    <dgm:pt modelId="{BE7843E8-3054-4525-A9F5-5FFA7A9F848E}">
      <dgm:prSet phldrT="[文本]"/>
      <dgm:spPr/>
      <dgm:t>
        <a:bodyPr/>
        <a:lstStyle/>
        <a:p>
          <a:r>
            <a:rPr lang="zh-CN" altLang="en-US" dirty="0"/>
            <a:t>差动变压器式传感器</a:t>
          </a:r>
        </a:p>
      </dgm:t>
    </dgm:pt>
    <dgm:pt modelId="{B9FBBA26-6AE7-4459-89AB-9DEDEEFD24C3}" type="parTrans" cxnId="{405F2E82-18D8-4642-8CD7-E717FD6F48C2}">
      <dgm:prSet/>
      <dgm:spPr/>
      <dgm:t>
        <a:bodyPr/>
        <a:lstStyle/>
        <a:p>
          <a:endParaRPr lang="zh-CN" altLang="en-US"/>
        </a:p>
      </dgm:t>
    </dgm:pt>
    <dgm:pt modelId="{DAB4EBFE-03B2-42E6-82D4-20DFCF6037CC}" type="sibTrans" cxnId="{405F2E82-18D8-4642-8CD7-E717FD6F48C2}">
      <dgm:prSet/>
      <dgm:spPr/>
      <dgm:t>
        <a:bodyPr/>
        <a:lstStyle/>
        <a:p>
          <a:endParaRPr lang="zh-CN" altLang="en-US"/>
        </a:p>
      </dgm:t>
    </dgm:pt>
    <dgm:pt modelId="{5EA4EC3F-5754-4CEB-8916-518C29C095F1}" type="pres">
      <dgm:prSet presAssocID="{A77DC30E-8B39-4F42-86EB-270DF01F1DF3}" presName="hierChild1" presStyleCnt="0">
        <dgm:presLayoutVars>
          <dgm:chPref val="1"/>
          <dgm:dir/>
          <dgm:animOne val="branch"/>
          <dgm:animLvl val="lvl"/>
          <dgm:resizeHandles/>
        </dgm:presLayoutVars>
      </dgm:prSet>
      <dgm:spPr/>
      <dgm:t>
        <a:bodyPr/>
        <a:lstStyle/>
        <a:p>
          <a:endParaRPr lang="zh-CN" altLang="en-US"/>
        </a:p>
      </dgm:t>
    </dgm:pt>
    <dgm:pt modelId="{FA610334-0F02-48AD-9964-DEB5F90390B5}" type="pres">
      <dgm:prSet presAssocID="{E4F35385-F066-4AED-A023-30FBB1A30662}" presName="hierRoot1" presStyleCnt="0"/>
      <dgm:spPr/>
    </dgm:pt>
    <dgm:pt modelId="{129625B8-7F54-44AA-B7EC-33BDF5FA965B}" type="pres">
      <dgm:prSet presAssocID="{E4F35385-F066-4AED-A023-30FBB1A30662}" presName="composite" presStyleCnt="0"/>
      <dgm:spPr/>
    </dgm:pt>
    <dgm:pt modelId="{F255CDBE-8AAC-4D8A-9A5F-57C49AF327B6}" type="pres">
      <dgm:prSet presAssocID="{E4F35385-F066-4AED-A023-30FBB1A30662}" presName="background" presStyleLbl="node0" presStyleIdx="0" presStyleCnt="1"/>
      <dgm:spPr/>
    </dgm:pt>
    <dgm:pt modelId="{952DB0D3-0758-4FD2-BC19-B6EC0172FC63}" type="pres">
      <dgm:prSet presAssocID="{E4F35385-F066-4AED-A023-30FBB1A30662}" presName="text" presStyleLbl="fgAcc0" presStyleIdx="0" presStyleCnt="1">
        <dgm:presLayoutVars>
          <dgm:chPref val="3"/>
        </dgm:presLayoutVars>
      </dgm:prSet>
      <dgm:spPr/>
      <dgm:t>
        <a:bodyPr/>
        <a:lstStyle/>
        <a:p>
          <a:endParaRPr lang="zh-CN" altLang="en-US"/>
        </a:p>
      </dgm:t>
    </dgm:pt>
    <dgm:pt modelId="{9B4F3AC6-B814-4E1F-B446-BF35C4A5E47E}" type="pres">
      <dgm:prSet presAssocID="{E4F35385-F066-4AED-A023-30FBB1A30662}" presName="hierChild2" presStyleCnt="0"/>
      <dgm:spPr/>
    </dgm:pt>
    <dgm:pt modelId="{91354E36-6293-4FE3-8E60-2FCAD4419F87}" type="pres">
      <dgm:prSet presAssocID="{01BA3474-5DAA-468C-A90E-4275113A45F8}" presName="Name10" presStyleLbl="parChTrans1D2" presStyleIdx="0" presStyleCnt="4"/>
      <dgm:spPr/>
      <dgm:t>
        <a:bodyPr/>
        <a:lstStyle/>
        <a:p>
          <a:endParaRPr lang="zh-CN" altLang="en-US"/>
        </a:p>
      </dgm:t>
    </dgm:pt>
    <dgm:pt modelId="{351AB6F5-673A-4BE7-BED0-59A22EA16514}" type="pres">
      <dgm:prSet presAssocID="{3E9AF107-1A33-4AA0-8DD3-9AEB7B77E11D}" presName="hierRoot2" presStyleCnt="0"/>
      <dgm:spPr/>
    </dgm:pt>
    <dgm:pt modelId="{77B1EB37-7BE1-4710-A189-4848810D9064}" type="pres">
      <dgm:prSet presAssocID="{3E9AF107-1A33-4AA0-8DD3-9AEB7B77E11D}" presName="composite2" presStyleCnt="0"/>
      <dgm:spPr/>
    </dgm:pt>
    <dgm:pt modelId="{4CBDA08F-761C-442B-833B-2BB6AC75C416}" type="pres">
      <dgm:prSet presAssocID="{3E9AF107-1A33-4AA0-8DD3-9AEB7B77E11D}" presName="background2" presStyleLbl="node2" presStyleIdx="0" presStyleCnt="4"/>
      <dgm:spPr/>
    </dgm:pt>
    <dgm:pt modelId="{3A500789-624F-423C-9504-CA9222F7508A}" type="pres">
      <dgm:prSet presAssocID="{3E9AF107-1A33-4AA0-8DD3-9AEB7B77E11D}" presName="text2" presStyleLbl="fgAcc2" presStyleIdx="0" presStyleCnt="4">
        <dgm:presLayoutVars>
          <dgm:chPref val="3"/>
        </dgm:presLayoutVars>
      </dgm:prSet>
      <dgm:spPr/>
      <dgm:t>
        <a:bodyPr/>
        <a:lstStyle/>
        <a:p>
          <a:endParaRPr lang="zh-CN" altLang="en-US"/>
        </a:p>
      </dgm:t>
    </dgm:pt>
    <dgm:pt modelId="{365DC566-03EE-4C05-8286-56B82E6F87BF}" type="pres">
      <dgm:prSet presAssocID="{3E9AF107-1A33-4AA0-8DD3-9AEB7B77E11D}" presName="hierChild3" presStyleCnt="0"/>
      <dgm:spPr/>
    </dgm:pt>
    <dgm:pt modelId="{93F5B9FC-8D7E-4A8B-BF2D-EB6FB756C2B4}" type="pres">
      <dgm:prSet presAssocID="{D517EAF2-A6D1-4A51-A9FD-FDC8FF4F93DE}" presName="Name17" presStyleLbl="parChTrans1D3" presStyleIdx="0" presStyleCnt="4"/>
      <dgm:spPr/>
      <dgm:t>
        <a:bodyPr/>
        <a:lstStyle/>
        <a:p>
          <a:endParaRPr lang="zh-CN" altLang="en-US"/>
        </a:p>
      </dgm:t>
    </dgm:pt>
    <dgm:pt modelId="{C2AFA381-782D-41B1-8279-3A556E9824C2}" type="pres">
      <dgm:prSet presAssocID="{95B6E523-6AE9-45BC-8C7C-24524F9721E0}" presName="hierRoot3" presStyleCnt="0"/>
      <dgm:spPr/>
    </dgm:pt>
    <dgm:pt modelId="{9D0E8B9E-3D73-43B8-9556-C4B41C190029}" type="pres">
      <dgm:prSet presAssocID="{95B6E523-6AE9-45BC-8C7C-24524F9721E0}" presName="composite3" presStyleCnt="0"/>
      <dgm:spPr/>
    </dgm:pt>
    <dgm:pt modelId="{E6E3F718-9220-4C9F-BAA8-C41E5DD20865}" type="pres">
      <dgm:prSet presAssocID="{95B6E523-6AE9-45BC-8C7C-24524F9721E0}" presName="background3" presStyleLbl="node3" presStyleIdx="0" presStyleCnt="4"/>
      <dgm:spPr/>
    </dgm:pt>
    <dgm:pt modelId="{E381418C-61FD-4D9C-B0B3-50C70C3D07DA}" type="pres">
      <dgm:prSet presAssocID="{95B6E523-6AE9-45BC-8C7C-24524F9721E0}" presName="text3" presStyleLbl="fgAcc3" presStyleIdx="0" presStyleCnt="4">
        <dgm:presLayoutVars>
          <dgm:chPref val="3"/>
        </dgm:presLayoutVars>
      </dgm:prSet>
      <dgm:spPr/>
      <dgm:t>
        <a:bodyPr/>
        <a:lstStyle/>
        <a:p>
          <a:endParaRPr lang="zh-CN" altLang="en-US"/>
        </a:p>
      </dgm:t>
    </dgm:pt>
    <dgm:pt modelId="{196BC9ED-FB89-4F20-A8DE-ECA971C88901}" type="pres">
      <dgm:prSet presAssocID="{95B6E523-6AE9-45BC-8C7C-24524F9721E0}" presName="hierChild4" presStyleCnt="0"/>
      <dgm:spPr/>
    </dgm:pt>
    <dgm:pt modelId="{8B18CD4C-86F7-43E0-A74C-0BAAB22775AE}" type="pres">
      <dgm:prSet presAssocID="{94E086BF-D52F-406B-AAAA-F4383F0DCAB7}" presName="Name17" presStyleLbl="parChTrans1D3" presStyleIdx="1" presStyleCnt="4"/>
      <dgm:spPr/>
      <dgm:t>
        <a:bodyPr/>
        <a:lstStyle/>
        <a:p>
          <a:endParaRPr lang="zh-CN" altLang="en-US"/>
        </a:p>
      </dgm:t>
    </dgm:pt>
    <dgm:pt modelId="{0A5E5F63-2EFD-4B86-8AF5-70F7232FDBD1}" type="pres">
      <dgm:prSet presAssocID="{7B431E1A-70D7-49C5-8CE2-A2909AD202BE}" presName="hierRoot3" presStyleCnt="0"/>
      <dgm:spPr/>
    </dgm:pt>
    <dgm:pt modelId="{FE0E8793-72E1-4D99-819D-585D6915F3A0}" type="pres">
      <dgm:prSet presAssocID="{7B431E1A-70D7-49C5-8CE2-A2909AD202BE}" presName="composite3" presStyleCnt="0"/>
      <dgm:spPr/>
    </dgm:pt>
    <dgm:pt modelId="{09707EFD-AC90-48FC-9093-06ED273DFC64}" type="pres">
      <dgm:prSet presAssocID="{7B431E1A-70D7-49C5-8CE2-A2909AD202BE}" presName="background3" presStyleLbl="node3" presStyleIdx="1" presStyleCnt="4"/>
      <dgm:spPr/>
    </dgm:pt>
    <dgm:pt modelId="{DD03DD12-7503-4446-A082-92241BFD8354}" type="pres">
      <dgm:prSet presAssocID="{7B431E1A-70D7-49C5-8CE2-A2909AD202BE}" presName="text3" presStyleLbl="fgAcc3" presStyleIdx="1" presStyleCnt="4">
        <dgm:presLayoutVars>
          <dgm:chPref val="3"/>
        </dgm:presLayoutVars>
      </dgm:prSet>
      <dgm:spPr/>
      <dgm:t>
        <a:bodyPr/>
        <a:lstStyle/>
        <a:p>
          <a:endParaRPr lang="zh-CN" altLang="en-US"/>
        </a:p>
      </dgm:t>
    </dgm:pt>
    <dgm:pt modelId="{313E0D56-E1AB-46BE-84B4-F6AD26FA7270}" type="pres">
      <dgm:prSet presAssocID="{7B431E1A-70D7-49C5-8CE2-A2909AD202BE}" presName="hierChild4" presStyleCnt="0"/>
      <dgm:spPr/>
    </dgm:pt>
    <dgm:pt modelId="{65454B0B-6717-420D-B3FA-A16D3941DCA9}" type="pres">
      <dgm:prSet presAssocID="{82772CC2-41E1-483B-BD60-8A2BC18DACCA}" presName="Name17" presStyleLbl="parChTrans1D3" presStyleIdx="2" presStyleCnt="4"/>
      <dgm:spPr/>
      <dgm:t>
        <a:bodyPr/>
        <a:lstStyle/>
        <a:p>
          <a:endParaRPr lang="zh-CN" altLang="en-US"/>
        </a:p>
      </dgm:t>
    </dgm:pt>
    <dgm:pt modelId="{F856EF84-0A9A-4430-A5BB-2075B1F72304}" type="pres">
      <dgm:prSet presAssocID="{C7526BCF-EA65-41D8-A5D2-CAC32F16BE0C}" presName="hierRoot3" presStyleCnt="0"/>
      <dgm:spPr/>
    </dgm:pt>
    <dgm:pt modelId="{D0EB3D3F-BE79-4DCE-B47D-3FF32F04D181}" type="pres">
      <dgm:prSet presAssocID="{C7526BCF-EA65-41D8-A5D2-CAC32F16BE0C}" presName="composite3" presStyleCnt="0"/>
      <dgm:spPr/>
    </dgm:pt>
    <dgm:pt modelId="{03EEBD39-9AC8-4908-9E6F-C55A010C63BA}" type="pres">
      <dgm:prSet presAssocID="{C7526BCF-EA65-41D8-A5D2-CAC32F16BE0C}" presName="background3" presStyleLbl="node3" presStyleIdx="2" presStyleCnt="4"/>
      <dgm:spPr/>
    </dgm:pt>
    <dgm:pt modelId="{CA50B06C-B452-4ED5-8300-8A7164C47AAC}" type="pres">
      <dgm:prSet presAssocID="{C7526BCF-EA65-41D8-A5D2-CAC32F16BE0C}" presName="text3" presStyleLbl="fgAcc3" presStyleIdx="2" presStyleCnt="4">
        <dgm:presLayoutVars>
          <dgm:chPref val="3"/>
        </dgm:presLayoutVars>
      </dgm:prSet>
      <dgm:spPr/>
      <dgm:t>
        <a:bodyPr/>
        <a:lstStyle/>
        <a:p>
          <a:endParaRPr lang="zh-CN" altLang="en-US"/>
        </a:p>
      </dgm:t>
    </dgm:pt>
    <dgm:pt modelId="{21875870-9DFB-4255-B2BF-DFD3C3C04B0A}" type="pres">
      <dgm:prSet presAssocID="{C7526BCF-EA65-41D8-A5D2-CAC32F16BE0C}" presName="hierChild4" presStyleCnt="0"/>
      <dgm:spPr/>
    </dgm:pt>
    <dgm:pt modelId="{B9825459-A265-4498-B745-5DA7A2710877}" type="pres">
      <dgm:prSet presAssocID="{FF29AC03-629C-4B0A-AF71-DE4607F2F775}" presName="Name10" presStyleLbl="parChTrans1D2" presStyleIdx="1" presStyleCnt="4"/>
      <dgm:spPr/>
      <dgm:t>
        <a:bodyPr/>
        <a:lstStyle/>
        <a:p>
          <a:endParaRPr lang="zh-CN" altLang="en-US"/>
        </a:p>
      </dgm:t>
    </dgm:pt>
    <dgm:pt modelId="{BD34C9DB-1D3C-412D-8D2F-8124DB1CDCC9}" type="pres">
      <dgm:prSet presAssocID="{B63084C2-7B97-431A-97BE-10C2D0A09FFF}" presName="hierRoot2" presStyleCnt="0"/>
      <dgm:spPr/>
    </dgm:pt>
    <dgm:pt modelId="{51482D0C-B961-4D1F-A960-1FFEF817511C}" type="pres">
      <dgm:prSet presAssocID="{B63084C2-7B97-431A-97BE-10C2D0A09FFF}" presName="composite2" presStyleCnt="0"/>
      <dgm:spPr/>
    </dgm:pt>
    <dgm:pt modelId="{3A4332FB-9356-4B6C-8998-FC615EE796BC}" type="pres">
      <dgm:prSet presAssocID="{B63084C2-7B97-431A-97BE-10C2D0A09FFF}" presName="background2" presStyleLbl="node2" presStyleIdx="1" presStyleCnt="4"/>
      <dgm:spPr/>
    </dgm:pt>
    <dgm:pt modelId="{398BCB7D-F1E1-4A11-B1E4-4767595EC150}" type="pres">
      <dgm:prSet presAssocID="{B63084C2-7B97-431A-97BE-10C2D0A09FFF}" presName="text2" presStyleLbl="fgAcc2" presStyleIdx="1" presStyleCnt="4">
        <dgm:presLayoutVars>
          <dgm:chPref val="3"/>
        </dgm:presLayoutVars>
      </dgm:prSet>
      <dgm:spPr/>
      <dgm:t>
        <a:bodyPr/>
        <a:lstStyle/>
        <a:p>
          <a:endParaRPr lang="zh-CN" altLang="en-US"/>
        </a:p>
      </dgm:t>
    </dgm:pt>
    <dgm:pt modelId="{CEF29530-1C72-4523-9E75-6460D591C40E}" type="pres">
      <dgm:prSet presAssocID="{B63084C2-7B97-431A-97BE-10C2D0A09FFF}" presName="hierChild3" presStyleCnt="0"/>
      <dgm:spPr/>
    </dgm:pt>
    <dgm:pt modelId="{5C271689-C31B-472E-A186-6B9D526DC10B}" type="pres">
      <dgm:prSet presAssocID="{B9FBBA26-6AE7-4459-89AB-9DEDEEFD24C3}" presName="Name17" presStyleLbl="parChTrans1D3" presStyleIdx="3" presStyleCnt="4"/>
      <dgm:spPr/>
      <dgm:t>
        <a:bodyPr/>
        <a:lstStyle/>
        <a:p>
          <a:endParaRPr lang="zh-CN" altLang="en-US"/>
        </a:p>
      </dgm:t>
    </dgm:pt>
    <dgm:pt modelId="{0DA4BF9C-BF00-4B0C-B4B5-4BAF6E46EEF1}" type="pres">
      <dgm:prSet presAssocID="{BE7843E8-3054-4525-A9F5-5FFA7A9F848E}" presName="hierRoot3" presStyleCnt="0"/>
      <dgm:spPr/>
    </dgm:pt>
    <dgm:pt modelId="{309B6456-E79A-491F-AE96-43F21D9ED21D}" type="pres">
      <dgm:prSet presAssocID="{BE7843E8-3054-4525-A9F5-5FFA7A9F848E}" presName="composite3" presStyleCnt="0"/>
      <dgm:spPr/>
    </dgm:pt>
    <dgm:pt modelId="{9A7BD5E1-5C24-458A-AF21-C916C30D2523}" type="pres">
      <dgm:prSet presAssocID="{BE7843E8-3054-4525-A9F5-5FFA7A9F848E}" presName="background3" presStyleLbl="node3" presStyleIdx="3" presStyleCnt="4"/>
      <dgm:spPr/>
    </dgm:pt>
    <dgm:pt modelId="{34C5758A-14FA-4756-B086-848E3F42132C}" type="pres">
      <dgm:prSet presAssocID="{BE7843E8-3054-4525-A9F5-5FFA7A9F848E}" presName="text3" presStyleLbl="fgAcc3" presStyleIdx="3" presStyleCnt="4">
        <dgm:presLayoutVars>
          <dgm:chPref val="3"/>
        </dgm:presLayoutVars>
      </dgm:prSet>
      <dgm:spPr/>
      <dgm:t>
        <a:bodyPr/>
        <a:lstStyle/>
        <a:p>
          <a:endParaRPr lang="zh-CN" altLang="en-US"/>
        </a:p>
      </dgm:t>
    </dgm:pt>
    <dgm:pt modelId="{850A8FE5-E7E9-483E-A86C-EF1BC8EA01F5}" type="pres">
      <dgm:prSet presAssocID="{BE7843E8-3054-4525-A9F5-5FFA7A9F848E}" presName="hierChild4" presStyleCnt="0"/>
      <dgm:spPr/>
    </dgm:pt>
    <dgm:pt modelId="{8B2F0FED-A667-4C31-9122-9DB625F16F5A}" type="pres">
      <dgm:prSet presAssocID="{9FB9E01D-8F32-4020-8978-1FCA841FE6FB}" presName="Name10" presStyleLbl="parChTrans1D2" presStyleIdx="2" presStyleCnt="4"/>
      <dgm:spPr/>
      <dgm:t>
        <a:bodyPr/>
        <a:lstStyle/>
        <a:p>
          <a:endParaRPr lang="zh-CN" altLang="en-US"/>
        </a:p>
      </dgm:t>
    </dgm:pt>
    <dgm:pt modelId="{9C998B01-31FA-45D7-89D9-99FBE1B10872}" type="pres">
      <dgm:prSet presAssocID="{91FE8DFD-A716-40C7-B37B-98759BB5C877}" presName="hierRoot2" presStyleCnt="0"/>
      <dgm:spPr/>
    </dgm:pt>
    <dgm:pt modelId="{EE0EDD76-ABB1-422C-854B-E9D2D5D49F82}" type="pres">
      <dgm:prSet presAssocID="{91FE8DFD-A716-40C7-B37B-98759BB5C877}" presName="composite2" presStyleCnt="0"/>
      <dgm:spPr/>
    </dgm:pt>
    <dgm:pt modelId="{1E9D9C25-743B-4DC4-B4E3-66A5D3BFA611}" type="pres">
      <dgm:prSet presAssocID="{91FE8DFD-A716-40C7-B37B-98759BB5C877}" presName="background2" presStyleLbl="node2" presStyleIdx="2" presStyleCnt="4"/>
      <dgm:spPr/>
    </dgm:pt>
    <dgm:pt modelId="{59DD592E-3E9D-4906-8E17-B27B1C278D3B}" type="pres">
      <dgm:prSet presAssocID="{91FE8DFD-A716-40C7-B37B-98759BB5C877}" presName="text2" presStyleLbl="fgAcc2" presStyleIdx="2" presStyleCnt="4">
        <dgm:presLayoutVars>
          <dgm:chPref val="3"/>
        </dgm:presLayoutVars>
      </dgm:prSet>
      <dgm:spPr/>
      <dgm:t>
        <a:bodyPr/>
        <a:lstStyle/>
        <a:p>
          <a:endParaRPr lang="zh-CN" altLang="en-US"/>
        </a:p>
      </dgm:t>
    </dgm:pt>
    <dgm:pt modelId="{0FE19B21-0BBE-4B62-900C-EC1A4051C696}" type="pres">
      <dgm:prSet presAssocID="{91FE8DFD-A716-40C7-B37B-98759BB5C877}" presName="hierChild3" presStyleCnt="0"/>
      <dgm:spPr/>
    </dgm:pt>
    <dgm:pt modelId="{5536654A-E650-41A9-A13E-189F8F7C78C1}" type="pres">
      <dgm:prSet presAssocID="{D3AAEC49-F7ED-4C31-B643-8111B044C4D8}" presName="Name10" presStyleLbl="parChTrans1D2" presStyleIdx="3" presStyleCnt="4"/>
      <dgm:spPr/>
      <dgm:t>
        <a:bodyPr/>
        <a:lstStyle/>
        <a:p>
          <a:endParaRPr lang="zh-CN" altLang="en-US"/>
        </a:p>
      </dgm:t>
    </dgm:pt>
    <dgm:pt modelId="{0E3FBA4B-1F7B-4491-928A-0BFB2E566C17}" type="pres">
      <dgm:prSet presAssocID="{2058A25B-E262-4204-A60D-C249AC308282}" presName="hierRoot2" presStyleCnt="0"/>
      <dgm:spPr/>
    </dgm:pt>
    <dgm:pt modelId="{BC7FA041-B788-401A-B65D-6CCEFBBED886}" type="pres">
      <dgm:prSet presAssocID="{2058A25B-E262-4204-A60D-C249AC308282}" presName="composite2" presStyleCnt="0"/>
      <dgm:spPr/>
    </dgm:pt>
    <dgm:pt modelId="{5589BDF0-2036-4180-A906-A3F957933A4F}" type="pres">
      <dgm:prSet presAssocID="{2058A25B-E262-4204-A60D-C249AC308282}" presName="background2" presStyleLbl="node2" presStyleIdx="3" presStyleCnt="4"/>
      <dgm:spPr/>
    </dgm:pt>
    <dgm:pt modelId="{1D24E70C-2775-4684-AFA1-5BCACB8E9647}" type="pres">
      <dgm:prSet presAssocID="{2058A25B-E262-4204-A60D-C249AC308282}" presName="text2" presStyleLbl="fgAcc2" presStyleIdx="3" presStyleCnt="4">
        <dgm:presLayoutVars>
          <dgm:chPref val="3"/>
        </dgm:presLayoutVars>
      </dgm:prSet>
      <dgm:spPr/>
      <dgm:t>
        <a:bodyPr/>
        <a:lstStyle/>
        <a:p>
          <a:endParaRPr lang="zh-CN" altLang="en-US"/>
        </a:p>
      </dgm:t>
    </dgm:pt>
    <dgm:pt modelId="{4C792096-6BFD-4685-A42C-61C6556C5E61}" type="pres">
      <dgm:prSet presAssocID="{2058A25B-E262-4204-A60D-C249AC308282}" presName="hierChild3" presStyleCnt="0"/>
      <dgm:spPr/>
    </dgm:pt>
  </dgm:ptLst>
  <dgm:cxnLst>
    <dgm:cxn modelId="{DD25DED7-59D0-4E36-92BF-2293D5BFC5E7}" srcId="{E4F35385-F066-4AED-A023-30FBB1A30662}" destId="{B63084C2-7B97-431A-97BE-10C2D0A09FFF}" srcOrd="1" destOrd="0" parTransId="{FF29AC03-629C-4B0A-AF71-DE4607F2F775}" sibTransId="{61633E53-7D88-46DD-8391-68A1333D0055}"/>
    <dgm:cxn modelId="{A15F7985-1EE9-42D2-B172-375B2B581CFB}" srcId="{3E9AF107-1A33-4AA0-8DD3-9AEB7B77E11D}" destId="{7B431E1A-70D7-49C5-8CE2-A2909AD202BE}" srcOrd="1" destOrd="0" parTransId="{94E086BF-D52F-406B-AAAA-F4383F0DCAB7}" sibTransId="{6AA3530F-8F27-43D4-A9C9-72AA3511BFD7}"/>
    <dgm:cxn modelId="{E3D30088-D2BB-4672-8642-2BC4C6E36BB5}" srcId="{3E9AF107-1A33-4AA0-8DD3-9AEB7B77E11D}" destId="{C7526BCF-EA65-41D8-A5D2-CAC32F16BE0C}" srcOrd="2" destOrd="0" parTransId="{82772CC2-41E1-483B-BD60-8A2BC18DACCA}" sibTransId="{CA1F9FA2-0DD9-4370-BF0B-4E7A06EC0BEE}"/>
    <dgm:cxn modelId="{F2EE7430-1B8C-477B-8553-99E3CBEB977F}" type="presOf" srcId="{95B6E523-6AE9-45BC-8C7C-24524F9721E0}" destId="{E381418C-61FD-4D9C-B0B3-50C70C3D07DA}" srcOrd="0" destOrd="0" presId="urn:microsoft.com/office/officeart/2005/8/layout/hierarchy1"/>
    <dgm:cxn modelId="{7BB9824B-2AF6-478B-B003-AA1AB1078349}" type="presOf" srcId="{82772CC2-41E1-483B-BD60-8A2BC18DACCA}" destId="{65454B0B-6717-420D-B3FA-A16D3941DCA9}" srcOrd="0" destOrd="0" presId="urn:microsoft.com/office/officeart/2005/8/layout/hierarchy1"/>
    <dgm:cxn modelId="{A00A3481-3893-4B12-B596-749963BFEA21}" srcId="{A77DC30E-8B39-4F42-86EB-270DF01F1DF3}" destId="{E4F35385-F066-4AED-A023-30FBB1A30662}" srcOrd="0" destOrd="0" parTransId="{BD7EFB5C-7F4F-42C5-9CEF-2F0A2CEB131C}" sibTransId="{2ACFAF7F-55ED-481E-BA4B-8AF3238C0081}"/>
    <dgm:cxn modelId="{7A02D4CE-67AA-422B-AD63-25A9930910F9}" type="presOf" srcId="{A77DC30E-8B39-4F42-86EB-270DF01F1DF3}" destId="{5EA4EC3F-5754-4CEB-8916-518C29C095F1}" srcOrd="0" destOrd="0" presId="urn:microsoft.com/office/officeart/2005/8/layout/hierarchy1"/>
    <dgm:cxn modelId="{558EF8DA-71C2-4433-AF32-266D6EDF2636}" srcId="{E4F35385-F066-4AED-A023-30FBB1A30662}" destId="{2058A25B-E262-4204-A60D-C249AC308282}" srcOrd="3" destOrd="0" parTransId="{D3AAEC49-F7ED-4C31-B643-8111B044C4D8}" sibTransId="{F385A0A4-11FA-45C5-A82B-4EB63ED87700}"/>
    <dgm:cxn modelId="{EA77AB18-3AD9-40C9-8170-C54E9E589C32}" type="presOf" srcId="{D517EAF2-A6D1-4A51-A9FD-FDC8FF4F93DE}" destId="{93F5B9FC-8D7E-4A8B-BF2D-EB6FB756C2B4}" srcOrd="0" destOrd="0" presId="urn:microsoft.com/office/officeart/2005/8/layout/hierarchy1"/>
    <dgm:cxn modelId="{03C4D5F7-0AB3-4164-9883-65B42256D488}" type="presOf" srcId="{BE7843E8-3054-4525-A9F5-5FFA7A9F848E}" destId="{34C5758A-14FA-4756-B086-848E3F42132C}" srcOrd="0" destOrd="0" presId="urn:microsoft.com/office/officeart/2005/8/layout/hierarchy1"/>
    <dgm:cxn modelId="{330F98A0-9F76-457C-824D-2CF6900C8D3B}" type="presOf" srcId="{B63084C2-7B97-431A-97BE-10C2D0A09FFF}" destId="{398BCB7D-F1E1-4A11-B1E4-4767595EC150}" srcOrd="0" destOrd="0" presId="urn:microsoft.com/office/officeart/2005/8/layout/hierarchy1"/>
    <dgm:cxn modelId="{A085AAF6-F292-4B60-943A-AF3D393E96A5}" type="presOf" srcId="{3E9AF107-1A33-4AA0-8DD3-9AEB7B77E11D}" destId="{3A500789-624F-423C-9504-CA9222F7508A}" srcOrd="0" destOrd="0" presId="urn:microsoft.com/office/officeart/2005/8/layout/hierarchy1"/>
    <dgm:cxn modelId="{E747D73F-B080-45CC-947D-4D83399ECAE2}" type="presOf" srcId="{91FE8DFD-A716-40C7-B37B-98759BB5C877}" destId="{59DD592E-3E9D-4906-8E17-B27B1C278D3B}" srcOrd="0" destOrd="0" presId="urn:microsoft.com/office/officeart/2005/8/layout/hierarchy1"/>
    <dgm:cxn modelId="{6E1FC633-7F74-4563-BCEE-63CDADDD3541}" type="presOf" srcId="{7B431E1A-70D7-49C5-8CE2-A2909AD202BE}" destId="{DD03DD12-7503-4446-A082-92241BFD8354}" srcOrd="0" destOrd="0" presId="urn:microsoft.com/office/officeart/2005/8/layout/hierarchy1"/>
    <dgm:cxn modelId="{14C283AA-3B19-4907-91B8-857A0ABA983F}" type="presOf" srcId="{E4F35385-F066-4AED-A023-30FBB1A30662}" destId="{952DB0D3-0758-4FD2-BC19-B6EC0172FC63}" srcOrd="0" destOrd="0" presId="urn:microsoft.com/office/officeart/2005/8/layout/hierarchy1"/>
    <dgm:cxn modelId="{943B5C5F-89CC-414B-B492-48EB0DACA5BE}" srcId="{3E9AF107-1A33-4AA0-8DD3-9AEB7B77E11D}" destId="{95B6E523-6AE9-45BC-8C7C-24524F9721E0}" srcOrd="0" destOrd="0" parTransId="{D517EAF2-A6D1-4A51-A9FD-FDC8FF4F93DE}" sibTransId="{BF6C780D-5B43-4C2A-9936-CB71D655BB91}"/>
    <dgm:cxn modelId="{681F2C2F-47DF-4FE9-BAE5-F7EF893EF5C8}" type="presOf" srcId="{FF29AC03-629C-4B0A-AF71-DE4607F2F775}" destId="{B9825459-A265-4498-B745-5DA7A2710877}" srcOrd="0" destOrd="0" presId="urn:microsoft.com/office/officeart/2005/8/layout/hierarchy1"/>
    <dgm:cxn modelId="{CCA801B6-796D-48F4-9B58-82E0DA365FF2}" srcId="{E4F35385-F066-4AED-A023-30FBB1A30662}" destId="{3E9AF107-1A33-4AA0-8DD3-9AEB7B77E11D}" srcOrd="0" destOrd="0" parTransId="{01BA3474-5DAA-468C-A90E-4275113A45F8}" sibTransId="{3FC47848-450D-4D2C-8F10-1EFB85751C8C}"/>
    <dgm:cxn modelId="{8C9470E8-9542-451D-B758-ED22DFFAD7FA}" type="presOf" srcId="{9FB9E01D-8F32-4020-8978-1FCA841FE6FB}" destId="{8B2F0FED-A667-4C31-9122-9DB625F16F5A}" srcOrd="0" destOrd="0" presId="urn:microsoft.com/office/officeart/2005/8/layout/hierarchy1"/>
    <dgm:cxn modelId="{FCB58204-8C36-40E9-A412-C6ABB333CEBC}" type="presOf" srcId="{01BA3474-5DAA-468C-A90E-4275113A45F8}" destId="{91354E36-6293-4FE3-8E60-2FCAD4419F87}" srcOrd="0" destOrd="0" presId="urn:microsoft.com/office/officeart/2005/8/layout/hierarchy1"/>
    <dgm:cxn modelId="{5002908C-4BCF-4683-80F4-E0EA24084D5F}" type="presOf" srcId="{D3AAEC49-F7ED-4C31-B643-8111B044C4D8}" destId="{5536654A-E650-41A9-A13E-189F8F7C78C1}" srcOrd="0" destOrd="0" presId="urn:microsoft.com/office/officeart/2005/8/layout/hierarchy1"/>
    <dgm:cxn modelId="{405F2E82-18D8-4642-8CD7-E717FD6F48C2}" srcId="{B63084C2-7B97-431A-97BE-10C2D0A09FFF}" destId="{BE7843E8-3054-4525-A9F5-5FFA7A9F848E}" srcOrd="0" destOrd="0" parTransId="{B9FBBA26-6AE7-4459-89AB-9DEDEEFD24C3}" sibTransId="{DAB4EBFE-03B2-42E6-82D4-20DFCF6037CC}"/>
    <dgm:cxn modelId="{F13E130A-BA03-4E3F-8BF3-E148617BFF9F}" type="presOf" srcId="{2058A25B-E262-4204-A60D-C249AC308282}" destId="{1D24E70C-2775-4684-AFA1-5BCACB8E9647}" srcOrd="0" destOrd="0" presId="urn:microsoft.com/office/officeart/2005/8/layout/hierarchy1"/>
    <dgm:cxn modelId="{7A553965-C9C1-442A-8F03-34F37A65160F}" type="presOf" srcId="{94E086BF-D52F-406B-AAAA-F4383F0DCAB7}" destId="{8B18CD4C-86F7-43E0-A74C-0BAAB22775AE}" srcOrd="0" destOrd="0" presId="urn:microsoft.com/office/officeart/2005/8/layout/hierarchy1"/>
    <dgm:cxn modelId="{84CB9D8A-800D-489E-980B-2E72841A79B9}" srcId="{E4F35385-F066-4AED-A023-30FBB1A30662}" destId="{91FE8DFD-A716-40C7-B37B-98759BB5C877}" srcOrd="2" destOrd="0" parTransId="{9FB9E01D-8F32-4020-8978-1FCA841FE6FB}" sibTransId="{F4126A54-E44A-4EE3-ADFA-CBB4535319A6}"/>
    <dgm:cxn modelId="{1EDDB6B6-FBCA-4CD0-923A-42113C859471}" type="presOf" srcId="{B9FBBA26-6AE7-4459-89AB-9DEDEEFD24C3}" destId="{5C271689-C31B-472E-A186-6B9D526DC10B}" srcOrd="0" destOrd="0" presId="urn:microsoft.com/office/officeart/2005/8/layout/hierarchy1"/>
    <dgm:cxn modelId="{F9C2CFD3-D7C7-4670-B31A-2E6F5DAE56BD}" type="presOf" srcId="{C7526BCF-EA65-41D8-A5D2-CAC32F16BE0C}" destId="{CA50B06C-B452-4ED5-8300-8A7164C47AAC}" srcOrd="0" destOrd="0" presId="urn:microsoft.com/office/officeart/2005/8/layout/hierarchy1"/>
    <dgm:cxn modelId="{6BD5F5F5-8C12-4CBB-B32A-6E7520FC493F}" type="presParOf" srcId="{5EA4EC3F-5754-4CEB-8916-518C29C095F1}" destId="{FA610334-0F02-48AD-9964-DEB5F90390B5}" srcOrd="0" destOrd="0" presId="urn:microsoft.com/office/officeart/2005/8/layout/hierarchy1"/>
    <dgm:cxn modelId="{0FF0A290-E4C8-422A-8A6A-10A861378283}" type="presParOf" srcId="{FA610334-0F02-48AD-9964-DEB5F90390B5}" destId="{129625B8-7F54-44AA-B7EC-33BDF5FA965B}" srcOrd="0" destOrd="0" presId="urn:microsoft.com/office/officeart/2005/8/layout/hierarchy1"/>
    <dgm:cxn modelId="{748358A5-CE01-491F-BBC9-34DEAD8B4B3C}" type="presParOf" srcId="{129625B8-7F54-44AA-B7EC-33BDF5FA965B}" destId="{F255CDBE-8AAC-4D8A-9A5F-57C49AF327B6}" srcOrd="0" destOrd="0" presId="urn:microsoft.com/office/officeart/2005/8/layout/hierarchy1"/>
    <dgm:cxn modelId="{9C13EBEE-CC12-4CAC-961E-5D4E19B70D53}" type="presParOf" srcId="{129625B8-7F54-44AA-B7EC-33BDF5FA965B}" destId="{952DB0D3-0758-4FD2-BC19-B6EC0172FC63}" srcOrd="1" destOrd="0" presId="urn:microsoft.com/office/officeart/2005/8/layout/hierarchy1"/>
    <dgm:cxn modelId="{A61EEF39-B012-4E0E-B923-2F00F89D894D}" type="presParOf" srcId="{FA610334-0F02-48AD-9964-DEB5F90390B5}" destId="{9B4F3AC6-B814-4E1F-B446-BF35C4A5E47E}" srcOrd="1" destOrd="0" presId="urn:microsoft.com/office/officeart/2005/8/layout/hierarchy1"/>
    <dgm:cxn modelId="{0D63033F-5B04-47A3-A019-AE2EBB12EECB}" type="presParOf" srcId="{9B4F3AC6-B814-4E1F-B446-BF35C4A5E47E}" destId="{91354E36-6293-4FE3-8E60-2FCAD4419F87}" srcOrd="0" destOrd="0" presId="urn:microsoft.com/office/officeart/2005/8/layout/hierarchy1"/>
    <dgm:cxn modelId="{231965D6-1944-4F41-B994-19C7092C64B2}" type="presParOf" srcId="{9B4F3AC6-B814-4E1F-B446-BF35C4A5E47E}" destId="{351AB6F5-673A-4BE7-BED0-59A22EA16514}" srcOrd="1" destOrd="0" presId="urn:microsoft.com/office/officeart/2005/8/layout/hierarchy1"/>
    <dgm:cxn modelId="{12887090-6D5A-4148-9C6A-F4AE2016E948}" type="presParOf" srcId="{351AB6F5-673A-4BE7-BED0-59A22EA16514}" destId="{77B1EB37-7BE1-4710-A189-4848810D9064}" srcOrd="0" destOrd="0" presId="urn:microsoft.com/office/officeart/2005/8/layout/hierarchy1"/>
    <dgm:cxn modelId="{C814167A-2DA7-4295-B633-56A0610981F5}" type="presParOf" srcId="{77B1EB37-7BE1-4710-A189-4848810D9064}" destId="{4CBDA08F-761C-442B-833B-2BB6AC75C416}" srcOrd="0" destOrd="0" presId="urn:microsoft.com/office/officeart/2005/8/layout/hierarchy1"/>
    <dgm:cxn modelId="{21EC57DF-F8CA-4470-B601-7B918EE67E37}" type="presParOf" srcId="{77B1EB37-7BE1-4710-A189-4848810D9064}" destId="{3A500789-624F-423C-9504-CA9222F7508A}" srcOrd="1" destOrd="0" presId="urn:microsoft.com/office/officeart/2005/8/layout/hierarchy1"/>
    <dgm:cxn modelId="{3D8DE8E5-C1AC-49D0-8886-3255E94BC54A}" type="presParOf" srcId="{351AB6F5-673A-4BE7-BED0-59A22EA16514}" destId="{365DC566-03EE-4C05-8286-56B82E6F87BF}" srcOrd="1" destOrd="0" presId="urn:microsoft.com/office/officeart/2005/8/layout/hierarchy1"/>
    <dgm:cxn modelId="{645986C4-FCCD-4643-B443-D8B8C531D4AF}" type="presParOf" srcId="{365DC566-03EE-4C05-8286-56B82E6F87BF}" destId="{93F5B9FC-8D7E-4A8B-BF2D-EB6FB756C2B4}" srcOrd="0" destOrd="0" presId="urn:microsoft.com/office/officeart/2005/8/layout/hierarchy1"/>
    <dgm:cxn modelId="{17B770E4-CFE9-478E-A16E-129ECEAE7CF2}" type="presParOf" srcId="{365DC566-03EE-4C05-8286-56B82E6F87BF}" destId="{C2AFA381-782D-41B1-8279-3A556E9824C2}" srcOrd="1" destOrd="0" presId="urn:microsoft.com/office/officeart/2005/8/layout/hierarchy1"/>
    <dgm:cxn modelId="{B58FEF81-F5C1-4D35-A076-90322BA5FEC4}" type="presParOf" srcId="{C2AFA381-782D-41B1-8279-3A556E9824C2}" destId="{9D0E8B9E-3D73-43B8-9556-C4B41C190029}" srcOrd="0" destOrd="0" presId="urn:microsoft.com/office/officeart/2005/8/layout/hierarchy1"/>
    <dgm:cxn modelId="{7ECCF48F-0763-426D-9F61-CAAB3E69F3B6}" type="presParOf" srcId="{9D0E8B9E-3D73-43B8-9556-C4B41C190029}" destId="{E6E3F718-9220-4C9F-BAA8-C41E5DD20865}" srcOrd="0" destOrd="0" presId="urn:microsoft.com/office/officeart/2005/8/layout/hierarchy1"/>
    <dgm:cxn modelId="{41B8A056-88F7-4339-A721-E2D9D34E76CB}" type="presParOf" srcId="{9D0E8B9E-3D73-43B8-9556-C4B41C190029}" destId="{E381418C-61FD-4D9C-B0B3-50C70C3D07DA}" srcOrd="1" destOrd="0" presId="urn:microsoft.com/office/officeart/2005/8/layout/hierarchy1"/>
    <dgm:cxn modelId="{0F68E774-ACC4-431E-BC7A-BB8428B8A8AF}" type="presParOf" srcId="{C2AFA381-782D-41B1-8279-3A556E9824C2}" destId="{196BC9ED-FB89-4F20-A8DE-ECA971C88901}" srcOrd="1" destOrd="0" presId="urn:microsoft.com/office/officeart/2005/8/layout/hierarchy1"/>
    <dgm:cxn modelId="{FA2EECAD-15F7-4028-AE84-081C2BBC2987}" type="presParOf" srcId="{365DC566-03EE-4C05-8286-56B82E6F87BF}" destId="{8B18CD4C-86F7-43E0-A74C-0BAAB22775AE}" srcOrd="2" destOrd="0" presId="urn:microsoft.com/office/officeart/2005/8/layout/hierarchy1"/>
    <dgm:cxn modelId="{4F673DB1-904E-4F92-AD08-5825D1E1D1A7}" type="presParOf" srcId="{365DC566-03EE-4C05-8286-56B82E6F87BF}" destId="{0A5E5F63-2EFD-4B86-8AF5-70F7232FDBD1}" srcOrd="3" destOrd="0" presId="urn:microsoft.com/office/officeart/2005/8/layout/hierarchy1"/>
    <dgm:cxn modelId="{3176F173-C791-4ACA-96FF-262024A53500}" type="presParOf" srcId="{0A5E5F63-2EFD-4B86-8AF5-70F7232FDBD1}" destId="{FE0E8793-72E1-4D99-819D-585D6915F3A0}" srcOrd="0" destOrd="0" presId="urn:microsoft.com/office/officeart/2005/8/layout/hierarchy1"/>
    <dgm:cxn modelId="{E0132753-0D80-4716-9519-0C5CD83DD2E0}" type="presParOf" srcId="{FE0E8793-72E1-4D99-819D-585D6915F3A0}" destId="{09707EFD-AC90-48FC-9093-06ED273DFC64}" srcOrd="0" destOrd="0" presId="urn:microsoft.com/office/officeart/2005/8/layout/hierarchy1"/>
    <dgm:cxn modelId="{DDB199FD-3C0B-4764-AE8C-E55802D18829}" type="presParOf" srcId="{FE0E8793-72E1-4D99-819D-585D6915F3A0}" destId="{DD03DD12-7503-4446-A082-92241BFD8354}" srcOrd="1" destOrd="0" presId="urn:microsoft.com/office/officeart/2005/8/layout/hierarchy1"/>
    <dgm:cxn modelId="{C9AF3468-0C8D-4EE9-AB9B-633A1AD95484}" type="presParOf" srcId="{0A5E5F63-2EFD-4B86-8AF5-70F7232FDBD1}" destId="{313E0D56-E1AB-46BE-84B4-F6AD26FA7270}" srcOrd="1" destOrd="0" presId="urn:microsoft.com/office/officeart/2005/8/layout/hierarchy1"/>
    <dgm:cxn modelId="{B70A8C89-BB8D-4C82-928D-1912CE1B74B0}" type="presParOf" srcId="{365DC566-03EE-4C05-8286-56B82E6F87BF}" destId="{65454B0B-6717-420D-B3FA-A16D3941DCA9}" srcOrd="4" destOrd="0" presId="urn:microsoft.com/office/officeart/2005/8/layout/hierarchy1"/>
    <dgm:cxn modelId="{A9319587-20E5-471C-A114-FAC0B7A96F5A}" type="presParOf" srcId="{365DC566-03EE-4C05-8286-56B82E6F87BF}" destId="{F856EF84-0A9A-4430-A5BB-2075B1F72304}" srcOrd="5" destOrd="0" presId="urn:microsoft.com/office/officeart/2005/8/layout/hierarchy1"/>
    <dgm:cxn modelId="{05C4855C-4024-4B2F-8227-D91CB193C7C4}" type="presParOf" srcId="{F856EF84-0A9A-4430-A5BB-2075B1F72304}" destId="{D0EB3D3F-BE79-4DCE-B47D-3FF32F04D181}" srcOrd="0" destOrd="0" presId="urn:microsoft.com/office/officeart/2005/8/layout/hierarchy1"/>
    <dgm:cxn modelId="{34C15B6E-9BB9-45C4-850C-3385D798ACA6}" type="presParOf" srcId="{D0EB3D3F-BE79-4DCE-B47D-3FF32F04D181}" destId="{03EEBD39-9AC8-4908-9E6F-C55A010C63BA}" srcOrd="0" destOrd="0" presId="urn:microsoft.com/office/officeart/2005/8/layout/hierarchy1"/>
    <dgm:cxn modelId="{B548E8DE-5D7E-4946-B443-719689EAB891}" type="presParOf" srcId="{D0EB3D3F-BE79-4DCE-B47D-3FF32F04D181}" destId="{CA50B06C-B452-4ED5-8300-8A7164C47AAC}" srcOrd="1" destOrd="0" presId="urn:microsoft.com/office/officeart/2005/8/layout/hierarchy1"/>
    <dgm:cxn modelId="{F74B84FF-1EBC-46AC-841C-9277D757ECBA}" type="presParOf" srcId="{F856EF84-0A9A-4430-A5BB-2075B1F72304}" destId="{21875870-9DFB-4255-B2BF-DFD3C3C04B0A}" srcOrd="1" destOrd="0" presId="urn:microsoft.com/office/officeart/2005/8/layout/hierarchy1"/>
    <dgm:cxn modelId="{98CD2E7B-AECC-41D6-8C02-2BA49CAA1286}" type="presParOf" srcId="{9B4F3AC6-B814-4E1F-B446-BF35C4A5E47E}" destId="{B9825459-A265-4498-B745-5DA7A2710877}" srcOrd="2" destOrd="0" presId="urn:microsoft.com/office/officeart/2005/8/layout/hierarchy1"/>
    <dgm:cxn modelId="{8D7F8296-633D-48CF-A2A4-5796F093FB8D}" type="presParOf" srcId="{9B4F3AC6-B814-4E1F-B446-BF35C4A5E47E}" destId="{BD34C9DB-1D3C-412D-8D2F-8124DB1CDCC9}" srcOrd="3" destOrd="0" presId="urn:microsoft.com/office/officeart/2005/8/layout/hierarchy1"/>
    <dgm:cxn modelId="{166AB6E4-033E-4FF9-A779-0426072B18EF}" type="presParOf" srcId="{BD34C9DB-1D3C-412D-8D2F-8124DB1CDCC9}" destId="{51482D0C-B961-4D1F-A960-1FFEF817511C}" srcOrd="0" destOrd="0" presId="urn:microsoft.com/office/officeart/2005/8/layout/hierarchy1"/>
    <dgm:cxn modelId="{797C12A5-09BD-4676-8E75-A25A87D26FA1}" type="presParOf" srcId="{51482D0C-B961-4D1F-A960-1FFEF817511C}" destId="{3A4332FB-9356-4B6C-8998-FC615EE796BC}" srcOrd="0" destOrd="0" presId="urn:microsoft.com/office/officeart/2005/8/layout/hierarchy1"/>
    <dgm:cxn modelId="{8B314E6C-5162-404E-A454-F48D76870DD6}" type="presParOf" srcId="{51482D0C-B961-4D1F-A960-1FFEF817511C}" destId="{398BCB7D-F1E1-4A11-B1E4-4767595EC150}" srcOrd="1" destOrd="0" presId="urn:microsoft.com/office/officeart/2005/8/layout/hierarchy1"/>
    <dgm:cxn modelId="{B7E1028C-0EE0-4B28-8D66-337EBAF196F1}" type="presParOf" srcId="{BD34C9DB-1D3C-412D-8D2F-8124DB1CDCC9}" destId="{CEF29530-1C72-4523-9E75-6460D591C40E}" srcOrd="1" destOrd="0" presId="urn:microsoft.com/office/officeart/2005/8/layout/hierarchy1"/>
    <dgm:cxn modelId="{28B0B0F8-61CD-48CF-BD89-BD0AB5E79106}" type="presParOf" srcId="{CEF29530-1C72-4523-9E75-6460D591C40E}" destId="{5C271689-C31B-472E-A186-6B9D526DC10B}" srcOrd="0" destOrd="0" presId="urn:microsoft.com/office/officeart/2005/8/layout/hierarchy1"/>
    <dgm:cxn modelId="{A121C950-9ADA-4804-B821-7B5971F4B33C}" type="presParOf" srcId="{CEF29530-1C72-4523-9E75-6460D591C40E}" destId="{0DA4BF9C-BF00-4B0C-B4B5-4BAF6E46EEF1}" srcOrd="1" destOrd="0" presId="urn:microsoft.com/office/officeart/2005/8/layout/hierarchy1"/>
    <dgm:cxn modelId="{922D9980-EECB-454E-B27D-A946C37A5050}" type="presParOf" srcId="{0DA4BF9C-BF00-4B0C-B4B5-4BAF6E46EEF1}" destId="{309B6456-E79A-491F-AE96-43F21D9ED21D}" srcOrd="0" destOrd="0" presId="urn:microsoft.com/office/officeart/2005/8/layout/hierarchy1"/>
    <dgm:cxn modelId="{94157797-3487-40D6-8288-4DFB8079687D}" type="presParOf" srcId="{309B6456-E79A-491F-AE96-43F21D9ED21D}" destId="{9A7BD5E1-5C24-458A-AF21-C916C30D2523}" srcOrd="0" destOrd="0" presId="urn:microsoft.com/office/officeart/2005/8/layout/hierarchy1"/>
    <dgm:cxn modelId="{21629C1A-3A8F-4080-93FB-9D96094F0DA8}" type="presParOf" srcId="{309B6456-E79A-491F-AE96-43F21D9ED21D}" destId="{34C5758A-14FA-4756-B086-848E3F42132C}" srcOrd="1" destOrd="0" presId="urn:microsoft.com/office/officeart/2005/8/layout/hierarchy1"/>
    <dgm:cxn modelId="{6AC573B8-81F4-4D7A-815A-511C1A1E7EA0}" type="presParOf" srcId="{0DA4BF9C-BF00-4B0C-B4B5-4BAF6E46EEF1}" destId="{850A8FE5-E7E9-483E-A86C-EF1BC8EA01F5}" srcOrd="1" destOrd="0" presId="urn:microsoft.com/office/officeart/2005/8/layout/hierarchy1"/>
    <dgm:cxn modelId="{C11764E1-7440-406F-8A10-6988F9D44A64}" type="presParOf" srcId="{9B4F3AC6-B814-4E1F-B446-BF35C4A5E47E}" destId="{8B2F0FED-A667-4C31-9122-9DB625F16F5A}" srcOrd="4" destOrd="0" presId="urn:microsoft.com/office/officeart/2005/8/layout/hierarchy1"/>
    <dgm:cxn modelId="{EB7DA905-4AB0-4CDA-A030-0AED37997781}" type="presParOf" srcId="{9B4F3AC6-B814-4E1F-B446-BF35C4A5E47E}" destId="{9C998B01-31FA-45D7-89D9-99FBE1B10872}" srcOrd="5" destOrd="0" presId="urn:microsoft.com/office/officeart/2005/8/layout/hierarchy1"/>
    <dgm:cxn modelId="{73A94CBD-710A-41A1-BFD7-E8198DDF1939}" type="presParOf" srcId="{9C998B01-31FA-45D7-89D9-99FBE1B10872}" destId="{EE0EDD76-ABB1-422C-854B-E9D2D5D49F82}" srcOrd="0" destOrd="0" presId="urn:microsoft.com/office/officeart/2005/8/layout/hierarchy1"/>
    <dgm:cxn modelId="{3567BF79-0EB2-4D07-9BF5-BDAA771D8157}" type="presParOf" srcId="{EE0EDD76-ABB1-422C-854B-E9D2D5D49F82}" destId="{1E9D9C25-743B-4DC4-B4E3-66A5D3BFA611}" srcOrd="0" destOrd="0" presId="urn:microsoft.com/office/officeart/2005/8/layout/hierarchy1"/>
    <dgm:cxn modelId="{ED4945E0-E42D-4F35-9549-5554F3840A73}" type="presParOf" srcId="{EE0EDD76-ABB1-422C-854B-E9D2D5D49F82}" destId="{59DD592E-3E9D-4906-8E17-B27B1C278D3B}" srcOrd="1" destOrd="0" presId="urn:microsoft.com/office/officeart/2005/8/layout/hierarchy1"/>
    <dgm:cxn modelId="{319638F5-E398-4349-AE3C-A677A7EEE251}" type="presParOf" srcId="{9C998B01-31FA-45D7-89D9-99FBE1B10872}" destId="{0FE19B21-0BBE-4B62-900C-EC1A4051C696}" srcOrd="1" destOrd="0" presId="urn:microsoft.com/office/officeart/2005/8/layout/hierarchy1"/>
    <dgm:cxn modelId="{3D08D7A0-D815-447A-A540-E96E53E8E3B8}" type="presParOf" srcId="{9B4F3AC6-B814-4E1F-B446-BF35C4A5E47E}" destId="{5536654A-E650-41A9-A13E-189F8F7C78C1}" srcOrd="6" destOrd="0" presId="urn:microsoft.com/office/officeart/2005/8/layout/hierarchy1"/>
    <dgm:cxn modelId="{0A8C85BF-6BB0-49E7-9B7D-6D0EDC6C74BE}" type="presParOf" srcId="{9B4F3AC6-B814-4E1F-B446-BF35C4A5E47E}" destId="{0E3FBA4B-1F7B-4491-928A-0BFB2E566C17}" srcOrd="7" destOrd="0" presId="urn:microsoft.com/office/officeart/2005/8/layout/hierarchy1"/>
    <dgm:cxn modelId="{AF35E491-DB70-4641-BF73-135359E5C076}" type="presParOf" srcId="{0E3FBA4B-1F7B-4491-928A-0BFB2E566C17}" destId="{BC7FA041-B788-401A-B65D-6CCEFBBED886}" srcOrd="0" destOrd="0" presId="urn:microsoft.com/office/officeart/2005/8/layout/hierarchy1"/>
    <dgm:cxn modelId="{64FD740B-6DA9-4359-8E21-20EE40D77F74}" type="presParOf" srcId="{BC7FA041-B788-401A-B65D-6CCEFBBED886}" destId="{5589BDF0-2036-4180-A906-A3F957933A4F}" srcOrd="0" destOrd="0" presId="urn:microsoft.com/office/officeart/2005/8/layout/hierarchy1"/>
    <dgm:cxn modelId="{D96006C5-2181-4707-B1FF-C0604C6B3B97}" type="presParOf" srcId="{BC7FA041-B788-401A-B65D-6CCEFBBED886}" destId="{1D24E70C-2775-4684-AFA1-5BCACB8E9647}" srcOrd="1" destOrd="0" presId="urn:microsoft.com/office/officeart/2005/8/layout/hierarchy1"/>
    <dgm:cxn modelId="{396778EC-73E1-4201-95B2-E26901384C30}" type="presParOf" srcId="{0E3FBA4B-1F7B-4491-928A-0BFB2E566C17}" destId="{4C792096-6BFD-4685-A42C-61C6556C5E6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8690A62-A8A6-4372-AA07-E6476A49304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EEA8B290-7906-4C63-BC95-A32FDF3D85BD}">
      <dgm:prSet/>
      <dgm:spPr/>
      <dgm:t>
        <a:bodyPr/>
        <a:lstStyle/>
        <a:p>
          <a:pPr rtl="0"/>
          <a:r>
            <a:rPr lang="zh-CN"/>
            <a:t>铁心与衔铁之间相对覆盖面积随被测量的变化面改变，导致线圈的电感量发生变化，这种形式称之为变面积型电感传感器，见图</a:t>
          </a:r>
          <a:r>
            <a:rPr lang="en-US"/>
            <a:t>1</a:t>
          </a:r>
          <a:r>
            <a:rPr lang="zh-CN"/>
            <a:t>。</a:t>
          </a:r>
          <a:r>
            <a:rPr lang="en-US" i="1"/>
            <a:t>L</a:t>
          </a:r>
          <a:r>
            <a:rPr lang="zh-CN"/>
            <a:t>与</a:t>
          </a:r>
          <a:r>
            <a:rPr lang="en-US" i="1"/>
            <a:t>δ</a:t>
          </a:r>
          <a:r>
            <a:rPr lang="zh-CN"/>
            <a:t>是非线性的，但与</a:t>
          </a:r>
          <a:r>
            <a:rPr lang="en-US" i="1"/>
            <a:t>S</a:t>
          </a:r>
          <a:r>
            <a:rPr lang="zh-CN" i="1"/>
            <a:t> </a:t>
          </a:r>
          <a:r>
            <a:rPr lang="zh-CN"/>
            <a:t>成线性，特性曲线参见图。</a:t>
          </a:r>
        </a:p>
      </dgm:t>
    </dgm:pt>
    <dgm:pt modelId="{CD4EC322-8EED-466B-9789-D675CAAF8E86}" type="parTrans" cxnId="{FD724096-02A7-4BA7-AF4B-5C25B25C3A03}">
      <dgm:prSet/>
      <dgm:spPr/>
      <dgm:t>
        <a:bodyPr/>
        <a:lstStyle/>
        <a:p>
          <a:endParaRPr lang="zh-CN" altLang="en-US"/>
        </a:p>
      </dgm:t>
    </dgm:pt>
    <dgm:pt modelId="{B8FC333D-FDEF-47CE-8DD2-D41136EE0FDC}" type="sibTrans" cxnId="{FD724096-02A7-4BA7-AF4B-5C25B25C3A03}">
      <dgm:prSet/>
      <dgm:spPr/>
      <dgm:t>
        <a:bodyPr/>
        <a:lstStyle/>
        <a:p>
          <a:endParaRPr lang="zh-CN" altLang="en-US"/>
        </a:p>
      </dgm:t>
    </dgm:pt>
    <dgm:pt modelId="{833F1821-5E9E-49CF-8FF2-A0D3D88F1B7F}" type="pres">
      <dgm:prSet presAssocID="{68690A62-A8A6-4372-AA07-E6476A493046}" presName="linear" presStyleCnt="0">
        <dgm:presLayoutVars>
          <dgm:animLvl val="lvl"/>
          <dgm:resizeHandles val="exact"/>
        </dgm:presLayoutVars>
      </dgm:prSet>
      <dgm:spPr/>
      <dgm:t>
        <a:bodyPr/>
        <a:lstStyle/>
        <a:p>
          <a:endParaRPr lang="zh-CN" altLang="en-US"/>
        </a:p>
      </dgm:t>
    </dgm:pt>
    <dgm:pt modelId="{7626C51A-13B4-4EAF-BE1E-C26B4EE13D58}" type="pres">
      <dgm:prSet presAssocID="{EEA8B290-7906-4C63-BC95-A32FDF3D85BD}" presName="parentText" presStyleLbl="node1" presStyleIdx="0" presStyleCnt="1">
        <dgm:presLayoutVars>
          <dgm:chMax val="0"/>
          <dgm:bulletEnabled val="1"/>
        </dgm:presLayoutVars>
      </dgm:prSet>
      <dgm:spPr/>
      <dgm:t>
        <a:bodyPr/>
        <a:lstStyle/>
        <a:p>
          <a:endParaRPr lang="zh-CN" altLang="en-US"/>
        </a:p>
      </dgm:t>
    </dgm:pt>
  </dgm:ptLst>
  <dgm:cxnLst>
    <dgm:cxn modelId="{E0D9A8B0-4BB4-4622-97AF-4528C3C7ADE2}" type="presOf" srcId="{EEA8B290-7906-4C63-BC95-A32FDF3D85BD}" destId="{7626C51A-13B4-4EAF-BE1E-C26B4EE13D58}" srcOrd="0" destOrd="0" presId="urn:microsoft.com/office/officeart/2005/8/layout/vList2"/>
    <dgm:cxn modelId="{7FA65DC9-6D54-44E7-B41E-E2D6A42B7690}" type="presOf" srcId="{68690A62-A8A6-4372-AA07-E6476A493046}" destId="{833F1821-5E9E-49CF-8FF2-A0D3D88F1B7F}" srcOrd="0" destOrd="0" presId="urn:microsoft.com/office/officeart/2005/8/layout/vList2"/>
    <dgm:cxn modelId="{FD724096-02A7-4BA7-AF4B-5C25B25C3A03}" srcId="{68690A62-A8A6-4372-AA07-E6476A493046}" destId="{EEA8B290-7906-4C63-BC95-A32FDF3D85BD}" srcOrd="0" destOrd="0" parTransId="{CD4EC322-8EED-466B-9789-D675CAAF8E86}" sibTransId="{B8FC333D-FDEF-47CE-8DD2-D41136EE0FDC}"/>
    <dgm:cxn modelId="{1DFF1F94-DB04-4386-9749-BA18ADCAD48D}" type="presParOf" srcId="{833F1821-5E9E-49CF-8FF2-A0D3D88F1B7F}" destId="{7626C51A-13B4-4EAF-BE1E-C26B4EE13D58}"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E258CCB-535E-4ADB-8CAC-FB3A1BE323E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0E9C2A1D-EFB9-481A-A0D3-ABD9F7418A4F}">
      <dgm:prSet/>
      <dgm:spPr/>
      <dgm:t>
        <a:bodyPr/>
        <a:lstStyle/>
        <a:p>
          <a:pPr rtl="0"/>
          <a:r>
            <a:rPr lang="zh-CN"/>
            <a:t>由此可看出变截面积式自感传感器的特点：</a:t>
          </a:r>
        </a:p>
      </dgm:t>
    </dgm:pt>
    <dgm:pt modelId="{A7816F42-438C-48CC-B37F-899A8AA93CB1}" type="parTrans" cxnId="{FA98B5D4-9F5E-4C14-A2A3-7A5A82F9A5D8}">
      <dgm:prSet/>
      <dgm:spPr/>
      <dgm:t>
        <a:bodyPr/>
        <a:lstStyle/>
        <a:p>
          <a:endParaRPr lang="zh-CN" altLang="en-US"/>
        </a:p>
      </dgm:t>
    </dgm:pt>
    <dgm:pt modelId="{0A82C1B9-B5F5-467B-83B9-8ACDC10C03A9}" type="sibTrans" cxnId="{FA98B5D4-9F5E-4C14-A2A3-7A5A82F9A5D8}">
      <dgm:prSet/>
      <dgm:spPr/>
      <dgm:t>
        <a:bodyPr/>
        <a:lstStyle/>
        <a:p>
          <a:endParaRPr lang="zh-CN" altLang="en-US"/>
        </a:p>
      </dgm:t>
    </dgm:pt>
    <dgm:pt modelId="{437DD6A7-FDB6-420C-B73F-10C0B9EF9C96}">
      <dgm:prSet/>
      <dgm:spPr/>
      <dgm:t>
        <a:bodyPr/>
        <a:lstStyle/>
        <a:p>
          <a:pPr rtl="0"/>
          <a:r>
            <a:rPr lang="zh-CN" dirty="0"/>
            <a:t>测量范围较大，非线性误差小，但灵敏度较低。</a:t>
          </a:r>
        </a:p>
      </dgm:t>
    </dgm:pt>
    <dgm:pt modelId="{7F2BCF0A-4DDA-4B6A-9570-1BD793F630E5}" type="parTrans" cxnId="{218EFA23-F49D-4612-B1AB-037C20F68DD4}">
      <dgm:prSet/>
      <dgm:spPr/>
      <dgm:t>
        <a:bodyPr/>
        <a:lstStyle/>
        <a:p>
          <a:endParaRPr lang="zh-CN" altLang="en-US"/>
        </a:p>
      </dgm:t>
    </dgm:pt>
    <dgm:pt modelId="{B398BD15-8AF8-4ECC-B11C-F6CF4F0315E6}" type="sibTrans" cxnId="{218EFA23-F49D-4612-B1AB-037C20F68DD4}">
      <dgm:prSet/>
      <dgm:spPr/>
      <dgm:t>
        <a:bodyPr/>
        <a:lstStyle/>
        <a:p>
          <a:endParaRPr lang="zh-CN" altLang="en-US"/>
        </a:p>
      </dgm:t>
    </dgm:pt>
    <dgm:pt modelId="{ED03B8DE-BC22-44AD-9322-48473EA0E21D}" type="pres">
      <dgm:prSet presAssocID="{BE258CCB-535E-4ADB-8CAC-FB3A1BE323EF}" presName="linear" presStyleCnt="0">
        <dgm:presLayoutVars>
          <dgm:animLvl val="lvl"/>
          <dgm:resizeHandles val="exact"/>
        </dgm:presLayoutVars>
      </dgm:prSet>
      <dgm:spPr/>
      <dgm:t>
        <a:bodyPr/>
        <a:lstStyle/>
        <a:p>
          <a:endParaRPr lang="zh-CN" altLang="en-US"/>
        </a:p>
      </dgm:t>
    </dgm:pt>
    <dgm:pt modelId="{E19AF7C7-DF6F-4918-9083-ED484E0A8251}" type="pres">
      <dgm:prSet presAssocID="{0E9C2A1D-EFB9-481A-A0D3-ABD9F7418A4F}" presName="parentText" presStyleLbl="node1" presStyleIdx="0" presStyleCnt="2">
        <dgm:presLayoutVars>
          <dgm:chMax val="0"/>
          <dgm:bulletEnabled val="1"/>
        </dgm:presLayoutVars>
      </dgm:prSet>
      <dgm:spPr/>
      <dgm:t>
        <a:bodyPr/>
        <a:lstStyle/>
        <a:p>
          <a:endParaRPr lang="zh-CN" altLang="en-US"/>
        </a:p>
      </dgm:t>
    </dgm:pt>
    <dgm:pt modelId="{95722368-4269-4C26-90C2-83FA3E7E8F56}" type="pres">
      <dgm:prSet presAssocID="{0A82C1B9-B5F5-467B-83B9-8ACDC10C03A9}" presName="spacer" presStyleCnt="0"/>
      <dgm:spPr/>
    </dgm:pt>
    <dgm:pt modelId="{B38AB9E0-9726-4C7F-920C-04473B3854B3}" type="pres">
      <dgm:prSet presAssocID="{437DD6A7-FDB6-420C-B73F-10C0B9EF9C96}" presName="parentText" presStyleLbl="node1" presStyleIdx="1" presStyleCnt="2">
        <dgm:presLayoutVars>
          <dgm:chMax val="0"/>
          <dgm:bulletEnabled val="1"/>
        </dgm:presLayoutVars>
      </dgm:prSet>
      <dgm:spPr/>
      <dgm:t>
        <a:bodyPr/>
        <a:lstStyle/>
        <a:p>
          <a:endParaRPr lang="zh-CN" altLang="en-US"/>
        </a:p>
      </dgm:t>
    </dgm:pt>
  </dgm:ptLst>
  <dgm:cxnLst>
    <dgm:cxn modelId="{BCC08437-CF4A-451B-A555-998BCDE12BDB}" type="presOf" srcId="{437DD6A7-FDB6-420C-B73F-10C0B9EF9C96}" destId="{B38AB9E0-9726-4C7F-920C-04473B3854B3}" srcOrd="0" destOrd="0" presId="urn:microsoft.com/office/officeart/2005/8/layout/vList2"/>
    <dgm:cxn modelId="{218EFA23-F49D-4612-B1AB-037C20F68DD4}" srcId="{BE258CCB-535E-4ADB-8CAC-FB3A1BE323EF}" destId="{437DD6A7-FDB6-420C-B73F-10C0B9EF9C96}" srcOrd="1" destOrd="0" parTransId="{7F2BCF0A-4DDA-4B6A-9570-1BD793F630E5}" sibTransId="{B398BD15-8AF8-4ECC-B11C-F6CF4F0315E6}"/>
    <dgm:cxn modelId="{0DE1BB0A-DB61-4C1A-862D-F92E1E7225A4}" type="presOf" srcId="{0E9C2A1D-EFB9-481A-A0D3-ABD9F7418A4F}" destId="{E19AF7C7-DF6F-4918-9083-ED484E0A8251}" srcOrd="0" destOrd="0" presId="urn:microsoft.com/office/officeart/2005/8/layout/vList2"/>
    <dgm:cxn modelId="{40905807-592A-4AB7-BD1A-F5F9C87C2B52}" type="presOf" srcId="{BE258CCB-535E-4ADB-8CAC-FB3A1BE323EF}" destId="{ED03B8DE-BC22-44AD-9322-48473EA0E21D}" srcOrd="0" destOrd="0" presId="urn:microsoft.com/office/officeart/2005/8/layout/vList2"/>
    <dgm:cxn modelId="{FA98B5D4-9F5E-4C14-A2A3-7A5A82F9A5D8}" srcId="{BE258CCB-535E-4ADB-8CAC-FB3A1BE323EF}" destId="{0E9C2A1D-EFB9-481A-A0D3-ABD9F7418A4F}" srcOrd="0" destOrd="0" parTransId="{A7816F42-438C-48CC-B37F-899A8AA93CB1}" sibTransId="{0A82C1B9-B5F5-467B-83B9-8ACDC10C03A9}"/>
    <dgm:cxn modelId="{57293761-1A98-4E8E-ACB7-1551E0AC70D9}" type="presParOf" srcId="{ED03B8DE-BC22-44AD-9322-48473EA0E21D}" destId="{E19AF7C7-DF6F-4918-9083-ED484E0A8251}" srcOrd="0" destOrd="0" presId="urn:microsoft.com/office/officeart/2005/8/layout/vList2"/>
    <dgm:cxn modelId="{D8D307D2-2CD7-4847-994C-CB38452783F9}" type="presParOf" srcId="{ED03B8DE-BC22-44AD-9322-48473EA0E21D}" destId="{95722368-4269-4C26-90C2-83FA3E7E8F56}" srcOrd="1" destOrd="0" presId="urn:microsoft.com/office/officeart/2005/8/layout/vList2"/>
    <dgm:cxn modelId="{C140DA0E-8170-4BB3-BEF9-262999E33C9C}" type="presParOf" srcId="{ED03B8DE-BC22-44AD-9322-48473EA0E21D}" destId="{B38AB9E0-9726-4C7F-920C-04473B3854B3}" srcOrd="2"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5CB5639-A54F-479D-BC33-2290D0E6E1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E0ED68D-C260-41C2-8265-B5D208BC3AB0}" type="pres">
      <dgm:prSet presAssocID="{05CB5639-A54F-479D-BC33-2290D0E6E154}" presName="linear" presStyleCnt="0">
        <dgm:presLayoutVars>
          <dgm:animLvl val="lvl"/>
          <dgm:resizeHandles val="exact"/>
        </dgm:presLayoutVars>
      </dgm:prSet>
      <dgm:spPr/>
      <dgm:t>
        <a:bodyPr/>
        <a:lstStyle/>
        <a:p>
          <a:endParaRPr lang="zh-CN" altLang="en-US"/>
        </a:p>
      </dgm:t>
    </dgm:pt>
  </dgm:ptLst>
  <dgm:cxnLst>
    <dgm:cxn modelId="{989A36B1-9FEC-48AE-8D4A-89E0354B3EF2}" type="presOf" srcId="{05CB5639-A54F-479D-BC33-2290D0E6E154}" destId="{FE0ED68D-C260-41C2-8265-B5D208BC3AB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7E0F56D-BC0B-43C6-AF1F-62C5D726662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0927B65-14B4-4F92-958F-4C12401C6F4E}">
      <dgm:prSet/>
      <dgm:spPr/>
      <dgm:t>
        <a:bodyPr/>
        <a:lstStyle/>
        <a:p>
          <a:pPr rtl="0"/>
          <a:r>
            <a:rPr lang="zh-CN" dirty="0"/>
            <a:t>用两个相同的传感线圈共用一个衔铁</a:t>
          </a:r>
          <a:r>
            <a:rPr lang="zh-CN" altLang="en-US" dirty="0"/>
            <a:t>，</a:t>
          </a:r>
          <a:r>
            <a:rPr lang="zh-CN" dirty="0"/>
            <a:t>构成差动式电感传感器</a:t>
          </a:r>
          <a:endParaRPr lang="en-US" altLang="zh-CN" dirty="0"/>
        </a:p>
        <a:p>
          <a:pPr rtl="0"/>
          <a:r>
            <a:rPr lang="zh-CN" dirty="0"/>
            <a:t>差动式电感传感器可以传感器的减小</a:t>
          </a:r>
          <a:r>
            <a:rPr lang="zh-CN" altLang="en-US" dirty="0"/>
            <a:t>非线性，并且可以</a:t>
          </a:r>
          <a:r>
            <a:rPr lang="zh-CN" dirty="0"/>
            <a:t>提高灵敏度</a:t>
          </a:r>
        </a:p>
      </dgm:t>
    </dgm:pt>
    <dgm:pt modelId="{E4503399-2982-4243-97BD-5ADCCACF939B}" type="parTrans" cxnId="{604D6BD9-142E-4A23-A32F-0243FE5C31D3}">
      <dgm:prSet/>
      <dgm:spPr/>
      <dgm:t>
        <a:bodyPr/>
        <a:lstStyle/>
        <a:p>
          <a:endParaRPr lang="zh-CN" altLang="en-US"/>
        </a:p>
      </dgm:t>
    </dgm:pt>
    <dgm:pt modelId="{BB392026-0640-4882-89D3-2CF8CDF2667F}" type="sibTrans" cxnId="{604D6BD9-142E-4A23-A32F-0243FE5C31D3}">
      <dgm:prSet/>
      <dgm:spPr/>
      <dgm:t>
        <a:bodyPr/>
        <a:lstStyle/>
        <a:p>
          <a:endParaRPr lang="zh-CN" altLang="en-US"/>
        </a:p>
      </dgm:t>
    </dgm:pt>
    <dgm:pt modelId="{01567D2C-9C74-455D-A11E-CEBFBA37FD23}" type="pres">
      <dgm:prSet presAssocID="{B7E0F56D-BC0B-43C6-AF1F-62C5D7266628}" presName="linear" presStyleCnt="0">
        <dgm:presLayoutVars>
          <dgm:animLvl val="lvl"/>
          <dgm:resizeHandles val="exact"/>
        </dgm:presLayoutVars>
      </dgm:prSet>
      <dgm:spPr/>
      <dgm:t>
        <a:bodyPr/>
        <a:lstStyle/>
        <a:p>
          <a:endParaRPr lang="zh-CN" altLang="en-US"/>
        </a:p>
      </dgm:t>
    </dgm:pt>
    <dgm:pt modelId="{CE4E648E-FD49-4013-B887-60F5D29B573C}" type="pres">
      <dgm:prSet presAssocID="{F0927B65-14B4-4F92-958F-4C12401C6F4E}" presName="parentText" presStyleLbl="node1" presStyleIdx="0" presStyleCnt="1">
        <dgm:presLayoutVars>
          <dgm:chMax val="0"/>
          <dgm:bulletEnabled val="1"/>
        </dgm:presLayoutVars>
      </dgm:prSet>
      <dgm:spPr/>
      <dgm:t>
        <a:bodyPr/>
        <a:lstStyle/>
        <a:p>
          <a:endParaRPr lang="zh-CN" altLang="en-US"/>
        </a:p>
      </dgm:t>
    </dgm:pt>
  </dgm:ptLst>
  <dgm:cxnLst>
    <dgm:cxn modelId="{8044D8B6-D04F-4DA3-9479-F4D42F611427}" type="presOf" srcId="{B7E0F56D-BC0B-43C6-AF1F-62C5D7266628}" destId="{01567D2C-9C74-455D-A11E-CEBFBA37FD23}" srcOrd="0" destOrd="0" presId="urn:microsoft.com/office/officeart/2005/8/layout/vList2"/>
    <dgm:cxn modelId="{DDC07C80-F710-4961-8D39-B00EF7957EC3}" type="presOf" srcId="{F0927B65-14B4-4F92-958F-4C12401C6F4E}" destId="{CE4E648E-FD49-4013-B887-60F5D29B573C}" srcOrd="0" destOrd="0" presId="urn:microsoft.com/office/officeart/2005/8/layout/vList2"/>
    <dgm:cxn modelId="{604D6BD9-142E-4A23-A32F-0243FE5C31D3}" srcId="{B7E0F56D-BC0B-43C6-AF1F-62C5D7266628}" destId="{F0927B65-14B4-4F92-958F-4C12401C6F4E}" srcOrd="0" destOrd="0" parTransId="{E4503399-2982-4243-97BD-5ADCCACF939B}" sibTransId="{BB392026-0640-4882-89D3-2CF8CDF2667F}"/>
    <dgm:cxn modelId="{6BB96FF1-53A2-460C-B969-50336C6A2CBD}" type="presParOf" srcId="{01567D2C-9C74-455D-A11E-CEBFBA37FD23}" destId="{CE4E648E-FD49-4013-B887-60F5D29B573C}"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11FBAAA-CD37-4212-AB45-76F3CC32263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BDCD173-8CD9-43D2-A2CC-2FF75C3DBB85}">
      <dgm:prSet custT="1"/>
      <dgm:spPr/>
      <dgm:t>
        <a:bodyPr/>
        <a:lstStyle/>
        <a:p>
          <a:pPr rtl="0"/>
          <a:r>
            <a:rPr lang="zh-CN" altLang="en-US" sz="3800" dirty="0"/>
            <a:t>关于测量电桥的结论</a:t>
          </a:r>
        </a:p>
      </dgm:t>
    </dgm:pt>
    <dgm:pt modelId="{3944858C-5CD1-4C28-B720-4B0F8645FB49}" type="parTrans" cxnId="{801106F3-2989-45C8-8FEE-EFD3F174D0B1}">
      <dgm:prSet/>
      <dgm:spPr/>
      <dgm:t>
        <a:bodyPr/>
        <a:lstStyle/>
        <a:p>
          <a:endParaRPr lang="zh-CN" altLang="en-US"/>
        </a:p>
      </dgm:t>
    </dgm:pt>
    <dgm:pt modelId="{B2D4A934-C06F-4960-95C1-8E30547B92A0}" type="sibTrans" cxnId="{801106F3-2989-45C8-8FEE-EFD3F174D0B1}">
      <dgm:prSet/>
      <dgm:spPr/>
      <dgm:t>
        <a:bodyPr/>
        <a:lstStyle/>
        <a:p>
          <a:endParaRPr lang="zh-CN" altLang="en-US"/>
        </a:p>
      </dgm:t>
    </dgm:pt>
    <dgm:pt modelId="{BB510ED3-8B09-47CE-B71F-2A1EE35BB7AF}">
      <dgm:prSet custT="1"/>
      <dgm:spPr/>
      <dgm:t>
        <a:bodyPr/>
        <a:lstStyle/>
        <a:p>
          <a:pPr rtl="0">
            <a:lnSpc>
              <a:spcPct val="150000"/>
            </a:lnSpc>
            <a:spcBef>
              <a:spcPts val="600"/>
            </a:spcBef>
            <a:spcAft>
              <a:spcPts val="600"/>
            </a:spcAft>
          </a:pPr>
          <a:r>
            <a:rPr lang="zh-CN" altLang="en-US" sz="2800" dirty="0"/>
            <a:t>与单臂电桥相比，差动电桥灵敏度更高、非线性误差更小，对同符号干扰有低偿作用；</a:t>
          </a:r>
        </a:p>
      </dgm:t>
    </dgm:pt>
    <dgm:pt modelId="{4C2B7DCF-8828-4F02-A9EB-08E165B5007D}" type="parTrans" cxnId="{F7E2A882-1DBB-4601-B0BD-D07106080A7B}">
      <dgm:prSet/>
      <dgm:spPr/>
      <dgm:t>
        <a:bodyPr/>
        <a:lstStyle/>
        <a:p>
          <a:endParaRPr lang="zh-CN" altLang="en-US"/>
        </a:p>
      </dgm:t>
    </dgm:pt>
    <dgm:pt modelId="{C44D2409-8426-4D04-898B-6F74A7C45910}" type="sibTrans" cxnId="{F7E2A882-1DBB-4601-B0BD-D07106080A7B}">
      <dgm:prSet/>
      <dgm:spPr/>
      <dgm:t>
        <a:bodyPr/>
        <a:lstStyle/>
        <a:p>
          <a:endParaRPr lang="zh-CN" altLang="en-US"/>
        </a:p>
      </dgm:t>
    </dgm:pt>
    <dgm:pt modelId="{9A5714F5-C05D-486F-9C1C-2FD755803271}">
      <dgm:prSet custT="1"/>
      <dgm:spPr/>
      <dgm:t>
        <a:bodyPr/>
        <a:lstStyle/>
        <a:p>
          <a:pPr rtl="0">
            <a:lnSpc>
              <a:spcPct val="150000"/>
            </a:lnSpc>
            <a:spcBef>
              <a:spcPts val="600"/>
            </a:spcBef>
            <a:spcAft>
              <a:spcPts val="600"/>
            </a:spcAft>
          </a:pPr>
          <a:r>
            <a:rPr lang="zh-CN" altLang="en-US" sz="2800" dirty="0"/>
            <a:t>差动传感器与差动电桥相配合，能使测量系统具有更加优良的特性；</a:t>
          </a:r>
        </a:p>
      </dgm:t>
    </dgm:pt>
    <dgm:pt modelId="{9FC68817-34F5-4598-BD70-E5F9DDE8E3AC}" type="parTrans" cxnId="{96BF43AE-43B2-4D24-A95C-015438CA6919}">
      <dgm:prSet/>
      <dgm:spPr/>
      <dgm:t>
        <a:bodyPr/>
        <a:lstStyle/>
        <a:p>
          <a:endParaRPr lang="zh-CN" altLang="en-US"/>
        </a:p>
      </dgm:t>
    </dgm:pt>
    <dgm:pt modelId="{1B054AAB-328A-45D7-BEF3-AAF3D68A4C5C}" type="sibTrans" cxnId="{96BF43AE-43B2-4D24-A95C-015438CA6919}">
      <dgm:prSet/>
      <dgm:spPr/>
      <dgm:t>
        <a:bodyPr/>
        <a:lstStyle/>
        <a:p>
          <a:endParaRPr lang="zh-CN" altLang="en-US"/>
        </a:p>
      </dgm:t>
    </dgm:pt>
    <dgm:pt modelId="{19805BC6-F781-46C5-AE49-B50710501FF3}">
      <dgm:prSet custT="1"/>
      <dgm:spPr/>
      <dgm:t>
        <a:bodyPr/>
        <a:lstStyle/>
        <a:p>
          <a:pPr rtl="0">
            <a:lnSpc>
              <a:spcPct val="150000"/>
            </a:lnSpc>
            <a:spcBef>
              <a:spcPts val="600"/>
            </a:spcBef>
            <a:spcAft>
              <a:spcPts val="600"/>
            </a:spcAft>
          </a:pPr>
          <a:r>
            <a:rPr lang="zh-CN" altLang="en-US" sz="2800" dirty="0"/>
            <a:t>恒流源供电的差动全桥理论上无温度误差。</a:t>
          </a:r>
        </a:p>
      </dgm:t>
    </dgm:pt>
    <dgm:pt modelId="{31A91F7B-6600-4D20-B552-738EC29D60E1}" type="parTrans" cxnId="{E7AB8F1E-6760-44A6-A136-FF003C33179B}">
      <dgm:prSet/>
      <dgm:spPr/>
      <dgm:t>
        <a:bodyPr/>
        <a:lstStyle/>
        <a:p>
          <a:endParaRPr lang="zh-CN" altLang="en-US"/>
        </a:p>
      </dgm:t>
    </dgm:pt>
    <dgm:pt modelId="{B9463C8E-B12F-446C-8E6B-FA22776FD357}" type="sibTrans" cxnId="{E7AB8F1E-6760-44A6-A136-FF003C33179B}">
      <dgm:prSet/>
      <dgm:spPr/>
      <dgm:t>
        <a:bodyPr/>
        <a:lstStyle/>
        <a:p>
          <a:endParaRPr lang="zh-CN" altLang="en-US"/>
        </a:p>
      </dgm:t>
    </dgm:pt>
    <dgm:pt modelId="{5EE35D73-7325-45DD-BB34-5429E7455F7D}" type="pres">
      <dgm:prSet presAssocID="{F11FBAAA-CD37-4212-AB45-76F3CC32263D}" presName="linear" presStyleCnt="0">
        <dgm:presLayoutVars>
          <dgm:animLvl val="lvl"/>
          <dgm:resizeHandles val="exact"/>
        </dgm:presLayoutVars>
      </dgm:prSet>
      <dgm:spPr/>
      <dgm:t>
        <a:bodyPr/>
        <a:lstStyle/>
        <a:p>
          <a:endParaRPr lang="zh-CN" altLang="en-US"/>
        </a:p>
      </dgm:t>
    </dgm:pt>
    <dgm:pt modelId="{E50A2497-3865-4BEC-884D-998CEF349596}" type="pres">
      <dgm:prSet presAssocID="{FBDCD173-8CD9-43D2-A2CC-2FF75C3DBB85}" presName="parentText" presStyleLbl="node1" presStyleIdx="0" presStyleCnt="1" custScaleY="79542">
        <dgm:presLayoutVars>
          <dgm:chMax val="0"/>
          <dgm:bulletEnabled val="1"/>
        </dgm:presLayoutVars>
      </dgm:prSet>
      <dgm:spPr/>
      <dgm:t>
        <a:bodyPr/>
        <a:lstStyle/>
        <a:p>
          <a:endParaRPr lang="zh-CN" altLang="en-US"/>
        </a:p>
      </dgm:t>
    </dgm:pt>
    <dgm:pt modelId="{4D53CC8B-ECFF-4F51-A338-EF84761FB4F2}" type="pres">
      <dgm:prSet presAssocID="{FBDCD173-8CD9-43D2-A2CC-2FF75C3DBB85}" presName="childText" presStyleLbl="revTx" presStyleIdx="0" presStyleCnt="1">
        <dgm:presLayoutVars>
          <dgm:bulletEnabled val="1"/>
        </dgm:presLayoutVars>
      </dgm:prSet>
      <dgm:spPr/>
      <dgm:t>
        <a:bodyPr/>
        <a:lstStyle/>
        <a:p>
          <a:endParaRPr lang="zh-CN" altLang="en-US"/>
        </a:p>
      </dgm:t>
    </dgm:pt>
  </dgm:ptLst>
  <dgm:cxnLst>
    <dgm:cxn modelId="{6FB56704-4E03-4145-AF1E-F1F4989257AB}" type="presOf" srcId="{FBDCD173-8CD9-43D2-A2CC-2FF75C3DBB85}" destId="{E50A2497-3865-4BEC-884D-998CEF349596}" srcOrd="0" destOrd="0" presId="urn:microsoft.com/office/officeart/2005/8/layout/vList2"/>
    <dgm:cxn modelId="{583D8E61-552B-49D1-912C-72C98AD3D2E7}" type="presOf" srcId="{19805BC6-F781-46C5-AE49-B50710501FF3}" destId="{4D53CC8B-ECFF-4F51-A338-EF84761FB4F2}" srcOrd="0" destOrd="2" presId="urn:microsoft.com/office/officeart/2005/8/layout/vList2"/>
    <dgm:cxn modelId="{96BF43AE-43B2-4D24-A95C-015438CA6919}" srcId="{FBDCD173-8CD9-43D2-A2CC-2FF75C3DBB85}" destId="{9A5714F5-C05D-486F-9C1C-2FD755803271}" srcOrd="1" destOrd="0" parTransId="{9FC68817-34F5-4598-BD70-E5F9DDE8E3AC}" sibTransId="{1B054AAB-328A-45D7-BEF3-AAF3D68A4C5C}"/>
    <dgm:cxn modelId="{B571EB76-8C36-4FD2-B5EC-C0600FFC31C2}" type="presOf" srcId="{F11FBAAA-CD37-4212-AB45-76F3CC32263D}" destId="{5EE35D73-7325-45DD-BB34-5429E7455F7D}" srcOrd="0" destOrd="0" presId="urn:microsoft.com/office/officeart/2005/8/layout/vList2"/>
    <dgm:cxn modelId="{801106F3-2989-45C8-8FEE-EFD3F174D0B1}" srcId="{F11FBAAA-CD37-4212-AB45-76F3CC32263D}" destId="{FBDCD173-8CD9-43D2-A2CC-2FF75C3DBB85}" srcOrd="0" destOrd="0" parTransId="{3944858C-5CD1-4C28-B720-4B0F8645FB49}" sibTransId="{B2D4A934-C06F-4960-95C1-8E30547B92A0}"/>
    <dgm:cxn modelId="{F7E2A882-1DBB-4601-B0BD-D07106080A7B}" srcId="{FBDCD173-8CD9-43D2-A2CC-2FF75C3DBB85}" destId="{BB510ED3-8B09-47CE-B71F-2A1EE35BB7AF}" srcOrd="0" destOrd="0" parTransId="{4C2B7DCF-8828-4F02-A9EB-08E165B5007D}" sibTransId="{C44D2409-8426-4D04-898B-6F74A7C45910}"/>
    <dgm:cxn modelId="{D8C6FC55-34BE-44B7-8830-AA3C4101ADC1}" type="presOf" srcId="{9A5714F5-C05D-486F-9C1C-2FD755803271}" destId="{4D53CC8B-ECFF-4F51-A338-EF84761FB4F2}" srcOrd="0" destOrd="1" presId="urn:microsoft.com/office/officeart/2005/8/layout/vList2"/>
    <dgm:cxn modelId="{E7AB8F1E-6760-44A6-A136-FF003C33179B}" srcId="{FBDCD173-8CD9-43D2-A2CC-2FF75C3DBB85}" destId="{19805BC6-F781-46C5-AE49-B50710501FF3}" srcOrd="2" destOrd="0" parTransId="{31A91F7B-6600-4D20-B552-738EC29D60E1}" sibTransId="{B9463C8E-B12F-446C-8E6B-FA22776FD357}"/>
    <dgm:cxn modelId="{154243DE-565B-46C7-8E55-3CEC139D03EE}" type="presOf" srcId="{BB510ED3-8B09-47CE-B71F-2A1EE35BB7AF}" destId="{4D53CC8B-ECFF-4F51-A338-EF84761FB4F2}" srcOrd="0" destOrd="0" presId="urn:microsoft.com/office/officeart/2005/8/layout/vList2"/>
    <dgm:cxn modelId="{5B859C3B-365A-4611-9519-2CEA33D30EB4}" type="presParOf" srcId="{5EE35D73-7325-45DD-BB34-5429E7455F7D}" destId="{E50A2497-3865-4BEC-884D-998CEF349596}" srcOrd="0" destOrd="0" presId="urn:microsoft.com/office/officeart/2005/8/layout/vList2"/>
    <dgm:cxn modelId="{ADA962DD-2129-4ACE-9EF2-7911B0BF84D1}" type="presParOf" srcId="{5EE35D73-7325-45DD-BB34-5429E7455F7D}" destId="{4D53CC8B-ECFF-4F51-A338-EF84761FB4F2}"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061DD2D-1709-4567-9D71-6CB8C73F856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A4798FD7-1D2E-4315-9591-82ABA2C6FD2F}">
      <dgm:prSet/>
      <dgm:spPr/>
      <dgm:t>
        <a:bodyPr/>
        <a:lstStyle/>
        <a:p>
          <a:pPr rtl="0"/>
          <a:r>
            <a:rPr lang="zh-CN"/>
            <a:t>图</a:t>
          </a:r>
          <a:r>
            <a:rPr lang="en-US"/>
            <a:t>(a)</a:t>
          </a:r>
          <a:r>
            <a:rPr lang="zh-CN"/>
            <a:t>是变压器式交流电桥的输入输出曲线，它无法区分衔铁移动方向。</a:t>
          </a:r>
        </a:p>
      </dgm:t>
    </dgm:pt>
    <dgm:pt modelId="{FF6A7A3B-C24A-4085-B720-B58B354A7BAD}" type="parTrans" cxnId="{EB6AF1DF-CB9A-4C6A-AE79-619BDDBF6865}">
      <dgm:prSet/>
      <dgm:spPr/>
      <dgm:t>
        <a:bodyPr/>
        <a:lstStyle/>
        <a:p>
          <a:endParaRPr lang="zh-CN" altLang="en-US"/>
        </a:p>
      </dgm:t>
    </dgm:pt>
    <dgm:pt modelId="{9269C901-5AEF-4856-B046-2017D901E287}" type="sibTrans" cxnId="{EB6AF1DF-CB9A-4C6A-AE79-619BDDBF6865}">
      <dgm:prSet/>
      <dgm:spPr/>
      <dgm:t>
        <a:bodyPr/>
        <a:lstStyle/>
        <a:p>
          <a:endParaRPr lang="zh-CN" altLang="en-US"/>
        </a:p>
      </dgm:t>
    </dgm:pt>
    <dgm:pt modelId="{3506C4B5-AC52-410A-9464-FA4BBC5AB0B1}">
      <dgm:prSet/>
      <dgm:spPr/>
      <dgm:t>
        <a:bodyPr/>
        <a:lstStyle/>
        <a:p>
          <a:pPr rtl="0"/>
          <a:r>
            <a:rPr lang="zh-CN"/>
            <a:t>图</a:t>
          </a:r>
          <a:r>
            <a:rPr lang="en-US"/>
            <a:t>(b)</a:t>
          </a:r>
          <a:r>
            <a:rPr lang="zh-CN"/>
            <a:t>是理想的输入输出特性。</a:t>
          </a:r>
        </a:p>
      </dgm:t>
    </dgm:pt>
    <dgm:pt modelId="{D1ED2B8F-6179-4160-9106-96825CC10005}" type="parTrans" cxnId="{264DAC0B-F3EE-4496-B8AD-C7166846AD85}">
      <dgm:prSet/>
      <dgm:spPr/>
      <dgm:t>
        <a:bodyPr/>
        <a:lstStyle/>
        <a:p>
          <a:endParaRPr lang="zh-CN" altLang="en-US"/>
        </a:p>
      </dgm:t>
    </dgm:pt>
    <dgm:pt modelId="{60CFD4D6-EDE0-4FEA-B6FA-84564C13A09E}" type="sibTrans" cxnId="{264DAC0B-F3EE-4496-B8AD-C7166846AD85}">
      <dgm:prSet/>
      <dgm:spPr/>
      <dgm:t>
        <a:bodyPr/>
        <a:lstStyle/>
        <a:p>
          <a:endParaRPr lang="zh-CN" altLang="en-US"/>
        </a:p>
      </dgm:t>
    </dgm:pt>
    <dgm:pt modelId="{5EFAD177-700C-4603-991E-ACB5369F736C}" type="pres">
      <dgm:prSet presAssocID="{B061DD2D-1709-4567-9D71-6CB8C73F8567}" presName="linear" presStyleCnt="0">
        <dgm:presLayoutVars>
          <dgm:animLvl val="lvl"/>
          <dgm:resizeHandles val="exact"/>
        </dgm:presLayoutVars>
      </dgm:prSet>
      <dgm:spPr/>
      <dgm:t>
        <a:bodyPr/>
        <a:lstStyle/>
        <a:p>
          <a:endParaRPr lang="zh-CN" altLang="en-US"/>
        </a:p>
      </dgm:t>
    </dgm:pt>
    <dgm:pt modelId="{972F302A-F227-4394-B9A7-9A3C4197C0F9}" type="pres">
      <dgm:prSet presAssocID="{A4798FD7-1D2E-4315-9591-82ABA2C6FD2F}" presName="parentText" presStyleLbl="node1" presStyleIdx="0" presStyleCnt="2">
        <dgm:presLayoutVars>
          <dgm:chMax val="0"/>
          <dgm:bulletEnabled val="1"/>
        </dgm:presLayoutVars>
      </dgm:prSet>
      <dgm:spPr/>
      <dgm:t>
        <a:bodyPr/>
        <a:lstStyle/>
        <a:p>
          <a:endParaRPr lang="zh-CN" altLang="en-US"/>
        </a:p>
      </dgm:t>
    </dgm:pt>
    <dgm:pt modelId="{289745A2-83AD-498C-B19F-5BD3E8569518}" type="pres">
      <dgm:prSet presAssocID="{9269C901-5AEF-4856-B046-2017D901E287}" presName="spacer" presStyleCnt="0"/>
      <dgm:spPr/>
    </dgm:pt>
    <dgm:pt modelId="{A8A720B2-F5A6-4342-953E-70D69D1ADE70}" type="pres">
      <dgm:prSet presAssocID="{3506C4B5-AC52-410A-9464-FA4BBC5AB0B1}" presName="parentText" presStyleLbl="node1" presStyleIdx="1" presStyleCnt="2">
        <dgm:presLayoutVars>
          <dgm:chMax val="0"/>
          <dgm:bulletEnabled val="1"/>
        </dgm:presLayoutVars>
      </dgm:prSet>
      <dgm:spPr/>
      <dgm:t>
        <a:bodyPr/>
        <a:lstStyle/>
        <a:p>
          <a:endParaRPr lang="zh-CN" altLang="en-US"/>
        </a:p>
      </dgm:t>
    </dgm:pt>
  </dgm:ptLst>
  <dgm:cxnLst>
    <dgm:cxn modelId="{A7889C71-CAF7-46D9-9B94-612280F232F7}" type="presOf" srcId="{3506C4B5-AC52-410A-9464-FA4BBC5AB0B1}" destId="{A8A720B2-F5A6-4342-953E-70D69D1ADE70}" srcOrd="0" destOrd="0" presId="urn:microsoft.com/office/officeart/2005/8/layout/vList2"/>
    <dgm:cxn modelId="{264DAC0B-F3EE-4496-B8AD-C7166846AD85}" srcId="{B061DD2D-1709-4567-9D71-6CB8C73F8567}" destId="{3506C4B5-AC52-410A-9464-FA4BBC5AB0B1}" srcOrd="1" destOrd="0" parTransId="{D1ED2B8F-6179-4160-9106-96825CC10005}" sibTransId="{60CFD4D6-EDE0-4FEA-B6FA-84564C13A09E}"/>
    <dgm:cxn modelId="{728435CB-21D5-4D48-8FEC-E6374CDEBB18}" type="presOf" srcId="{A4798FD7-1D2E-4315-9591-82ABA2C6FD2F}" destId="{972F302A-F227-4394-B9A7-9A3C4197C0F9}" srcOrd="0" destOrd="0" presId="urn:microsoft.com/office/officeart/2005/8/layout/vList2"/>
    <dgm:cxn modelId="{EB6AF1DF-CB9A-4C6A-AE79-619BDDBF6865}" srcId="{B061DD2D-1709-4567-9D71-6CB8C73F8567}" destId="{A4798FD7-1D2E-4315-9591-82ABA2C6FD2F}" srcOrd="0" destOrd="0" parTransId="{FF6A7A3B-C24A-4085-B720-B58B354A7BAD}" sibTransId="{9269C901-5AEF-4856-B046-2017D901E287}"/>
    <dgm:cxn modelId="{8EE746EF-0908-43E5-B3F7-A328B969ABDA}" type="presOf" srcId="{B061DD2D-1709-4567-9D71-6CB8C73F8567}" destId="{5EFAD177-700C-4603-991E-ACB5369F736C}" srcOrd="0" destOrd="0" presId="urn:microsoft.com/office/officeart/2005/8/layout/vList2"/>
    <dgm:cxn modelId="{77F7CB3D-9579-48D0-B217-DFB2ECB9CC19}" type="presParOf" srcId="{5EFAD177-700C-4603-991E-ACB5369F736C}" destId="{972F302A-F227-4394-B9A7-9A3C4197C0F9}" srcOrd="0" destOrd="0" presId="urn:microsoft.com/office/officeart/2005/8/layout/vList2"/>
    <dgm:cxn modelId="{F7AE3E0A-6D6B-473C-AFFD-5153D224E848}" type="presParOf" srcId="{5EFAD177-700C-4603-991E-ACB5369F736C}" destId="{289745A2-83AD-498C-B19F-5BD3E8569518}" srcOrd="1" destOrd="0" presId="urn:microsoft.com/office/officeart/2005/8/layout/vList2"/>
    <dgm:cxn modelId="{0CCC08EA-0E87-4679-AD2C-1E3567614746}" type="presParOf" srcId="{5EFAD177-700C-4603-991E-ACB5369F736C}" destId="{A8A720B2-F5A6-4342-953E-70D69D1ADE7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1CA35E-479E-42C2-9763-EA8B4BE9E06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6E9486A-D1F5-4D5F-BBAD-F9DAFCEF8884}">
      <dgm:prSet/>
      <dgm:spPr/>
      <dgm:t>
        <a:bodyPr/>
        <a:lstStyle/>
        <a:p>
          <a:pPr rtl="0"/>
          <a:r>
            <a:rPr lang="zh-CN" b="1"/>
            <a:t>工作原理</a:t>
          </a:r>
          <a:endParaRPr lang="zh-CN"/>
        </a:p>
      </dgm:t>
    </dgm:pt>
    <dgm:pt modelId="{4A579EBA-C4C4-4818-99BA-AB3791B722BF}" type="parTrans" cxnId="{AA23E683-3CA1-44E9-8A2C-FC102BCEC22D}">
      <dgm:prSet/>
      <dgm:spPr/>
      <dgm:t>
        <a:bodyPr/>
        <a:lstStyle/>
        <a:p>
          <a:endParaRPr lang="zh-CN" altLang="en-US"/>
        </a:p>
      </dgm:t>
    </dgm:pt>
    <dgm:pt modelId="{86679759-763C-44D1-B41A-665AEE2649DD}" type="sibTrans" cxnId="{AA23E683-3CA1-44E9-8A2C-FC102BCEC22D}">
      <dgm:prSet/>
      <dgm:spPr/>
      <dgm:t>
        <a:bodyPr/>
        <a:lstStyle/>
        <a:p>
          <a:endParaRPr lang="zh-CN" altLang="en-US"/>
        </a:p>
      </dgm:t>
    </dgm:pt>
    <dgm:pt modelId="{04A086EC-26BE-4350-8716-35CAEF6DD6EB}">
      <dgm:prSet custT="1"/>
      <dgm:spPr/>
      <dgm:t>
        <a:bodyPr/>
        <a:lstStyle/>
        <a:p>
          <a:pPr rtl="0"/>
          <a:r>
            <a:rPr lang="zh-CN" altLang="en-US" sz="1600" dirty="0"/>
            <a:t>正温度系数：金属导体的</a:t>
          </a:r>
          <a:r>
            <a:rPr lang="zh-CN" altLang="en-US" sz="1600" dirty="0">
              <a:solidFill>
                <a:srgbClr val="FF0000"/>
              </a:solidFill>
            </a:rPr>
            <a:t>电阻率随温度变化而增大</a:t>
          </a:r>
        </a:p>
      </dgm:t>
    </dgm:pt>
    <dgm:pt modelId="{5F2FF43D-274A-445C-BA36-74BE13A44BA9}" type="parTrans" cxnId="{943C0CCA-D35A-4CD0-9FA2-D17CE58C802E}">
      <dgm:prSet/>
      <dgm:spPr/>
      <dgm:t>
        <a:bodyPr/>
        <a:lstStyle/>
        <a:p>
          <a:endParaRPr lang="zh-CN" altLang="en-US"/>
        </a:p>
      </dgm:t>
    </dgm:pt>
    <dgm:pt modelId="{8D38CAE7-A880-4A62-A9CF-75DB6C5A3534}" type="sibTrans" cxnId="{943C0CCA-D35A-4CD0-9FA2-D17CE58C802E}">
      <dgm:prSet/>
      <dgm:spPr/>
      <dgm:t>
        <a:bodyPr/>
        <a:lstStyle/>
        <a:p>
          <a:endParaRPr lang="zh-CN" altLang="en-US"/>
        </a:p>
      </dgm:t>
    </dgm:pt>
    <dgm:pt modelId="{C6CCCF2C-9141-4FDE-A599-A6CC24FEEFF5}">
      <dgm:prSet/>
      <dgm:spPr/>
      <dgm:t>
        <a:bodyPr/>
        <a:lstStyle/>
        <a:p>
          <a:pPr rtl="0"/>
          <a:r>
            <a:rPr lang="zh-CN" b="1"/>
            <a:t>典型金属热电阻</a:t>
          </a:r>
          <a:endParaRPr lang="zh-CN"/>
        </a:p>
      </dgm:t>
    </dgm:pt>
    <dgm:pt modelId="{C969740D-3A31-4E8A-8CCA-78DC214FC634}" type="parTrans" cxnId="{94FCE036-94A3-4F4C-95B8-82A85318197B}">
      <dgm:prSet/>
      <dgm:spPr/>
      <dgm:t>
        <a:bodyPr/>
        <a:lstStyle/>
        <a:p>
          <a:endParaRPr lang="zh-CN" altLang="en-US"/>
        </a:p>
      </dgm:t>
    </dgm:pt>
    <dgm:pt modelId="{E5A4F35D-0FCB-4764-9EAF-04947D6470DB}" type="sibTrans" cxnId="{94FCE036-94A3-4F4C-95B8-82A85318197B}">
      <dgm:prSet/>
      <dgm:spPr/>
      <dgm:t>
        <a:bodyPr/>
        <a:lstStyle/>
        <a:p>
          <a:endParaRPr lang="zh-CN" altLang="en-US"/>
        </a:p>
      </dgm:t>
    </dgm:pt>
    <dgm:pt modelId="{1622230E-2F5A-4B0B-A970-4D2949945BAC}">
      <dgm:prSet custT="1"/>
      <dgm:spPr/>
      <dgm:t>
        <a:bodyPr/>
        <a:lstStyle/>
        <a:p>
          <a:pPr rtl="0"/>
          <a:r>
            <a:rPr lang="zh-CN" altLang="en-US" sz="1600" dirty="0"/>
            <a:t>铂电阻</a:t>
          </a:r>
        </a:p>
      </dgm:t>
    </dgm:pt>
    <dgm:pt modelId="{DEF31537-9638-4571-9733-985622D7353B}" type="parTrans" cxnId="{FF5526BB-0D4C-43AE-9019-050BEAF0C1CB}">
      <dgm:prSet/>
      <dgm:spPr/>
      <dgm:t>
        <a:bodyPr/>
        <a:lstStyle/>
        <a:p>
          <a:endParaRPr lang="zh-CN" altLang="en-US"/>
        </a:p>
      </dgm:t>
    </dgm:pt>
    <dgm:pt modelId="{43C60723-1771-48EA-8FCF-EA44B4157527}" type="sibTrans" cxnId="{FF5526BB-0D4C-43AE-9019-050BEAF0C1CB}">
      <dgm:prSet/>
      <dgm:spPr/>
      <dgm:t>
        <a:bodyPr/>
        <a:lstStyle/>
        <a:p>
          <a:endParaRPr lang="zh-CN" altLang="en-US"/>
        </a:p>
      </dgm:t>
    </dgm:pt>
    <dgm:pt modelId="{291A22D6-CED7-4E71-AC70-D11260E7520A}">
      <dgm:prSet custT="1"/>
      <dgm:spPr/>
      <dgm:t>
        <a:bodyPr/>
        <a:lstStyle/>
        <a:p>
          <a:pPr rtl="0"/>
          <a:r>
            <a:rPr lang="zh-CN" sz="1600" dirty="0"/>
            <a:t>铜电阻</a:t>
          </a:r>
          <a:r>
            <a:rPr lang="en-US" sz="1600" b="1" dirty="0"/>
            <a:t/>
          </a:r>
          <a:br>
            <a:rPr lang="en-US" sz="1600" b="1" dirty="0"/>
          </a:br>
          <a:endParaRPr lang="zh-CN" sz="1600" dirty="0"/>
        </a:p>
      </dgm:t>
    </dgm:pt>
    <dgm:pt modelId="{1B77D0A4-2D60-436D-B133-B297B9964FE8}" type="parTrans" cxnId="{89A86BAE-B673-4592-A242-656BEAA90F19}">
      <dgm:prSet/>
      <dgm:spPr/>
      <dgm:t>
        <a:bodyPr/>
        <a:lstStyle/>
        <a:p>
          <a:endParaRPr lang="zh-CN" altLang="en-US"/>
        </a:p>
      </dgm:t>
    </dgm:pt>
    <dgm:pt modelId="{19892C06-2450-4CBD-84BC-658D9C776D31}" type="sibTrans" cxnId="{89A86BAE-B673-4592-A242-656BEAA90F19}">
      <dgm:prSet/>
      <dgm:spPr/>
      <dgm:t>
        <a:bodyPr/>
        <a:lstStyle/>
        <a:p>
          <a:endParaRPr lang="zh-CN" altLang="en-US"/>
        </a:p>
      </dgm:t>
    </dgm:pt>
    <dgm:pt modelId="{8B1AA5CE-4650-49B3-B58F-EC8BC48C88B7}">
      <dgm:prSet/>
      <dgm:spPr/>
      <dgm:t>
        <a:bodyPr/>
        <a:lstStyle/>
        <a:p>
          <a:pPr rtl="0"/>
          <a:endParaRPr lang="zh-CN" altLang="en-US" sz="2000"/>
        </a:p>
      </dgm:t>
    </dgm:pt>
    <dgm:pt modelId="{04FBA067-223A-44DB-94D8-F8E045AC7E81}" type="parTrans" cxnId="{DA53B8C7-B470-4720-8B99-2034F3D99820}">
      <dgm:prSet/>
      <dgm:spPr/>
      <dgm:t>
        <a:bodyPr/>
        <a:lstStyle/>
        <a:p>
          <a:endParaRPr lang="zh-CN" altLang="en-US"/>
        </a:p>
      </dgm:t>
    </dgm:pt>
    <dgm:pt modelId="{F074228A-CD37-4892-8129-766430D0F6A5}" type="sibTrans" cxnId="{DA53B8C7-B470-4720-8B99-2034F3D99820}">
      <dgm:prSet/>
      <dgm:spPr/>
      <dgm:t>
        <a:bodyPr/>
        <a:lstStyle/>
        <a:p>
          <a:endParaRPr lang="zh-CN" altLang="en-US"/>
        </a:p>
      </dgm:t>
    </dgm:pt>
    <dgm:pt modelId="{788D32AC-54C6-419C-AC7D-DDE984607C80}" type="pres">
      <dgm:prSet presAssocID="{8B1CA35E-479E-42C2-9763-EA8B4BE9E069}" presName="linear" presStyleCnt="0">
        <dgm:presLayoutVars>
          <dgm:animLvl val="lvl"/>
          <dgm:resizeHandles val="exact"/>
        </dgm:presLayoutVars>
      </dgm:prSet>
      <dgm:spPr/>
      <dgm:t>
        <a:bodyPr/>
        <a:lstStyle/>
        <a:p>
          <a:endParaRPr lang="zh-CN" altLang="en-US"/>
        </a:p>
      </dgm:t>
    </dgm:pt>
    <dgm:pt modelId="{DA89C975-896D-4859-B8B8-0CBFDDFA8241}" type="pres">
      <dgm:prSet presAssocID="{16E9486A-D1F5-4D5F-BBAD-F9DAFCEF8884}" presName="parentText" presStyleLbl="node1" presStyleIdx="0" presStyleCnt="2" custScaleY="55893" custLinFactNeighborX="0" custLinFactNeighborY="9501">
        <dgm:presLayoutVars>
          <dgm:chMax val="0"/>
          <dgm:bulletEnabled val="1"/>
        </dgm:presLayoutVars>
      </dgm:prSet>
      <dgm:spPr/>
      <dgm:t>
        <a:bodyPr/>
        <a:lstStyle/>
        <a:p>
          <a:endParaRPr lang="zh-CN" altLang="en-US"/>
        </a:p>
      </dgm:t>
    </dgm:pt>
    <dgm:pt modelId="{EEB0E564-FD2F-4EB5-800F-DB597B7423F2}" type="pres">
      <dgm:prSet presAssocID="{16E9486A-D1F5-4D5F-BBAD-F9DAFCEF8884}" presName="childText" presStyleLbl="revTx" presStyleIdx="0" presStyleCnt="2" custLinFactNeighborY="20631">
        <dgm:presLayoutVars>
          <dgm:bulletEnabled val="1"/>
        </dgm:presLayoutVars>
      </dgm:prSet>
      <dgm:spPr/>
      <dgm:t>
        <a:bodyPr/>
        <a:lstStyle/>
        <a:p>
          <a:endParaRPr lang="zh-CN" altLang="en-US"/>
        </a:p>
      </dgm:t>
    </dgm:pt>
    <dgm:pt modelId="{1CB80D2B-C43A-4C23-9391-29A82F745281}" type="pres">
      <dgm:prSet presAssocID="{C6CCCF2C-9141-4FDE-A599-A6CC24FEEFF5}" presName="parentText" presStyleLbl="node1" presStyleIdx="1" presStyleCnt="2" custScaleY="59567" custLinFactNeighborX="0" custLinFactNeighborY="9900">
        <dgm:presLayoutVars>
          <dgm:chMax val="0"/>
          <dgm:bulletEnabled val="1"/>
        </dgm:presLayoutVars>
      </dgm:prSet>
      <dgm:spPr/>
      <dgm:t>
        <a:bodyPr/>
        <a:lstStyle/>
        <a:p>
          <a:endParaRPr lang="zh-CN" altLang="en-US"/>
        </a:p>
      </dgm:t>
    </dgm:pt>
    <dgm:pt modelId="{CCE7986D-C37B-45C4-B0C2-78F3DBCA0169}" type="pres">
      <dgm:prSet presAssocID="{C6CCCF2C-9141-4FDE-A599-A6CC24FEEFF5}" presName="childText" presStyleLbl="revTx" presStyleIdx="1" presStyleCnt="2">
        <dgm:presLayoutVars>
          <dgm:bulletEnabled val="1"/>
        </dgm:presLayoutVars>
      </dgm:prSet>
      <dgm:spPr/>
      <dgm:t>
        <a:bodyPr/>
        <a:lstStyle/>
        <a:p>
          <a:endParaRPr lang="zh-CN" altLang="en-US"/>
        </a:p>
      </dgm:t>
    </dgm:pt>
  </dgm:ptLst>
  <dgm:cxnLst>
    <dgm:cxn modelId="{FF5526BB-0D4C-43AE-9019-050BEAF0C1CB}" srcId="{C6CCCF2C-9141-4FDE-A599-A6CC24FEEFF5}" destId="{1622230E-2F5A-4B0B-A970-4D2949945BAC}" srcOrd="1" destOrd="0" parTransId="{DEF31537-9638-4571-9733-985622D7353B}" sibTransId="{43C60723-1771-48EA-8FCF-EA44B4157527}"/>
    <dgm:cxn modelId="{DA53B8C7-B470-4720-8B99-2034F3D99820}" srcId="{C6CCCF2C-9141-4FDE-A599-A6CC24FEEFF5}" destId="{8B1AA5CE-4650-49B3-B58F-EC8BC48C88B7}" srcOrd="0" destOrd="0" parTransId="{04FBA067-223A-44DB-94D8-F8E045AC7E81}" sibTransId="{F074228A-CD37-4892-8129-766430D0F6A5}"/>
    <dgm:cxn modelId="{12EAE4B8-FD22-4B0C-AFB0-89F06EECC71B}" type="presOf" srcId="{04A086EC-26BE-4350-8716-35CAEF6DD6EB}" destId="{EEB0E564-FD2F-4EB5-800F-DB597B7423F2}" srcOrd="0" destOrd="0" presId="urn:microsoft.com/office/officeart/2005/8/layout/vList2"/>
    <dgm:cxn modelId="{D4878584-C3BF-4BB6-986C-F0387CC8278F}" type="presOf" srcId="{16E9486A-D1F5-4D5F-BBAD-F9DAFCEF8884}" destId="{DA89C975-896D-4859-B8B8-0CBFDDFA8241}" srcOrd="0" destOrd="0" presId="urn:microsoft.com/office/officeart/2005/8/layout/vList2"/>
    <dgm:cxn modelId="{AA23E683-3CA1-44E9-8A2C-FC102BCEC22D}" srcId="{8B1CA35E-479E-42C2-9763-EA8B4BE9E069}" destId="{16E9486A-D1F5-4D5F-BBAD-F9DAFCEF8884}" srcOrd="0" destOrd="0" parTransId="{4A579EBA-C4C4-4818-99BA-AB3791B722BF}" sibTransId="{86679759-763C-44D1-B41A-665AEE2649DD}"/>
    <dgm:cxn modelId="{816DB430-B5C3-40FF-86C2-981F55DC19B6}" type="presOf" srcId="{8B1CA35E-479E-42C2-9763-EA8B4BE9E069}" destId="{788D32AC-54C6-419C-AC7D-DDE984607C80}" srcOrd="0" destOrd="0" presId="urn:microsoft.com/office/officeart/2005/8/layout/vList2"/>
    <dgm:cxn modelId="{94FCE036-94A3-4F4C-95B8-82A85318197B}" srcId="{8B1CA35E-479E-42C2-9763-EA8B4BE9E069}" destId="{C6CCCF2C-9141-4FDE-A599-A6CC24FEEFF5}" srcOrd="1" destOrd="0" parTransId="{C969740D-3A31-4E8A-8CCA-78DC214FC634}" sibTransId="{E5A4F35D-0FCB-4764-9EAF-04947D6470DB}"/>
    <dgm:cxn modelId="{E220281D-942E-41E0-AB7E-72EDFABAF3E1}" type="presOf" srcId="{C6CCCF2C-9141-4FDE-A599-A6CC24FEEFF5}" destId="{1CB80D2B-C43A-4C23-9391-29A82F745281}" srcOrd="0" destOrd="0" presId="urn:microsoft.com/office/officeart/2005/8/layout/vList2"/>
    <dgm:cxn modelId="{287EBA2A-9C7E-410C-91BF-11AA7503F871}" type="presOf" srcId="{1622230E-2F5A-4B0B-A970-4D2949945BAC}" destId="{CCE7986D-C37B-45C4-B0C2-78F3DBCA0169}" srcOrd="0" destOrd="1" presId="urn:microsoft.com/office/officeart/2005/8/layout/vList2"/>
    <dgm:cxn modelId="{943C0CCA-D35A-4CD0-9FA2-D17CE58C802E}" srcId="{16E9486A-D1F5-4D5F-BBAD-F9DAFCEF8884}" destId="{04A086EC-26BE-4350-8716-35CAEF6DD6EB}" srcOrd="0" destOrd="0" parTransId="{5F2FF43D-274A-445C-BA36-74BE13A44BA9}" sibTransId="{8D38CAE7-A880-4A62-A9CF-75DB6C5A3534}"/>
    <dgm:cxn modelId="{18217E81-9233-4CC8-8048-44CA3B002B7F}" type="presOf" srcId="{8B1AA5CE-4650-49B3-B58F-EC8BC48C88B7}" destId="{CCE7986D-C37B-45C4-B0C2-78F3DBCA0169}" srcOrd="0" destOrd="0" presId="urn:microsoft.com/office/officeart/2005/8/layout/vList2"/>
    <dgm:cxn modelId="{89A86BAE-B673-4592-A242-656BEAA90F19}" srcId="{C6CCCF2C-9141-4FDE-A599-A6CC24FEEFF5}" destId="{291A22D6-CED7-4E71-AC70-D11260E7520A}" srcOrd="2" destOrd="0" parTransId="{1B77D0A4-2D60-436D-B133-B297B9964FE8}" sibTransId="{19892C06-2450-4CBD-84BC-658D9C776D31}"/>
    <dgm:cxn modelId="{73E0B0E3-5D48-45F0-8156-5A820142D73A}" type="presOf" srcId="{291A22D6-CED7-4E71-AC70-D11260E7520A}" destId="{CCE7986D-C37B-45C4-B0C2-78F3DBCA0169}" srcOrd="0" destOrd="2" presId="urn:microsoft.com/office/officeart/2005/8/layout/vList2"/>
    <dgm:cxn modelId="{D8DCF033-94C4-4DDA-8431-433A22C51D27}" type="presParOf" srcId="{788D32AC-54C6-419C-AC7D-DDE984607C80}" destId="{DA89C975-896D-4859-B8B8-0CBFDDFA8241}" srcOrd="0" destOrd="0" presId="urn:microsoft.com/office/officeart/2005/8/layout/vList2"/>
    <dgm:cxn modelId="{AC410CCD-C800-445B-BE87-5DBC72E333BB}" type="presParOf" srcId="{788D32AC-54C6-419C-AC7D-DDE984607C80}" destId="{EEB0E564-FD2F-4EB5-800F-DB597B7423F2}" srcOrd="1" destOrd="0" presId="urn:microsoft.com/office/officeart/2005/8/layout/vList2"/>
    <dgm:cxn modelId="{D895C322-42C6-411B-873E-3CCE063AFA48}" type="presParOf" srcId="{788D32AC-54C6-419C-AC7D-DDE984607C80}" destId="{1CB80D2B-C43A-4C23-9391-29A82F745281}" srcOrd="2" destOrd="0" presId="urn:microsoft.com/office/officeart/2005/8/layout/vList2"/>
    <dgm:cxn modelId="{DCB448F6-C26E-4898-8DE4-D71885FD8145}" type="presParOf" srcId="{788D32AC-54C6-419C-AC7D-DDE984607C80}" destId="{CCE7986D-C37B-45C4-B0C2-78F3DBCA0169}"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281A3F-F2B8-4F05-85FE-6CA5E20D40D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DFF863C-3209-44A9-A61C-F2166CF736CE}">
      <dgm:prSet custT="1"/>
      <dgm:spPr/>
      <dgm:t>
        <a:bodyPr/>
        <a:lstStyle/>
        <a:p>
          <a:pPr rtl="0"/>
          <a:r>
            <a:rPr lang="zh-CN" altLang="en-US" sz="2400" dirty="0"/>
            <a:t>在热电偶回路中接入第三种材料的导线，只要其两端的温度相等，第三导线的引入不会影响热电偶的热电动势。</a:t>
          </a:r>
        </a:p>
      </dgm:t>
    </dgm:pt>
    <dgm:pt modelId="{704F4641-7D76-4383-BAB3-0F77045DE2C9}" type="parTrans" cxnId="{D52BBC28-B55E-42BF-B405-C2930B26DC9F}">
      <dgm:prSet/>
      <dgm:spPr/>
      <dgm:t>
        <a:bodyPr/>
        <a:lstStyle/>
        <a:p>
          <a:endParaRPr lang="zh-CN" altLang="en-US"/>
        </a:p>
      </dgm:t>
    </dgm:pt>
    <dgm:pt modelId="{E558E325-D816-4ACE-BB3B-1A257DB0A9E3}" type="sibTrans" cxnId="{D52BBC28-B55E-42BF-B405-C2930B26DC9F}">
      <dgm:prSet/>
      <dgm:spPr/>
      <dgm:t>
        <a:bodyPr/>
        <a:lstStyle/>
        <a:p>
          <a:endParaRPr lang="zh-CN" altLang="en-US"/>
        </a:p>
      </dgm:t>
    </dgm:pt>
    <dgm:pt modelId="{D840E004-D34D-42B6-ABD1-47A7120623FB}" type="pres">
      <dgm:prSet presAssocID="{0D281A3F-F2B8-4F05-85FE-6CA5E20D40D3}" presName="linear" presStyleCnt="0">
        <dgm:presLayoutVars>
          <dgm:animLvl val="lvl"/>
          <dgm:resizeHandles val="exact"/>
        </dgm:presLayoutVars>
      </dgm:prSet>
      <dgm:spPr/>
      <dgm:t>
        <a:bodyPr/>
        <a:lstStyle/>
        <a:p>
          <a:endParaRPr lang="zh-CN" altLang="en-US"/>
        </a:p>
      </dgm:t>
    </dgm:pt>
    <dgm:pt modelId="{110E00C9-BDE5-4849-B5EB-D63CFEE49107}" type="pres">
      <dgm:prSet presAssocID="{9DFF863C-3209-44A9-A61C-F2166CF736CE}" presName="parentText" presStyleLbl="node1" presStyleIdx="0" presStyleCnt="1" custScaleY="193132">
        <dgm:presLayoutVars>
          <dgm:chMax val="0"/>
          <dgm:bulletEnabled val="1"/>
        </dgm:presLayoutVars>
      </dgm:prSet>
      <dgm:spPr/>
      <dgm:t>
        <a:bodyPr/>
        <a:lstStyle/>
        <a:p>
          <a:endParaRPr lang="zh-CN" altLang="en-US"/>
        </a:p>
      </dgm:t>
    </dgm:pt>
  </dgm:ptLst>
  <dgm:cxnLst>
    <dgm:cxn modelId="{CE299587-3DA5-4D7E-AEDF-BCA01650195C}" type="presOf" srcId="{0D281A3F-F2B8-4F05-85FE-6CA5E20D40D3}" destId="{D840E004-D34D-42B6-ABD1-47A7120623FB}" srcOrd="0" destOrd="0" presId="urn:microsoft.com/office/officeart/2005/8/layout/vList2"/>
    <dgm:cxn modelId="{02D85229-3A28-415E-83F3-A75998AB40EF}" type="presOf" srcId="{9DFF863C-3209-44A9-A61C-F2166CF736CE}" destId="{110E00C9-BDE5-4849-B5EB-D63CFEE49107}" srcOrd="0" destOrd="0" presId="urn:microsoft.com/office/officeart/2005/8/layout/vList2"/>
    <dgm:cxn modelId="{D52BBC28-B55E-42BF-B405-C2930B26DC9F}" srcId="{0D281A3F-F2B8-4F05-85FE-6CA5E20D40D3}" destId="{9DFF863C-3209-44A9-A61C-F2166CF736CE}" srcOrd="0" destOrd="0" parTransId="{704F4641-7D76-4383-BAB3-0F77045DE2C9}" sibTransId="{E558E325-D816-4ACE-BB3B-1A257DB0A9E3}"/>
    <dgm:cxn modelId="{C1FDD959-BB54-4A44-BE9B-E42AAD323242}" type="presParOf" srcId="{D840E004-D34D-42B6-ABD1-47A7120623FB}" destId="{110E00C9-BDE5-4849-B5EB-D63CFEE4910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DBEFA5-EE80-4A8E-94D8-E83A07DFC38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ABA6D65B-4110-445F-BEFF-DD040B88F788}">
      <dgm:prSet custT="1"/>
      <dgm:spPr/>
      <dgm:t>
        <a:bodyPr/>
        <a:lstStyle/>
        <a:p>
          <a:pPr rtl="0"/>
          <a:r>
            <a:rPr lang="zh-CN" sz="2800" dirty="0"/>
            <a:t>举例</a:t>
          </a:r>
          <a:r>
            <a:rPr lang="en-US" sz="2800" dirty="0"/>
            <a:t>: </a:t>
          </a:r>
          <a:r>
            <a:rPr lang="zh-CN" sz="2800" dirty="0"/>
            <a:t>已知</a:t>
          </a:r>
          <a:r>
            <a:rPr lang="en-US" sz="2800" dirty="0"/>
            <a:t>A</a:t>
          </a:r>
          <a:r>
            <a:rPr lang="zh-CN" sz="2800" dirty="0"/>
            <a:t>、</a:t>
          </a:r>
          <a:r>
            <a:rPr lang="en-US" sz="2800" dirty="0"/>
            <a:t>B</a:t>
          </a:r>
          <a:r>
            <a:rPr lang="zh-CN" sz="2800" dirty="0"/>
            <a:t>组成的热电偶在（</a:t>
          </a:r>
          <a:r>
            <a:rPr lang="en-US" sz="2800" dirty="0"/>
            <a:t>100</a:t>
          </a:r>
          <a:r>
            <a:rPr lang="en-US" sz="2800" baseline="30000" dirty="0"/>
            <a:t>0</a:t>
          </a:r>
          <a:r>
            <a:rPr lang="en-US" sz="2800" dirty="0"/>
            <a:t>C</a:t>
          </a:r>
          <a:r>
            <a:rPr lang="zh-CN" sz="2800" dirty="0"/>
            <a:t>，</a:t>
          </a:r>
          <a:r>
            <a:rPr lang="en-US" sz="2800" dirty="0"/>
            <a:t>0</a:t>
          </a:r>
          <a:r>
            <a:rPr lang="en-US" sz="2800" baseline="30000" dirty="0"/>
            <a:t>0</a:t>
          </a:r>
          <a:r>
            <a:rPr lang="en-US" sz="2800" dirty="0"/>
            <a:t>C</a:t>
          </a:r>
          <a:r>
            <a:rPr lang="zh-CN" sz="2800" dirty="0"/>
            <a:t>）时热电势为</a:t>
          </a:r>
          <a:r>
            <a:rPr lang="en-US" sz="2800" dirty="0"/>
            <a:t>1mV</a:t>
          </a:r>
          <a:r>
            <a:rPr lang="zh-CN" sz="2800" dirty="0"/>
            <a:t>，</a:t>
          </a:r>
          <a:r>
            <a:rPr lang="en-US" sz="2800" dirty="0"/>
            <a:t>A</a:t>
          </a:r>
          <a:r>
            <a:rPr lang="zh-CN" sz="2800" dirty="0"/>
            <a:t>、</a:t>
          </a:r>
          <a:r>
            <a:rPr lang="en-US" sz="2800" dirty="0"/>
            <a:t>B</a:t>
          </a:r>
          <a:r>
            <a:rPr lang="zh-CN" sz="2800" dirty="0"/>
            <a:t>组成的热电偶在（</a:t>
          </a:r>
          <a:r>
            <a:rPr lang="en-US" sz="2800" dirty="0"/>
            <a:t>1000</a:t>
          </a:r>
          <a:r>
            <a:rPr lang="en-US" sz="2800" baseline="30000" dirty="0"/>
            <a:t>0</a:t>
          </a:r>
          <a:r>
            <a:rPr lang="en-US" sz="2800" dirty="0"/>
            <a:t>C</a:t>
          </a:r>
          <a:r>
            <a:rPr lang="zh-CN" sz="2800" dirty="0"/>
            <a:t>，</a:t>
          </a:r>
          <a:r>
            <a:rPr lang="en-US" sz="2800" dirty="0"/>
            <a:t>0</a:t>
          </a:r>
          <a:r>
            <a:rPr lang="en-US" sz="2800" baseline="30000" dirty="0"/>
            <a:t>0</a:t>
          </a:r>
          <a:r>
            <a:rPr lang="en-US" sz="2800" dirty="0"/>
            <a:t>C</a:t>
          </a:r>
          <a:r>
            <a:rPr lang="zh-CN" sz="2800" dirty="0"/>
            <a:t>）时热电势为</a:t>
          </a:r>
          <a:r>
            <a:rPr lang="en-US" sz="2800" dirty="0"/>
            <a:t>10mV</a:t>
          </a:r>
          <a:r>
            <a:rPr lang="zh-CN" sz="2800" dirty="0"/>
            <a:t>。则它们在（</a:t>
          </a:r>
          <a:r>
            <a:rPr lang="en-US" sz="2800" dirty="0"/>
            <a:t>1000</a:t>
          </a:r>
          <a:r>
            <a:rPr lang="en-US" sz="2800" baseline="30000" dirty="0"/>
            <a:t>0</a:t>
          </a:r>
          <a:r>
            <a:rPr lang="en-US" sz="2800" dirty="0"/>
            <a:t>C</a:t>
          </a:r>
          <a:r>
            <a:rPr lang="zh-CN" sz="2800" dirty="0"/>
            <a:t>，</a:t>
          </a:r>
          <a:r>
            <a:rPr lang="en-US" sz="2800" dirty="0"/>
            <a:t>100</a:t>
          </a:r>
          <a:r>
            <a:rPr lang="en-US" sz="2800" baseline="30000" dirty="0"/>
            <a:t>0</a:t>
          </a:r>
          <a:r>
            <a:rPr lang="en-US" sz="2800" dirty="0"/>
            <a:t>C</a:t>
          </a:r>
          <a:r>
            <a:rPr lang="zh-CN" sz="2800" dirty="0"/>
            <a:t>）时的热电势为：</a:t>
          </a:r>
          <a:r>
            <a:rPr lang="en-US" sz="2800" dirty="0"/>
            <a:t>10-1=9mV</a:t>
          </a:r>
          <a:endParaRPr lang="zh-CN" sz="2800" dirty="0"/>
        </a:p>
      </dgm:t>
    </dgm:pt>
    <dgm:pt modelId="{B0E5B3E9-25EB-4837-8577-E3A2474A7A23}" type="parTrans" cxnId="{97EE7219-3868-4A10-820E-D9B64B10E34C}">
      <dgm:prSet/>
      <dgm:spPr/>
      <dgm:t>
        <a:bodyPr/>
        <a:lstStyle/>
        <a:p>
          <a:endParaRPr lang="zh-CN" altLang="en-US"/>
        </a:p>
      </dgm:t>
    </dgm:pt>
    <dgm:pt modelId="{4335D5FE-33C0-40B2-876D-DD3BC76518BC}" type="sibTrans" cxnId="{97EE7219-3868-4A10-820E-D9B64B10E34C}">
      <dgm:prSet/>
      <dgm:spPr/>
      <dgm:t>
        <a:bodyPr/>
        <a:lstStyle/>
        <a:p>
          <a:endParaRPr lang="zh-CN" altLang="en-US"/>
        </a:p>
      </dgm:t>
    </dgm:pt>
    <dgm:pt modelId="{78A3DCE4-99DB-4B66-9C02-253D7890E3C2}" type="pres">
      <dgm:prSet presAssocID="{6EDBEFA5-EE80-4A8E-94D8-E83A07DFC38D}" presName="linear" presStyleCnt="0">
        <dgm:presLayoutVars>
          <dgm:animLvl val="lvl"/>
          <dgm:resizeHandles val="exact"/>
        </dgm:presLayoutVars>
      </dgm:prSet>
      <dgm:spPr/>
      <dgm:t>
        <a:bodyPr/>
        <a:lstStyle/>
        <a:p>
          <a:endParaRPr lang="zh-CN" altLang="en-US"/>
        </a:p>
      </dgm:t>
    </dgm:pt>
    <dgm:pt modelId="{521DC6CA-F7E9-4942-9450-A3CDE2AD9CBD}" type="pres">
      <dgm:prSet presAssocID="{ABA6D65B-4110-445F-BEFF-DD040B88F788}" presName="parentText" presStyleLbl="node1" presStyleIdx="0" presStyleCnt="1" custLinFactNeighborY="12566">
        <dgm:presLayoutVars>
          <dgm:chMax val="0"/>
          <dgm:bulletEnabled val="1"/>
        </dgm:presLayoutVars>
      </dgm:prSet>
      <dgm:spPr/>
      <dgm:t>
        <a:bodyPr/>
        <a:lstStyle/>
        <a:p>
          <a:endParaRPr lang="zh-CN" altLang="en-US"/>
        </a:p>
      </dgm:t>
    </dgm:pt>
  </dgm:ptLst>
  <dgm:cxnLst>
    <dgm:cxn modelId="{8634DA6D-024A-4461-9E58-0FAF67BB1251}" type="presOf" srcId="{ABA6D65B-4110-445F-BEFF-DD040B88F788}" destId="{521DC6CA-F7E9-4942-9450-A3CDE2AD9CBD}" srcOrd="0" destOrd="0" presId="urn:microsoft.com/office/officeart/2005/8/layout/vList2"/>
    <dgm:cxn modelId="{97EE7219-3868-4A10-820E-D9B64B10E34C}" srcId="{6EDBEFA5-EE80-4A8E-94D8-E83A07DFC38D}" destId="{ABA6D65B-4110-445F-BEFF-DD040B88F788}" srcOrd="0" destOrd="0" parTransId="{B0E5B3E9-25EB-4837-8577-E3A2474A7A23}" sibTransId="{4335D5FE-33C0-40B2-876D-DD3BC76518BC}"/>
    <dgm:cxn modelId="{FE68796B-CB93-4E74-9186-8283263D5FFF}" type="presOf" srcId="{6EDBEFA5-EE80-4A8E-94D8-E83A07DFC38D}" destId="{78A3DCE4-99DB-4B66-9C02-253D7890E3C2}" srcOrd="0" destOrd="0" presId="urn:microsoft.com/office/officeart/2005/8/layout/vList2"/>
    <dgm:cxn modelId="{0E802D84-B7DB-4E23-8555-ED425314286B}" type="presParOf" srcId="{78A3DCE4-99DB-4B66-9C02-253D7890E3C2}" destId="{521DC6CA-F7E9-4942-9450-A3CDE2AD9CB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6AA9779-DA51-4C1B-9E9C-0C89F7EE2AD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83A1178-0343-4210-BC91-23EED61D7ABE}">
      <dgm:prSet/>
      <dgm:spPr/>
      <dgm:t>
        <a:bodyPr/>
        <a:lstStyle/>
        <a:p>
          <a:pPr rtl="0"/>
          <a:r>
            <a:rPr lang="zh-CN" b="1" dirty="0"/>
            <a:t>允许误差</a:t>
          </a:r>
          <a:endParaRPr lang="zh-CN" dirty="0"/>
        </a:p>
      </dgm:t>
    </dgm:pt>
    <dgm:pt modelId="{768B0844-DF43-4E05-832F-31E6D8126E59}" type="parTrans" cxnId="{78CF987A-0AE2-4EB8-BBC5-5DE707E808F4}">
      <dgm:prSet/>
      <dgm:spPr/>
      <dgm:t>
        <a:bodyPr/>
        <a:lstStyle/>
        <a:p>
          <a:endParaRPr lang="zh-CN" altLang="en-US"/>
        </a:p>
      </dgm:t>
    </dgm:pt>
    <dgm:pt modelId="{B89E0B56-0E6C-4455-A72C-97C1ED796A2C}" type="sibTrans" cxnId="{78CF987A-0AE2-4EB8-BBC5-5DE707E808F4}">
      <dgm:prSet/>
      <dgm:spPr/>
      <dgm:t>
        <a:bodyPr/>
        <a:lstStyle/>
        <a:p>
          <a:endParaRPr lang="zh-CN" altLang="en-US"/>
        </a:p>
      </dgm:t>
    </dgm:pt>
    <dgm:pt modelId="{90416161-13AD-4927-AAD3-8B907F61C0E6}">
      <dgm:prSet/>
      <dgm:spPr/>
      <dgm:t>
        <a:bodyPr/>
        <a:lstStyle/>
        <a:p>
          <a:pPr rtl="0"/>
          <a:r>
            <a:rPr lang="zh-CN" dirty="0"/>
            <a:t>热电偶的热电势 </a:t>
          </a:r>
          <a:r>
            <a:rPr lang="zh-CN" dirty="0">
              <a:sym typeface="Symbol" panose="05050102010706020507" pitchFamily="18" charset="2"/>
            </a:rPr>
            <a:t></a:t>
          </a:r>
          <a:r>
            <a:rPr lang="zh-CN" dirty="0"/>
            <a:t> 温度关系对分度表的最大偏差 </a:t>
          </a:r>
        </a:p>
      </dgm:t>
    </dgm:pt>
    <dgm:pt modelId="{D9254031-4FA4-4B9D-ABC2-81E91F5A6516}" type="parTrans" cxnId="{FCA130B8-3355-404E-9E70-51674BEEA824}">
      <dgm:prSet/>
      <dgm:spPr/>
      <dgm:t>
        <a:bodyPr/>
        <a:lstStyle/>
        <a:p>
          <a:endParaRPr lang="zh-CN" altLang="en-US"/>
        </a:p>
      </dgm:t>
    </dgm:pt>
    <dgm:pt modelId="{353199EE-D8B2-46FF-8FC0-7AEC17B7D795}" type="sibTrans" cxnId="{FCA130B8-3355-404E-9E70-51674BEEA824}">
      <dgm:prSet/>
      <dgm:spPr/>
      <dgm:t>
        <a:bodyPr/>
        <a:lstStyle/>
        <a:p>
          <a:endParaRPr lang="zh-CN" altLang="en-US"/>
        </a:p>
      </dgm:t>
    </dgm:pt>
    <dgm:pt modelId="{15B838B8-1D79-469B-B26B-DD601FF49440}">
      <dgm:prSet/>
      <dgm:spPr/>
      <dgm:t>
        <a:bodyPr/>
        <a:lstStyle/>
        <a:p>
          <a:pPr rtl="0"/>
          <a:r>
            <a:rPr lang="zh-CN" b="1" dirty="0"/>
            <a:t>测量范围</a:t>
          </a:r>
          <a:endParaRPr lang="zh-CN" dirty="0"/>
        </a:p>
      </dgm:t>
    </dgm:pt>
    <dgm:pt modelId="{B043B9E6-9353-4F4F-AA74-5CE639C11183}" type="parTrans" cxnId="{C934D41C-A7B5-45BF-A7E6-F3631CEEB069}">
      <dgm:prSet/>
      <dgm:spPr/>
      <dgm:t>
        <a:bodyPr/>
        <a:lstStyle/>
        <a:p>
          <a:endParaRPr lang="zh-CN" altLang="en-US"/>
        </a:p>
      </dgm:t>
    </dgm:pt>
    <dgm:pt modelId="{1885053C-4117-4B08-84F4-CF5BDE3D5A6D}" type="sibTrans" cxnId="{C934D41C-A7B5-45BF-A7E6-F3631CEEB069}">
      <dgm:prSet/>
      <dgm:spPr/>
      <dgm:t>
        <a:bodyPr/>
        <a:lstStyle/>
        <a:p>
          <a:endParaRPr lang="zh-CN" altLang="en-US"/>
        </a:p>
      </dgm:t>
    </dgm:pt>
    <dgm:pt modelId="{F4B7B32C-0558-4717-8B81-9C76F5EF2BCF}">
      <dgm:prSet/>
      <dgm:spPr/>
      <dgm:t>
        <a:bodyPr/>
        <a:lstStyle/>
        <a:p>
          <a:pPr rtl="0"/>
          <a:r>
            <a:rPr lang="zh-CN" dirty="0"/>
            <a:t>不同</a:t>
          </a:r>
          <a:r>
            <a:rPr lang="zh-CN" altLang="en-US" dirty="0"/>
            <a:t>分度号</a:t>
          </a:r>
          <a:r>
            <a:rPr lang="zh-CN" dirty="0"/>
            <a:t>的热电偶，有不同的使用温度极限</a:t>
          </a:r>
          <a:r>
            <a:rPr lang="zh-CN" altLang="en-US" dirty="0"/>
            <a:t>，最高可达</a:t>
          </a:r>
          <a:r>
            <a:rPr lang="en-US" altLang="zh-CN" dirty="0"/>
            <a:t>1700</a:t>
          </a:r>
          <a:r>
            <a:rPr lang="zh-CN" altLang="en-US" dirty="0"/>
            <a:t>度</a:t>
          </a:r>
          <a:endParaRPr lang="zh-CN" dirty="0"/>
        </a:p>
      </dgm:t>
    </dgm:pt>
    <dgm:pt modelId="{7A6CCBDB-814B-4FC0-ADA1-F3A2C49685A5}" type="parTrans" cxnId="{A98129E6-1BE4-4D99-9AC5-45F71276F7D3}">
      <dgm:prSet/>
      <dgm:spPr/>
      <dgm:t>
        <a:bodyPr/>
        <a:lstStyle/>
        <a:p>
          <a:endParaRPr lang="zh-CN" altLang="en-US"/>
        </a:p>
      </dgm:t>
    </dgm:pt>
    <dgm:pt modelId="{61D886E4-8E72-4DE5-9A1B-1CD7B33EC79C}" type="sibTrans" cxnId="{A98129E6-1BE4-4D99-9AC5-45F71276F7D3}">
      <dgm:prSet/>
      <dgm:spPr/>
      <dgm:t>
        <a:bodyPr/>
        <a:lstStyle/>
        <a:p>
          <a:endParaRPr lang="zh-CN" altLang="en-US"/>
        </a:p>
      </dgm:t>
    </dgm:pt>
    <dgm:pt modelId="{75A99694-0A1D-43D8-BFFE-4DF7DF887200}">
      <dgm:prSet/>
      <dgm:spPr/>
      <dgm:t>
        <a:bodyPr/>
        <a:lstStyle/>
        <a:p>
          <a:pPr rtl="0"/>
          <a:r>
            <a:rPr lang="zh-CN" b="1" dirty="0"/>
            <a:t>热响应时间</a:t>
          </a:r>
          <a:endParaRPr lang="zh-CN" dirty="0"/>
        </a:p>
      </dgm:t>
    </dgm:pt>
    <dgm:pt modelId="{F94E2380-7807-4394-BB4B-1B0B44B2917C}" type="parTrans" cxnId="{3EFF9532-B64C-4706-88FD-8F5E2E1A48C7}">
      <dgm:prSet/>
      <dgm:spPr/>
      <dgm:t>
        <a:bodyPr/>
        <a:lstStyle/>
        <a:p>
          <a:endParaRPr lang="zh-CN" altLang="en-US"/>
        </a:p>
      </dgm:t>
    </dgm:pt>
    <dgm:pt modelId="{315AC445-B57B-4119-931A-A27E19ABDA06}" type="sibTrans" cxnId="{3EFF9532-B64C-4706-88FD-8F5E2E1A48C7}">
      <dgm:prSet/>
      <dgm:spPr/>
      <dgm:t>
        <a:bodyPr/>
        <a:lstStyle/>
        <a:p>
          <a:endParaRPr lang="zh-CN" altLang="en-US"/>
        </a:p>
      </dgm:t>
    </dgm:pt>
    <dgm:pt modelId="{B96D4C79-DF6D-461B-A13E-D4CFAD40C85B}">
      <dgm:prSet/>
      <dgm:spPr/>
      <dgm:t>
        <a:bodyPr/>
        <a:lstStyle/>
        <a:p>
          <a:pPr rtl="0"/>
          <a:r>
            <a:rPr lang="zh-CN" dirty="0"/>
            <a:t>也称时间常数，用来表示热电偶对温度变化响应快慢的</a:t>
          </a:r>
          <a:r>
            <a:rPr lang="zh-CN" altLang="en-US" dirty="0"/>
            <a:t>时间</a:t>
          </a:r>
          <a:r>
            <a:rPr lang="zh-CN" dirty="0"/>
            <a:t>参数。热响应时间用 </a:t>
          </a:r>
          <a:r>
            <a:rPr lang="zh-CN" dirty="0">
              <a:sym typeface="Symbol" panose="05050102010706020507" pitchFamily="18" charset="2"/>
            </a:rPr>
            <a:t></a:t>
          </a:r>
          <a:r>
            <a:rPr lang="zh-CN" dirty="0"/>
            <a:t>或</a:t>
          </a:r>
          <a:r>
            <a:rPr lang="zh-CN" dirty="0">
              <a:sym typeface="Symbol" panose="05050102010706020507" pitchFamily="18" charset="2"/>
            </a:rPr>
            <a:t></a:t>
          </a:r>
          <a:r>
            <a:rPr lang="en-US" baseline="-25000" dirty="0"/>
            <a:t>0.5</a:t>
          </a:r>
          <a:r>
            <a:rPr lang="zh-CN" dirty="0"/>
            <a:t>表示。  </a:t>
          </a:r>
        </a:p>
      </dgm:t>
    </dgm:pt>
    <dgm:pt modelId="{606D4E7F-F46D-4B1C-9DA8-1A8AA37D4C28}" type="parTrans" cxnId="{9844ACA4-8F15-4E28-AE40-90774E485122}">
      <dgm:prSet/>
      <dgm:spPr/>
      <dgm:t>
        <a:bodyPr/>
        <a:lstStyle/>
        <a:p>
          <a:endParaRPr lang="zh-CN" altLang="en-US"/>
        </a:p>
      </dgm:t>
    </dgm:pt>
    <dgm:pt modelId="{88FA95EE-F1AD-4FF6-B722-8EE9FFA4960D}" type="sibTrans" cxnId="{9844ACA4-8F15-4E28-AE40-90774E485122}">
      <dgm:prSet/>
      <dgm:spPr/>
      <dgm:t>
        <a:bodyPr/>
        <a:lstStyle/>
        <a:p>
          <a:endParaRPr lang="zh-CN" altLang="en-US"/>
        </a:p>
      </dgm:t>
    </dgm:pt>
    <dgm:pt modelId="{6505AFD7-C0ED-4350-9AC7-82537CBA1073}" type="pres">
      <dgm:prSet presAssocID="{26AA9779-DA51-4C1B-9E9C-0C89F7EE2AD9}" presName="linear" presStyleCnt="0">
        <dgm:presLayoutVars>
          <dgm:animLvl val="lvl"/>
          <dgm:resizeHandles val="exact"/>
        </dgm:presLayoutVars>
      </dgm:prSet>
      <dgm:spPr/>
      <dgm:t>
        <a:bodyPr/>
        <a:lstStyle/>
        <a:p>
          <a:endParaRPr lang="zh-CN" altLang="en-US"/>
        </a:p>
      </dgm:t>
    </dgm:pt>
    <dgm:pt modelId="{7CAC9A18-ADC4-4566-B15F-8EC82EDFEBAC}" type="pres">
      <dgm:prSet presAssocID="{683A1178-0343-4210-BC91-23EED61D7ABE}" presName="parentText" presStyleLbl="node1" presStyleIdx="0" presStyleCnt="3">
        <dgm:presLayoutVars>
          <dgm:chMax val="0"/>
          <dgm:bulletEnabled val="1"/>
        </dgm:presLayoutVars>
      </dgm:prSet>
      <dgm:spPr/>
      <dgm:t>
        <a:bodyPr/>
        <a:lstStyle/>
        <a:p>
          <a:endParaRPr lang="zh-CN" altLang="en-US"/>
        </a:p>
      </dgm:t>
    </dgm:pt>
    <dgm:pt modelId="{9F4F707B-822E-4EF7-A618-9D9ACA70041B}" type="pres">
      <dgm:prSet presAssocID="{683A1178-0343-4210-BC91-23EED61D7ABE}" presName="childText" presStyleLbl="revTx" presStyleIdx="0" presStyleCnt="3">
        <dgm:presLayoutVars>
          <dgm:bulletEnabled val="1"/>
        </dgm:presLayoutVars>
      </dgm:prSet>
      <dgm:spPr/>
      <dgm:t>
        <a:bodyPr/>
        <a:lstStyle/>
        <a:p>
          <a:endParaRPr lang="zh-CN" altLang="en-US"/>
        </a:p>
      </dgm:t>
    </dgm:pt>
    <dgm:pt modelId="{891EEBE8-D01E-415B-AF5C-E9960D0402EA}" type="pres">
      <dgm:prSet presAssocID="{15B838B8-1D79-469B-B26B-DD601FF49440}" presName="parentText" presStyleLbl="node1" presStyleIdx="1" presStyleCnt="3">
        <dgm:presLayoutVars>
          <dgm:chMax val="0"/>
          <dgm:bulletEnabled val="1"/>
        </dgm:presLayoutVars>
      </dgm:prSet>
      <dgm:spPr/>
      <dgm:t>
        <a:bodyPr/>
        <a:lstStyle/>
        <a:p>
          <a:endParaRPr lang="zh-CN" altLang="en-US"/>
        </a:p>
      </dgm:t>
    </dgm:pt>
    <dgm:pt modelId="{45EDE158-5B5A-4246-B243-F8800CB872A2}" type="pres">
      <dgm:prSet presAssocID="{15B838B8-1D79-469B-B26B-DD601FF49440}" presName="childText" presStyleLbl="revTx" presStyleIdx="1" presStyleCnt="3">
        <dgm:presLayoutVars>
          <dgm:bulletEnabled val="1"/>
        </dgm:presLayoutVars>
      </dgm:prSet>
      <dgm:spPr/>
      <dgm:t>
        <a:bodyPr/>
        <a:lstStyle/>
        <a:p>
          <a:endParaRPr lang="zh-CN" altLang="en-US"/>
        </a:p>
      </dgm:t>
    </dgm:pt>
    <dgm:pt modelId="{335F0682-6FDC-4727-94E0-93012E1683FF}" type="pres">
      <dgm:prSet presAssocID="{75A99694-0A1D-43D8-BFFE-4DF7DF887200}" presName="parentText" presStyleLbl="node1" presStyleIdx="2" presStyleCnt="3">
        <dgm:presLayoutVars>
          <dgm:chMax val="0"/>
          <dgm:bulletEnabled val="1"/>
        </dgm:presLayoutVars>
      </dgm:prSet>
      <dgm:spPr/>
      <dgm:t>
        <a:bodyPr/>
        <a:lstStyle/>
        <a:p>
          <a:endParaRPr lang="zh-CN" altLang="en-US"/>
        </a:p>
      </dgm:t>
    </dgm:pt>
    <dgm:pt modelId="{D42AD331-E0CE-45C9-8345-E0F2B7395452}" type="pres">
      <dgm:prSet presAssocID="{75A99694-0A1D-43D8-BFFE-4DF7DF887200}" presName="childText" presStyleLbl="revTx" presStyleIdx="2" presStyleCnt="3">
        <dgm:presLayoutVars>
          <dgm:bulletEnabled val="1"/>
        </dgm:presLayoutVars>
      </dgm:prSet>
      <dgm:spPr/>
      <dgm:t>
        <a:bodyPr/>
        <a:lstStyle/>
        <a:p>
          <a:endParaRPr lang="zh-CN" altLang="en-US"/>
        </a:p>
      </dgm:t>
    </dgm:pt>
  </dgm:ptLst>
  <dgm:cxnLst>
    <dgm:cxn modelId="{A98129E6-1BE4-4D99-9AC5-45F71276F7D3}" srcId="{15B838B8-1D79-469B-B26B-DD601FF49440}" destId="{F4B7B32C-0558-4717-8B81-9C76F5EF2BCF}" srcOrd="0" destOrd="0" parTransId="{7A6CCBDB-814B-4FC0-ADA1-F3A2C49685A5}" sibTransId="{61D886E4-8E72-4DE5-9A1B-1CD7B33EC79C}"/>
    <dgm:cxn modelId="{DCE3B232-F970-4D69-B3BD-295E1BDE8B26}" type="presOf" srcId="{683A1178-0343-4210-BC91-23EED61D7ABE}" destId="{7CAC9A18-ADC4-4566-B15F-8EC82EDFEBAC}" srcOrd="0" destOrd="0" presId="urn:microsoft.com/office/officeart/2005/8/layout/vList2"/>
    <dgm:cxn modelId="{FCA130B8-3355-404E-9E70-51674BEEA824}" srcId="{683A1178-0343-4210-BC91-23EED61D7ABE}" destId="{90416161-13AD-4927-AAD3-8B907F61C0E6}" srcOrd="0" destOrd="0" parTransId="{D9254031-4FA4-4B9D-ABC2-81E91F5A6516}" sibTransId="{353199EE-D8B2-46FF-8FC0-7AEC17B7D795}"/>
    <dgm:cxn modelId="{CCE7CD35-2467-48ED-BB68-7D0522D93937}" type="presOf" srcId="{B96D4C79-DF6D-461B-A13E-D4CFAD40C85B}" destId="{D42AD331-E0CE-45C9-8345-E0F2B7395452}" srcOrd="0" destOrd="0" presId="urn:microsoft.com/office/officeart/2005/8/layout/vList2"/>
    <dgm:cxn modelId="{C934D41C-A7B5-45BF-A7E6-F3631CEEB069}" srcId="{26AA9779-DA51-4C1B-9E9C-0C89F7EE2AD9}" destId="{15B838B8-1D79-469B-B26B-DD601FF49440}" srcOrd="1" destOrd="0" parTransId="{B043B9E6-9353-4F4F-AA74-5CE639C11183}" sibTransId="{1885053C-4117-4B08-84F4-CF5BDE3D5A6D}"/>
    <dgm:cxn modelId="{3EFF9532-B64C-4706-88FD-8F5E2E1A48C7}" srcId="{26AA9779-DA51-4C1B-9E9C-0C89F7EE2AD9}" destId="{75A99694-0A1D-43D8-BFFE-4DF7DF887200}" srcOrd="2" destOrd="0" parTransId="{F94E2380-7807-4394-BB4B-1B0B44B2917C}" sibTransId="{315AC445-B57B-4119-931A-A27E19ABDA06}"/>
    <dgm:cxn modelId="{5378F6E1-5D96-4040-9279-4CC4F7A61EA3}" type="presOf" srcId="{15B838B8-1D79-469B-B26B-DD601FF49440}" destId="{891EEBE8-D01E-415B-AF5C-E9960D0402EA}" srcOrd="0" destOrd="0" presId="urn:microsoft.com/office/officeart/2005/8/layout/vList2"/>
    <dgm:cxn modelId="{1AE66B00-0BB0-41CC-BA9C-3283F414E8C9}" type="presOf" srcId="{26AA9779-DA51-4C1B-9E9C-0C89F7EE2AD9}" destId="{6505AFD7-C0ED-4350-9AC7-82537CBA1073}" srcOrd="0" destOrd="0" presId="urn:microsoft.com/office/officeart/2005/8/layout/vList2"/>
    <dgm:cxn modelId="{78CF987A-0AE2-4EB8-BBC5-5DE707E808F4}" srcId="{26AA9779-DA51-4C1B-9E9C-0C89F7EE2AD9}" destId="{683A1178-0343-4210-BC91-23EED61D7ABE}" srcOrd="0" destOrd="0" parTransId="{768B0844-DF43-4E05-832F-31E6D8126E59}" sibTransId="{B89E0B56-0E6C-4455-A72C-97C1ED796A2C}"/>
    <dgm:cxn modelId="{9844ACA4-8F15-4E28-AE40-90774E485122}" srcId="{75A99694-0A1D-43D8-BFFE-4DF7DF887200}" destId="{B96D4C79-DF6D-461B-A13E-D4CFAD40C85B}" srcOrd="0" destOrd="0" parTransId="{606D4E7F-F46D-4B1C-9DA8-1A8AA37D4C28}" sibTransId="{88FA95EE-F1AD-4FF6-B722-8EE9FFA4960D}"/>
    <dgm:cxn modelId="{2DDA7BC9-20B3-4A12-90E7-47A162FFE627}" type="presOf" srcId="{F4B7B32C-0558-4717-8B81-9C76F5EF2BCF}" destId="{45EDE158-5B5A-4246-B243-F8800CB872A2}" srcOrd="0" destOrd="0" presId="urn:microsoft.com/office/officeart/2005/8/layout/vList2"/>
    <dgm:cxn modelId="{C5A8032C-F252-4B6B-A4EF-58ECCF38F1CF}" type="presOf" srcId="{75A99694-0A1D-43D8-BFFE-4DF7DF887200}" destId="{335F0682-6FDC-4727-94E0-93012E1683FF}" srcOrd="0" destOrd="0" presId="urn:microsoft.com/office/officeart/2005/8/layout/vList2"/>
    <dgm:cxn modelId="{64E95CB3-453C-4389-8DF2-1B0C08C51F44}" type="presOf" srcId="{90416161-13AD-4927-AAD3-8B907F61C0E6}" destId="{9F4F707B-822E-4EF7-A618-9D9ACA70041B}" srcOrd="0" destOrd="0" presId="urn:microsoft.com/office/officeart/2005/8/layout/vList2"/>
    <dgm:cxn modelId="{9C4C79B2-B7B5-47AC-A174-A66D85D57B44}" type="presParOf" srcId="{6505AFD7-C0ED-4350-9AC7-82537CBA1073}" destId="{7CAC9A18-ADC4-4566-B15F-8EC82EDFEBAC}" srcOrd="0" destOrd="0" presId="urn:microsoft.com/office/officeart/2005/8/layout/vList2"/>
    <dgm:cxn modelId="{4F803CD2-BABC-40AB-B9A4-B9754B1168D9}" type="presParOf" srcId="{6505AFD7-C0ED-4350-9AC7-82537CBA1073}" destId="{9F4F707B-822E-4EF7-A618-9D9ACA70041B}" srcOrd="1" destOrd="0" presId="urn:microsoft.com/office/officeart/2005/8/layout/vList2"/>
    <dgm:cxn modelId="{265F9A32-A524-4A42-8706-12FB8C509139}" type="presParOf" srcId="{6505AFD7-C0ED-4350-9AC7-82537CBA1073}" destId="{891EEBE8-D01E-415B-AF5C-E9960D0402EA}" srcOrd="2" destOrd="0" presId="urn:microsoft.com/office/officeart/2005/8/layout/vList2"/>
    <dgm:cxn modelId="{619B0B46-0384-4DCB-9093-703EBAAA4751}" type="presParOf" srcId="{6505AFD7-C0ED-4350-9AC7-82537CBA1073}" destId="{45EDE158-5B5A-4246-B243-F8800CB872A2}" srcOrd="3" destOrd="0" presId="urn:microsoft.com/office/officeart/2005/8/layout/vList2"/>
    <dgm:cxn modelId="{9F4AD7C9-8C81-4F19-9F3A-B68C491F1B86}" type="presParOf" srcId="{6505AFD7-C0ED-4350-9AC7-82537CBA1073}" destId="{335F0682-6FDC-4727-94E0-93012E1683FF}" srcOrd="4" destOrd="0" presId="urn:microsoft.com/office/officeart/2005/8/layout/vList2"/>
    <dgm:cxn modelId="{77BD16C0-EA79-47F8-BCEB-1312E954CE1E}" type="presParOf" srcId="{6505AFD7-C0ED-4350-9AC7-82537CBA1073}" destId="{D42AD331-E0CE-45C9-8345-E0F2B7395452}"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F37977B-63F6-45D6-9660-2A89AA39714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5E48B29F-83B8-4113-AB70-5F756BEE71B5}">
      <dgm:prSet custT="1"/>
      <dgm:spPr/>
      <dgm:t>
        <a:bodyPr/>
        <a:lstStyle/>
        <a:p>
          <a:pPr rtl="0"/>
          <a:r>
            <a:rPr lang="zh-CN" sz="2800" dirty="0"/>
            <a:t>热电偶输出的电动势是</a:t>
          </a:r>
          <a:r>
            <a:rPr lang="zh-CN" altLang="en-US" sz="2800" dirty="0"/>
            <a:t>热端</a:t>
          </a:r>
          <a:r>
            <a:rPr lang="zh-CN" sz="2800" dirty="0"/>
            <a:t>温度</a:t>
          </a:r>
          <a:r>
            <a:rPr lang="en-US" altLang="zh-CN" sz="2800" dirty="0"/>
            <a:t>T</a:t>
          </a:r>
          <a:r>
            <a:rPr lang="zh-CN" altLang="en-US" sz="2800" dirty="0">
              <a:solidFill>
                <a:srgbClr val="FF0000"/>
              </a:solidFill>
            </a:rPr>
            <a:t>（被测端温度）</a:t>
          </a:r>
          <a:r>
            <a:rPr lang="zh-CN" altLang="en-US" sz="2800" dirty="0"/>
            <a:t>与冷端温度</a:t>
          </a:r>
          <a:r>
            <a:rPr lang="en-US" sz="2800" dirty="0"/>
            <a:t>T</a:t>
          </a:r>
          <a:r>
            <a:rPr lang="en-US" sz="2800" baseline="-25000" dirty="0"/>
            <a:t>0</a:t>
          </a:r>
          <a:r>
            <a:rPr lang="zh-CN" altLang="en-US" sz="2800" dirty="0">
              <a:solidFill>
                <a:srgbClr val="FF0000"/>
              </a:solidFill>
            </a:rPr>
            <a:t>（参考端温度）</a:t>
          </a:r>
          <a:r>
            <a:rPr lang="zh-CN" altLang="en-US" sz="2800" baseline="0" dirty="0"/>
            <a:t>之</a:t>
          </a:r>
          <a:r>
            <a:rPr lang="zh-CN" sz="2800" dirty="0"/>
            <a:t>差的函数。</a:t>
          </a:r>
          <a:r>
            <a:rPr lang="zh-CN" altLang="en-US" sz="2800" dirty="0"/>
            <a:t>分度表</a:t>
          </a:r>
          <a:r>
            <a:rPr lang="zh-CN" sz="2800" dirty="0"/>
            <a:t>要求</a:t>
          </a:r>
          <a:r>
            <a:rPr lang="en-US" sz="2800" dirty="0"/>
            <a:t>T</a:t>
          </a:r>
          <a:r>
            <a:rPr lang="en-US" sz="2800" baseline="-25000" dirty="0"/>
            <a:t>0</a:t>
          </a:r>
          <a:r>
            <a:rPr lang="zh-CN" sz="2800" dirty="0"/>
            <a:t>保持为</a:t>
          </a:r>
          <a:r>
            <a:rPr lang="en-US" sz="2800" dirty="0"/>
            <a:t>0℃</a:t>
          </a:r>
          <a:r>
            <a:rPr lang="zh-CN" sz="2800" dirty="0"/>
            <a:t>，但在实际中做到这一点很困难，于是产生了热电偶冷端补偿问题。</a:t>
          </a:r>
        </a:p>
      </dgm:t>
    </dgm:pt>
    <dgm:pt modelId="{1EFC7E64-DCA1-4176-B3AA-BB268340F118}" type="parTrans" cxnId="{E8451865-9537-45A3-A012-6C648448B6B2}">
      <dgm:prSet/>
      <dgm:spPr/>
      <dgm:t>
        <a:bodyPr/>
        <a:lstStyle/>
        <a:p>
          <a:endParaRPr lang="zh-CN" altLang="en-US"/>
        </a:p>
      </dgm:t>
    </dgm:pt>
    <dgm:pt modelId="{1B329905-63C9-4F6B-9AE5-FBC93DC2FAFE}" type="sibTrans" cxnId="{E8451865-9537-45A3-A012-6C648448B6B2}">
      <dgm:prSet/>
      <dgm:spPr/>
      <dgm:t>
        <a:bodyPr/>
        <a:lstStyle/>
        <a:p>
          <a:endParaRPr lang="zh-CN" altLang="en-US"/>
        </a:p>
      </dgm:t>
    </dgm:pt>
    <dgm:pt modelId="{826BC92A-6AB8-4602-921D-E330D990A306}" type="pres">
      <dgm:prSet presAssocID="{CF37977B-63F6-45D6-9660-2A89AA397142}" presName="linear" presStyleCnt="0">
        <dgm:presLayoutVars>
          <dgm:animLvl val="lvl"/>
          <dgm:resizeHandles val="exact"/>
        </dgm:presLayoutVars>
      </dgm:prSet>
      <dgm:spPr/>
      <dgm:t>
        <a:bodyPr/>
        <a:lstStyle/>
        <a:p>
          <a:endParaRPr lang="zh-CN" altLang="en-US"/>
        </a:p>
      </dgm:t>
    </dgm:pt>
    <dgm:pt modelId="{BF42B2AF-34E1-422B-BAB1-F67B90E639E9}" type="pres">
      <dgm:prSet presAssocID="{5E48B29F-83B8-4113-AB70-5F756BEE71B5}" presName="parentText" presStyleLbl="node1" presStyleIdx="0" presStyleCnt="1" custScaleY="102704" custLinFactNeighborY="-17229">
        <dgm:presLayoutVars>
          <dgm:chMax val="0"/>
          <dgm:bulletEnabled val="1"/>
        </dgm:presLayoutVars>
      </dgm:prSet>
      <dgm:spPr/>
      <dgm:t>
        <a:bodyPr/>
        <a:lstStyle/>
        <a:p>
          <a:endParaRPr lang="zh-CN" altLang="en-US"/>
        </a:p>
      </dgm:t>
    </dgm:pt>
  </dgm:ptLst>
  <dgm:cxnLst>
    <dgm:cxn modelId="{E8451865-9537-45A3-A012-6C648448B6B2}" srcId="{CF37977B-63F6-45D6-9660-2A89AA397142}" destId="{5E48B29F-83B8-4113-AB70-5F756BEE71B5}" srcOrd="0" destOrd="0" parTransId="{1EFC7E64-DCA1-4176-B3AA-BB268340F118}" sibTransId="{1B329905-63C9-4F6B-9AE5-FBC93DC2FAFE}"/>
    <dgm:cxn modelId="{E8F7B847-7717-42F9-B798-3A6D69999AE9}" type="presOf" srcId="{CF37977B-63F6-45D6-9660-2A89AA397142}" destId="{826BC92A-6AB8-4602-921D-E330D990A306}" srcOrd="0" destOrd="0" presId="urn:microsoft.com/office/officeart/2005/8/layout/vList2"/>
    <dgm:cxn modelId="{B7B70016-058F-4A9C-AF0C-3E407C91751D}" type="presOf" srcId="{5E48B29F-83B8-4113-AB70-5F756BEE71B5}" destId="{BF42B2AF-34E1-422B-BAB1-F67B90E639E9}" srcOrd="0" destOrd="0" presId="urn:microsoft.com/office/officeart/2005/8/layout/vList2"/>
    <dgm:cxn modelId="{CC3BCC86-6D42-4B81-989E-12C75E1DABC7}" type="presParOf" srcId="{826BC92A-6AB8-4602-921D-E330D990A306}" destId="{BF42B2AF-34E1-422B-BAB1-F67B90E639E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388AC65-FABD-469F-A812-4BA9BC9699F0}"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zh-CN" altLang="en-US"/>
        </a:p>
      </dgm:t>
    </dgm:pt>
    <dgm:pt modelId="{77ED6851-E146-41FB-831B-14DDE3F079EA}">
      <dgm:prSet/>
      <dgm:spPr/>
      <dgm:t>
        <a:bodyPr/>
        <a:lstStyle/>
        <a:p>
          <a:pPr rtl="0"/>
          <a:r>
            <a:rPr lang="en-US" dirty="0"/>
            <a:t>+5V</a:t>
          </a:r>
          <a:r>
            <a:rPr lang="zh-CN" dirty="0"/>
            <a:t>单电源供电时，</a:t>
          </a:r>
          <a:r>
            <a:rPr lang="en-US" dirty="0"/>
            <a:t>J</a:t>
          </a:r>
          <a:r>
            <a:rPr lang="zh-CN" dirty="0"/>
            <a:t>型热电偶（</a:t>
          </a:r>
          <a:r>
            <a:rPr lang="en-US" dirty="0"/>
            <a:t>AD594</a:t>
          </a:r>
          <a:r>
            <a:rPr lang="zh-CN" dirty="0"/>
            <a:t>）或</a:t>
          </a:r>
          <a:r>
            <a:rPr lang="en-US" dirty="0"/>
            <a:t>K</a:t>
          </a:r>
          <a:r>
            <a:rPr lang="zh-CN" dirty="0"/>
            <a:t>型热电偶（</a:t>
          </a:r>
          <a:r>
            <a:rPr lang="en-US" dirty="0"/>
            <a:t>AD595</a:t>
          </a:r>
          <a:r>
            <a:rPr lang="zh-CN" dirty="0"/>
            <a:t>）的测温范围为</a:t>
          </a:r>
          <a:r>
            <a:rPr lang="en-US" dirty="0"/>
            <a:t>0°C ~ +300°C</a:t>
          </a:r>
          <a:r>
            <a:rPr lang="zh-CN" dirty="0"/>
            <a:t>。可以提供</a:t>
          </a:r>
          <a:r>
            <a:rPr lang="en-US" dirty="0"/>
            <a:t>10 mV/°C</a:t>
          </a:r>
          <a:r>
            <a:rPr lang="zh-CN" dirty="0"/>
            <a:t>的温度传递特性</a:t>
          </a:r>
        </a:p>
      </dgm:t>
    </dgm:pt>
    <dgm:pt modelId="{0F459AF0-ED9F-4C8C-B754-BB262DE8EB22}" type="parTrans" cxnId="{E46427BF-E13E-45FB-8F70-1E1B999633EE}">
      <dgm:prSet/>
      <dgm:spPr/>
      <dgm:t>
        <a:bodyPr/>
        <a:lstStyle/>
        <a:p>
          <a:endParaRPr lang="zh-CN" altLang="en-US"/>
        </a:p>
      </dgm:t>
    </dgm:pt>
    <dgm:pt modelId="{08429E8A-95F0-4C15-A7AC-F7181A1A36DA}" type="sibTrans" cxnId="{E46427BF-E13E-45FB-8F70-1E1B999633EE}">
      <dgm:prSet/>
      <dgm:spPr/>
      <dgm:t>
        <a:bodyPr/>
        <a:lstStyle/>
        <a:p>
          <a:endParaRPr lang="zh-CN" altLang="en-US"/>
        </a:p>
      </dgm:t>
    </dgm:pt>
    <dgm:pt modelId="{7585C0D4-AC24-407E-906E-95B76B737F20}">
      <dgm:prSet/>
      <dgm:spPr/>
      <dgm:t>
        <a:bodyPr/>
        <a:lstStyle/>
        <a:p>
          <a:pPr rtl="0"/>
          <a:r>
            <a:rPr lang="zh-CN" dirty="0"/>
            <a:t>将正电源从</a:t>
          </a:r>
          <a:r>
            <a:rPr lang="en-US" dirty="0"/>
            <a:t>+5V</a:t>
          </a:r>
          <a:r>
            <a:rPr lang="zh-CN" dirty="0"/>
            <a:t>提高到</a:t>
          </a:r>
          <a:r>
            <a:rPr lang="en-US" dirty="0"/>
            <a:t>+15V</a:t>
          </a:r>
          <a:r>
            <a:rPr lang="zh-CN" dirty="0"/>
            <a:t>可以将测温范围扩展到</a:t>
          </a:r>
          <a:r>
            <a:rPr lang="en-US" dirty="0"/>
            <a:t>750°C</a:t>
          </a:r>
          <a:r>
            <a:rPr lang="zh-CN" dirty="0"/>
            <a:t>（对于</a:t>
          </a:r>
          <a:r>
            <a:rPr lang="en-US" dirty="0"/>
            <a:t>J</a:t>
          </a:r>
          <a:r>
            <a:rPr lang="zh-CN" dirty="0"/>
            <a:t>型热电偶</a:t>
          </a:r>
          <a:r>
            <a:rPr lang="en-US" dirty="0"/>
            <a:t>AD594</a:t>
          </a:r>
          <a:r>
            <a:rPr lang="zh-CN" dirty="0"/>
            <a:t>）或</a:t>
          </a:r>
          <a:r>
            <a:rPr lang="en-US" dirty="0"/>
            <a:t>1250°C</a:t>
          </a:r>
          <a:r>
            <a:rPr lang="zh-CN" dirty="0"/>
            <a:t>（对于</a:t>
          </a:r>
          <a:r>
            <a:rPr lang="en-US" dirty="0"/>
            <a:t>K</a:t>
          </a:r>
          <a:r>
            <a:rPr lang="zh-CN" dirty="0"/>
            <a:t>型热电偶</a:t>
          </a:r>
          <a:r>
            <a:rPr lang="en-US" dirty="0"/>
            <a:t>AD595</a:t>
          </a:r>
          <a:r>
            <a:rPr lang="zh-CN" dirty="0"/>
            <a:t>）</a:t>
          </a:r>
        </a:p>
      </dgm:t>
    </dgm:pt>
    <dgm:pt modelId="{30853458-623A-417E-B9ED-9E7D6F748CBB}" type="parTrans" cxnId="{280B5DE1-3088-4F8E-A6F3-704F66B85EC5}">
      <dgm:prSet/>
      <dgm:spPr/>
      <dgm:t>
        <a:bodyPr/>
        <a:lstStyle/>
        <a:p>
          <a:endParaRPr lang="zh-CN" altLang="en-US"/>
        </a:p>
      </dgm:t>
    </dgm:pt>
    <dgm:pt modelId="{F3D4A43D-C909-4CA2-AC8D-43DB0CE5F006}" type="sibTrans" cxnId="{280B5DE1-3088-4F8E-A6F3-704F66B85EC5}">
      <dgm:prSet/>
      <dgm:spPr/>
      <dgm:t>
        <a:bodyPr/>
        <a:lstStyle/>
        <a:p>
          <a:endParaRPr lang="zh-CN" altLang="en-US"/>
        </a:p>
      </dgm:t>
    </dgm:pt>
    <dgm:pt modelId="{3B8E1C14-3947-4341-96BB-55A182620DF4}" type="pres">
      <dgm:prSet presAssocID="{7388AC65-FABD-469F-A812-4BA9BC9699F0}" presName="Name0" presStyleCnt="0">
        <dgm:presLayoutVars>
          <dgm:dir/>
          <dgm:resizeHandles val="exact"/>
        </dgm:presLayoutVars>
      </dgm:prSet>
      <dgm:spPr/>
      <dgm:t>
        <a:bodyPr/>
        <a:lstStyle/>
        <a:p>
          <a:endParaRPr lang="zh-CN" altLang="en-US"/>
        </a:p>
      </dgm:t>
    </dgm:pt>
    <dgm:pt modelId="{215E9875-8AB5-49C4-A196-5988AFB6192F}" type="pres">
      <dgm:prSet presAssocID="{77ED6851-E146-41FB-831B-14DDE3F079EA}" presName="compNode" presStyleCnt="0"/>
      <dgm:spPr/>
    </dgm:pt>
    <dgm:pt modelId="{9BB1EF31-072B-4C71-9581-0D99140F9EC4}" type="pres">
      <dgm:prSet presAssocID="{77ED6851-E146-41FB-831B-14DDE3F079EA}" presName="pictRect" presStyleLbl="node1" presStyleIdx="0" presStyleCnt="2" custScaleX="117709"/>
      <dgm:spPr>
        <a:blipFill rotWithShape="1">
          <a:blip xmlns:r="http://schemas.openxmlformats.org/officeDocument/2006/relationships" r:embed="rId1"/>
          <a:stretch>
            <a:fillRect/>
          </a:stretch>
        </a:blipFill>
      </dgm:spPr>
    </dgm:pt>
    <dgm:pt modelId="{CA577DB6-4CA3-4D51-A5D0-DC58FA016E63}" type="pres">
      <dgm:prSet presAssocID="{77ED6851-E146-41FB-831B-14DDE3F079EA}" presName="textRect" presStyleLbl="revTx" presStyleIdx="0" presStyleCnt="2">
        <dgm:presLayoutVars>
          <dgm:bulletEnabled val="1"/>
        </dgm:presLayoutVars>
      </dgm:prSet>
      <dgm:spPr/>
      <dgm:t>
        <a:bodyPr/>
        <a:lstStyle/>
        <a:p>
          <a:endParaRPr lang="zh-CN" altLang="en-US"/>
        </a:p>
      </dgm:t>
    </dgm:pt>
    <dgm:pt modelId="{5CC9A442-0CB9-461A-ADAC-EF1DAA590495}" type="pres">
      <dgm:prSet presAssocID="{08429E8A-95F0-4C15-A7AC-F7181A1A36DA}" presName="sibTrans" presStyleLbl="sibTrans2D1" presStyleIdx="0" presStyleCnt="0"/>
      <dgm:spPr/>
      <dgm:t>
        <a:bodyPr/>
        <a:lstStyle/>
        <a:p>
          <a:endParaRPr lang="zh-CN" altLang="en-US"/>
        </a:p>
      </dgm:t>
    </dgm:pt>
    <dgm:pt modelId="{DEC1408C-8533-4285-9F71-FC88EE1539A8}" type="pres">
      <dgm:prSet presAssocID="{7585C0D4-AC24-407E-906E-95B76B737F20}" presName="compNode" presStyleCnt="0"/>
      <dgm:spPr/>
    </dgm:pt>
    <dgm:pt modelId="{AC3BE91D-6E63-4E97-8697-3558AFC5DBA2}" type="pres">
      <dgm:prSet presAssocID="{7585C0D4-AC24-407E-906E-95B76B737F20}" presName="pictRect" presStyleLbl="node1" presStyleIdx="1" presStyleCnt="2" custScaleX="116231" custLinFactNeighborX="1315" custLinFactNeighborY="415"/>
      <dgm:spPr>
        <a:blipFill rotWithShape="1">
          <a:blip xmlns:r="http://schemas.openxmlformats.org/officeDocument/2006/relationships" r:embed="rId2"/>
          <a:stretch>
            <a:fillRect/>
          </a:stretch>
        </a:blipFill>
      </dgm:spPr>
    </dgm:pt>
    <dgm:pt modelId="{05BD3330-2E33-448B-8EF3-5D7BEB31ABAB}" type="pres">
      <dgm:prSet presAssocID="{7585C0D4-AC24-407E-906E-95B76B737F20}" presName="textRect" presStyleLbl="revTx" presStyleIdx="1" presStyleCnt="2">
        <dgm:presLayoutVars>
          <dgm:bulletEnabled val="1"/>
        </dgm:presLayoutVars>
      </dgm:prSet>
      <dgm:spPr/>
      <dgm:t>
        <a:bodyPr/>
        <a:lstStyle/>
        <a:p>
          <a:endParaRPr lang="zh-CN" altLang="en-US"/>
        </a:p>
      </dgm:t>
    </dgm:pt>
  </dgm:ptLst>
  <dgm:cxnLst>
    <dgm:cxn modelId="{FF369108-7903-431E-A49A-249780F5BDD7}" type="presOf" srcId="{7388AC65-FABD-469F-A812-4BA9BC9699F0}" destId="{3B8E1C14-3947-4341-96BB-55A182620DF4}" srcOrd="0" destOrd="0" presId="urn:microsoft.com/office/officeart/2005/8/layout/pList1"/>
    <dgm:cxn modelId="{B1F73F2C-E937-4AE9-BB7E-E49FAFABA536}" type="presOf" srcId="{77ED6851-E146-41FB-831B-14DDE3F079EA}" destId="{CA577DB6-4CA3-4D51-A5D0-DC58FA016E63}" srcOrd="0" destOrd="0" presId="urn:microsoft.com/office/officeart/2005/8/layout/pList1"/>
    <dgm:cxn modelId="{D7352EF0-C3BF-47F7-AF9C-AF722D965D70}" type="presOf" srcId="{7585C0D4-AC24-407E-906E-95B76B737F20}" destId="{05BD3330-2E33-448B-8EF3-5D7BEB31ABAB}" srcOrd="0" destOrd="0" presId="urn:microsoft.com/office/officeart/2005/8/layout/pList1"/>
    <dgm:cxn modelId="{573E9EB4-A706-4F7B-85EF-3B054BD9B510}" type="presOf" srcId="{08429E8A-95F0-4C15-A7AC-F7181A1A36DA}" destId="{5CC9A442-0CB9-461A-ADAC-EF1DAA590495}" srcOrd="0" destOrd="0" presId="urn:microsoft.com/office/officeart/2005/8/layout/pList1"/>
    <dgm:cxn modelId="{280B5DE1-3088-4F8E-A6F3-704F66B85EC5}" srcId="{7388AC65-FABD-469F-A812-4BA9BC9699F0}" destId="{7585C0D4-AC24-407E-906E-95B76B737F20}" srcOrd="1" destOrd="0" parTransId="{30853458-623A-417E-B9ED-9E7D6F748CBB}" sibTransId="{F3D4A43D-C909-4CA2-AC8D-43DB0CE5F006}"/>
    <dgm:cxn modelId="{E46427BF-E13E-45FB-8F70-1E1B999633EE}" srcId="{7388AC65-FABD-469F-A812-4BA9BC9699F0}" destId="{77ED6851-E146-41FB-831B-14DDE3F079EA}" srcOrd="0" destOrd="0" parTransId="{0F459AF0-ED9F-4C8C-B754-BB262DE8EB22}" sibTransId="{08429E8A-95F0-4C15-A7AC-F7181A1A36DA}"/>
    <dgm:cxn modelId="{3479E614-FB52-4DEA-ADC9-79BC6997DA40}" type="presParOf" srcId="{3B8E1C14-3947-4341-96BB-55A182620DF4}" destId="{215E9875-8AB5-49C4-A196-5988AFB6192F}" srcOrd="0" destOrd="0" presId="urn:microsoft.com/office/officeart/2005/8/layout/pList1"/>
    <dgm:cxn modelId="{03D6BE0F-7386-41CB-868E-4CC597D261A7}" type="presParOf" srcId="{215E9875-8AB5-49C4-A196-5988AFB6192F}" destId="{9BB1EF31-072B-4C71-9581-0D99140F9EC4}" srcOrd="0" destOrd="0" presId="urn:microsoft.com/office/officeart/2005/8/layout/pList1"/>
    <dgm:cxn modelId="{A4272959-7E36-46A9-A4B9-7347E3D9F2C8}" type="presParOf" srcId="{215E9875-8AB5-49C4-A196-5988AFB6192F}" destId="{CA577DB6-4CA3-4D51-A5D0-DC58FA016E63}" srcOrd="1" destOrd="0" presId="urn:microsoft.com/office/officeart/2005/8/layout/pList1"/>
    <dgm:cxn modelId="{095440B9-DC22-44B7-A530-77F85869A07E}" type="presParOf" srcId="{3B8E1C14-3947-4341-96BB-55A182620DF4}" destId="{5CC9A442-0CB9-461A-ADAC-EF1DAA590495}" srcOrd="1" destOrd="0" presId="urn:microsoft.com/office/officeart/2005/8/layout/pList1"/>
    <dgm:cxn modelId="{7BA815F3-3769-46C2-82BE-3E2466009785}" type="presParOf" srcId="{3B8E1C14-3947-4341-96BB-55A182620DF4}" destId="{DEC1408C-8533-4285-9F71-FC88EE1539A8}" srcOrd="2" destOrd="0" presId="urn:microsoft.com/office/officeart/2005/8/layout/pList1"/>
    <dgm:cxn modelId="{9C9B78B7-B573-4CAF-97E0-40DE7B00E41D}" type="presParOf" srcId="{DEC1408C-8533-4285-9F71-FC88EE1539A8}" destId="{AC3BE91D-6E63-4E97-8697-3558AFC5DBA2}" srcOrd="0" destOrd="0" presId="urn:microsoft.com/office/officeart/2005/8/layout/pList1"/>
    <dgm:cxn modelId="{EA1BB05A-07CA-4FDE-94DD-2F08F6277594}" type="presParOf" srcId="{DEC1408C-8533-4285-9F71-FC88EE1539A8}" destId="{05BD3330-2E33-448B-8EF3-5D7BEB31ABAB}"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41FF31E-5BDE-4F26-8936-43A0CE9DD69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F73CEB3E-FE0F-4AD5-ACAE-A77D4388B4CE}">
      <dgm:prSet/>
      <dgm:spPr/>
      <dgm:t>
        <a:bodyPr/>
        <a:lstStyle/>
        <a:p>
          <a:pPr rtl="0"/>
          <a:r>
            <a:rPr lang="zh-CN"/>
            <a:t>热电偶产生的热电势通常在毫伏级范围，可以直接与显示仪表</a:t>
          </a:r>
          <a:r>
            <a:rPr lang="en-US"/>
            <a:t>(</a:t>
          </a:r>
          <a:r>
            <a:rPr lang="zh-CN"/>
            <a:t>如动圈式毫伏表、电子电位差计、数字表等</a:t>
          </a:r>
          <a:r>
            <a:rPr lang="en-US"/>
            <a:t>)</a:t>
          </a:r>
          <a:r>
            <a:rPr lang="zh-CN"/>
            <a:t>配套使用，也可与温度变送器配套，转换成标准电流信号。</a:t>
          </a:r>
        </a:p>
      </dgm:t>
    </dgm:pt>
    <dgm:pt modelId="{98A86EA7-7C29-4853-AC19-3245BBAFEE2E}" type="parTrans" cxnId="{EC936133-96A6-48FE-A989-95893EA7B61A}">
      <dgm:prSet/>
      <dgm:spPr/>
      <dgm:t>
        <a:bodyPr/>
        <a:lstStyle/>
        <a:p>
          <a:endParaRPr lang="zh-CN" altLang="en-US"/>
        </a:p>
      </dgm:t>
    </dgm:pt>
    <dgm:pt modelId="{A62493DA-2C01-4738-992E-88E76F808368}" type="sibTrans" cxnId="{EC936133-96A6-48FE-A989-95893EA7B61A}">
      <dgm:prSet/>
      <dgm:spPr/>
      <dgm:t>
        <a:bodyPr/>
        <a:lstStyle/>
        <a:p>
          <a:endParaRPr lang="zh-CN" altLang="en-US"/>
        </a:p>
      </dgm:t>
    </dgm:pt>
    <dgm:pt modelId="{50520613-7EE6-46E7-AB02-6DA79DE6A3C6}" type="pres">
      <dgm:prSet presAssocID="{441FF31E-5BDE-4F26-8936-43A0CE9DD697}" presName="linear" presStyleCnt="0">
        <dgm:presLayoutVars>
          <dgm:animLvl val="lvl"/>
          <dgm:resizeHandles val="exact"/>
        </dgm:presLayoutVars>
      </dgm:prSet>
      <dgm:spPr/>
      <dgm:t>
        <a:bodyPr/>
        <a:lstStyle/>
        <a:p>
          <a:endParaRPr lang="zh-CN" altLang="en-US"/>
        </a:p>
      </dgm:t>
    </dgm:pt>
    <dgm:pt modelId="{71883468-E787-4631-8248-1803A95A3DA6}" type="pres">
      <dgm:prSet presAssocID="{F73CEB3E-FE0F-4AD5-ACAE-A77D4388B4CE}" presName="parentText" presStyleLbl="node1" presStyleIdx="0" presStyleCnt="1">
        <dgm:presLayoutVars>
          <dgm:chMax val="0"/>
          <dgm:bulletEnabled val="1"/>
        </dgm:presLayoutVars>
      </dgm:prSet>
      <dgm:spPr/>
      <dgm:t>
        <a:bodyPr/>
        <a:lstStyle/>
        <a:p>
          <a:endParaRPr lang="zh-CN" altLang="en-US"/>
        </a:p>
      </dgm:t>
    </dgm:pt>
  </dgm:ptLst>
  <dgm:cxnLst>
    <dgm:cxn modelId="{896DE0A3-273E-4B67-B31C-6E0E9708D4AB}" type="presOf" srcId="{441FF31E-5BDE-4F26-8936-43A0CE9DD697}" destId="{50520613-7EE6-46E7-AB02-6DA79DE6A3C6}" srcOrd="0" destOrd="0" presId="urn:microsoft.com/office/officeart/2005/8/layout/vList2"/>
    <dgm:cxn modelId="{EC936133-96A6-48FE-A989-95893EA7B61A}" srcId="{441FF31E-5BDE-4F26-8936-43A0CE9DD697}" destId="{F73CEB3E-FE0F-4AD5-ACAE-A77D4388B4CE}" srcOrd="0" destOrd="0" parTransId="{98A86EA7-7C29-4853-AC19-3245BBAFEE2E}" sibTransId="{A62493DA-2C01-4738-992E-88E76F808368}"/>
    <dgm:cxn modelId="{7D49A34C-CCD9-46CF-BCC8-F5C8B2AB0034}" type="presOf" srcId="{F73CEB3E-FE0F-4AD5-ACAE-A77D4388B4CE}" destId="{71883468-E787-4631-8248-1803A95A3DA6}" srcOrd="0" destOrd="0" presId="urn:microsoft.com/office/officeart/2005/8/layout/vList2"/>
    <dgm:cxn modelId="{8CEFB20F-B433-491F-9D57-155AD7610461}" type="presParOf" srcId="{50520613-7EE6-46E7-AB02-6DA79DE6A3C6}" destId="{71883468-E787-4631-8248-1803A95A3D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A9B66-DBB1-4C08-977C-FBC87FB908FF}">
      <dsp:nvSpPr>
        <dsp:cNvPr id="0" name=""/>
        <dsp:cNvSpPr/>
      </dsp:nvSpPr>
      <dsp:spPr>
        <a:xfrm>
          <a:off x="1160" y="411584"/>
          <a:ext cx="2262556" cy="905022"/>
        </a:xfrm>
        <a:prstGeom prst="homePlat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33338" bIns="66675" numCol="1" spcCol="1270" anchor="ctr" anchorCtr="0">
          <a:noAutofit/>
        </a:bodyPr>
        <a:lstStyle/>
        <a:p>
          <a:pPr lvl="0" algn="ctr" defTabSz="1111250">
            <a:lnSpc>
              <a:spcPct val="90000"/>
            </a:lnSpc>
            <a:spcBef>
              <a:spcPct val="0"/>
            </a:spcBef>
            <a:spcAft>
              <a:spcPct val="35000"/>
            </a:spcAft>
          </a:pPr>
          <a:r>
            <a:rPr lang="zh-CN" altLang="en-US" sz="2500" kern="1200" dirty="0"/>
            <a:t>传感器       </a:t>
          </a:r>
        </a:p>
      </dsp:txBody>
      <dsp:txXfrm>
        <a:off x="1160" y="411584"/>
        <a:ext cx="2036301" cy="905022"/>
      </dsp:txXfrm>
    </dsp:sp>
    <dsp:sp modelId="{34CA9D90-B1DD-4D5B-8D68-99CA42ED9898}">
      <dsp:nvSpPr>
        <dsp:cNvPr id="0" name=""/>
        <dsp:cNvSpPr/>
      </dsp:nvSpPr>
      <dsp:spPr>
        <a:xfrm>
          <a:off x="1811205" y="411584"/>
          <a:ext cx="2262556" cy="90502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66675" rIns="33338" bIns="66675" numCol="1" spcCol="1270" anchor="ctr" anchorCtr="0">
          <a:noAutofit/>
        </a:bodyPr>
        <a:lstStyle/>
        <a:p>
          <a:pPr lvl="0" algn="ctr" defTabSz="1111250">
            <a:lnSpc>
              <a:spcPct val="90000"/>
            </a:lnSpc>
            <a:spcBef>
              <a:spcPct val="0"/>
            </a:spcBef>
            <a:spcAft>
              <a:spcPct val="35000"/>
            </a:spcAft>
          </a:pPr>
          <a:r>
            <a:rPr lang="zh-CN" altLang="en-US" sz="2500" kern="1200" dirty="0"/>
            <a:t>信号调理</a:t>
          </a:r>
        </a:p>
      </dsp:txBody>
      <dsp:txXfrm>
        <a:off x="2263716" y="411584"/>
        <a:ext cx="1357534" cy="905022"/>
      </dsp:txXfrm>
    </dsp:sp>
    <dsp:sp modelId="{244DCA90-86FA-4206-B4E8-777FFDABAA7E}">
      <dsp:nvSpPr>
        <dsp:cNvPr id="0" name=""/>
        <dsp:cNvSpPr/>
      </dsp:nvSpPr>
      <dsp:spPr>
        <a:xfrm>
          <a:off x="3621249" y="411584"/>
          <a:ext cx="2262556" cy="90502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66675" rIns="33338" bIns="66675" numCol="1" spcCol="1270" anchor="ctr" anchorCtr="0">
          <a:noAutofit/>
        </a:bodyPr>
        <a:lstStyle/>
        <a:p>
          <a:pPr lvl="0" algn="ctr" defTabSz="1111250">
            <a:lnSpc>
              <a:spcPct val="90000"/>
            </a:lnSpc>
            <a:spcBef>
              <a:spcPct val="0"/>
            </a:spcBef>
            <a:spcAft>
              <a:spcPct val="35000"/>
            </a:spcAft>
          </a:pPr>
          <a:r>
            <a:rPr lang="zh-CN" altLang="en-US" sz="2500" kern="1200" dirty="0"/>
            <a:t>模数转化</a:t>
          </a:r>
        </a:p>
      </dsp:txBody>
      <dsp:txXfrm>
        <a:off x="4073760" y="411584"/>
        <a:ext cx="1357534" cy="905022"/>
      </dsp:txXfrm>
    </dsp:sp>
    <dsp:sp modelId="{83805F3D-2C2B-437A-B5C8-9FD63FC00EBB}">
      <dsp:nvSpPr>
        <dsp:cNvPr id="0" name=""/>
        <dsp:cNvSpPr/>
      </dsp:nvSpPr>
      <dsp:spPr>
        <a:xfrm>
          <a:off x="5431294" y="411584"/>
          <a:ext cx="2262556" cy="90502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66675" rIns="33338" bIns="66675" numCol="1" spcCol="1270" anchor="ctr" anchorCtr="0">
          <a:noAutofit/>
        </a:bodyPr>
        <a:lstStyle/>
        <a:p>
          <a:pPr lvl="0" algn="ctr" defTabSz="1111250">
            <a:lnSpc>
              <a:spcPct val="90000"/>
            </a:lnSpc>
            <a:spcBef>
              <a:spcPct val="0"/>
            </a:spcBef>
            <a:spcAft>
              <a:spcPct val="35000"/>
            </a:spcAft>
          </a:pPr>
          <a:r>
            <a:rPr lang="zh-CN" altLang="en-US" sz="2500" kern="1200" dirty="0"/>
            <a:t>计算机</a:t>
          </a:r>
        </a:p>
      </dsp:txBody>
      <dsp:txXfrm>
        <a:off x="5883805" y="411584"/>
        <a:ext cx="1357534" cy="905022"/>
      </dsp:txXfrm>
    </dsp:sp>
    <dsp:sp modelId="{805ED012-3CB9-4336-A54C-994AE6F3588C}">
      <dsp:nvSpPr>
        <dsp:cNvPr id="0" name=""/>
        <dsp:cNvSpPr/>
      </dsp:nvSpPr>
      <dsp:spPr>
        <a:xfrm>
          <a:off x="7241339" y="411584"/>
          <a:ext cx="2262556" cy="90502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66675" rIns="33338" bIns="66675" numCol="1" spcCol="1270" anchor="ctr" anchorCtr="0">
          <a:noAutofit/>
        </a:bodyPr>
        <a:lstStyle/>
        <a:p>
          <a:pPr lvl="0" algn="ctr" defTabSz="1111250">
            <a:lnSpc>
              <a:spcPct val="90000"/>
            </a:lnSpc>
            <a:spcBef>
              <a:spcPct val="0"/>
            </a:spcBef>
            <a:spcAft>
              <a:spcPct val="35000"/>
            </a:spcAft>
          </a:pPr>
          <a:r>
            <a:rPr lang="zh-CN" altLang="en-US" sz="2500" kern="1200" dirty="0"/>
            <a:t>显示结果</a:t>
          </a:r>
        </a:p>
      </dsp:txBody>
      <dsp:txXfrm>
        <a:off x="7693850" y="411584"/>
        <a:ext cx="1357534" cy="90502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3D236-46CF-4624-8C15-D1FF947E988E}">
      <dsp:nvSpPr>
        <dsp:cNvPr id="0" name=""/>
        <dsp:cNvSpPr/>
      </dsp:nvSpPr>
      <dsp:spPr>
        <a:xfrm>
          <a:off x="527819" y="1469650"/>
          <a:ext cx="4051143" cy="3362332"/>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2E4AC5-4E2B-4307-BE33-47C9FAEB4A16}">
      <dsp:nvSpPr>
        <dsp:cNvPr id="0" name=""/>
        <dsp:cNvSpPr/>
      </dsp:nvSpPr>
      <dsp:spPr>
        <a:xfrm>
          <a:off x="480" y="117922"/>
          <a:ext cx="5241965" cy="13374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a:t>ADI</a:t>
          </a:r>
          <a:r>
            <a:rPr lang="zh-CN" sz="2000" kern="1200" dirty="0"/>
            <a:t>公司的</a:t>
          </a:r>
          <a:r>
            <a:rPr lang="en-US" sz="2000" kern="1200" dirty="0"/>
            <a:t>AD22151</a:t>
          </a:r>
          <a:r>
            <a:rPr lang="zh-CN" sz="2000" kern="1200" dirty="0"/>
            <a:t>芯片一款线性磁场传感器，其输出电压与垂直施加于封装上表面的磁场成比例</a:t>
          </a:r>
        </a:p>
      </dsp:txBody>
      <dsp:txXfrm>
        <a:off x="480" y="117922"/>
        <a:ext cx="5241965" cy="133748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98ED9-25B3-4D99-9C63-C8A8A829C924}">
      <dsp:nvSpPr>
        <dsp:cNvPr id="0" name=""/>
        <dsp:cNvSpPr/>
      </dsp:nvSpPr>
      <dsp:spPr>
        <a:xfrm>
          <a:off x="0" y="248086"/>
          <a:ext cx="6737132" cy="12087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82550" rIns="123825" bIns="82550" numCol="1" spcCol="1270" anchor="ctr" anchorCtr="0">
          <a:noAutofit/>
        </a:bodyPr>
        <a:lstStyle/>
        <a:p>
          <a:pPr lvl="0" algn="ctr" defTabSz="2889250">
            <a:lnSpc>
              <a:spcPct val="90000"/>
            </a:lnSpc>
            <a:spcBef>
              <a:spcPct val="0"/>
            </a:spcBef>
            <a:spcAft>
              <a:spcPct val="35000"/>
            </a:spcAft>
          </a:pPr>
          <a:r>
            <a:rPr lang="en-US" altLang="zh-CN" sz="6500" kern="1200" dirty="0"/>
            <a:t>Hall</a:t>
          </a:r>
          <a:r>
            <a:rPr lang="zh-CN" altLang="en-US" sz="6500" kern="1200" dirty="0"/>
            <a:t>电流传感器</a:t>
          </a:r>
          <a:endParaRPr lang="en-US" altLang="zh-CN" sz="6500" kern="1200" dirty="0"/>
        </a:p>
      </dsp:txBody>
      <dsp:txXfrm>
        <a:off x="35403" y="283489"/>
        <a:ext cx="6666326" cy="1137956"/>
      </dsp:txXfrm>
    </dsp:sp>
    <dsp:sp modelId="{2C9B5945-6E3D-49B3-894F-DE480322050A}">
      <dsp:nvSpPr>
        <dsp:cNvPr id="0" name=""/>
        <dsp:cNvSpPr/>
      </dsp:nvSpPr>
      <dsp:spPr>
        <a:xfrm>
          <a:off x="0" y="1849406"/>
          <a:ext cx="1208762" cy="120876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5A2534-7B67-4BFC-824B-95FA7A8F240D}">
      <dsp:nvSpPr>
        <dsp:cNvPr id="0" name=""/>
        <dsp:cNvSpPr/>
      </dsp:nvSpPr>
      <dsp:spPr>
        <a:xfrm>
          <a:off x="1281287" y="1849406"/>
          <a:ext cx="5455844" cy="120876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lvl="0" algn="ctr" defTabSz="1644650">
            <a:lnSpc>
              <a:spcPct val="90000"/>
            </a:lnSpc>
            <a:spcBef>
              <a:spcPct val="0"/>
            </a:spcBef>
            <a:spcAft>
              <a:spcPct val="35000"/>
            </a:spcAft>
          </a:pPr>
          <a:r>
            <a:rPr lang="zh-CN" altLang="en-US" sz="3700" kern="1200" dirty="0"/>
            <a:t>直测式电流传感器</a:t>
          </a:r>
        </a:p>
      </dsp:txBody>
      <dsp:txXfrm>
        <a:off x="1340305" y="1908424"/>
        <a:ext cx="5337808" cy="1090726"/>
      </dsp:txXfrm>
    </dsp:sp>
    <dsp:sp modelId="{03382BA1-D473-4C53-B328-52E0CB6673BC}">
      <dsp:nvSpPr>
        <dsp:cNvPr id="0" name=""/>
        <dsp:cNvSpPr/>
      </dsp:nvSpPr>
      <dsp:spPr>
        <a:xfrm>
          <a:off x="0" y="3203219"/>
          <a:ext cx="1208762" cy="120876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098DA1-C725-4ADF-9107-C49CAA8AB2A7}">
      <dsp:nvSpPr>
        <dsp:cNvPr id="0" name=""/>
        <dsp:cNvSpPr/>
      </dsp:nvSpPr>
      <dsp:spPr>
        <a:xfrm>
          <a:off x="1281287" y="3203219"/>
          <a:ext cx="5455844" cy="120876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lvl="0" algn="ctr" defTabSz="1644650">
            <a:lnSpc>
              <a:spcPct val="90000"/>
            </a:lnSpc>
            <a:spcBef>
              <a:spcPct val="0"/>
            </a:spcBef>
            <a:spcAft>
              <a:spcPct val="35000"/>
            </a:spcAft>
          </a:pPr>
          <a:r>
            <a:rPr lang="zh-CN" altLang="en-US" sz="3700" kern="1200" dirty="0"/>
            <a:t>磁平衡式电流传感器</a:t>
          </a:r>
        </a:p>
      </dsp:txBody>
      <dsp:txXfrm>
        <a:off x="1340305" y="3262237"/>
        <a:ext cx="5337808" cy="109072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071D4A-BF59-486D-AC27-84230AC238BB}">
      <dsp:nvSpPr>
        <dsp:cNvPr id="0" name=""/>
        <dsp:cNvSpPr/>
      </dsp:nvSpPr>
      <dsp:spPr>
        <a:xfrm>
          <a:off x="0" y="6528"/>
          <a:ext cx="11162884" cy="6288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kern="1200" dirty="0"/>
            <a:t>磁阻效应</a:t>
          </a:r>
        </a:p>
      </dsp:txBody>
      <dsp:txXfrm>
        <a:off x="30699" y="37227"/>
        <a:ext cx="11101486" cy="567477"/>
      </dsp:txXfrm>
    </dsp:sp>
    <dsp:sp modelId="{2CB49A1B-19EA-4E8F-9755-9C4C0AB22608}">
      <dsp:nvSpPr>
        <dsp:cNvPr id="0" name=""/>
        <dsp:cNvSpPr/>
      </dsp:nvSpPr>
      <dsp:spPr>
        <a:xfrm>
          <a:off x="0" y="635403"/>
          <a:ext cx="11162884" cy="957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422"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a:solidFill>
                <a:srgbClr val="FF0000"/>
              </a:solidFill>
            </a:rPr>
            <a:t>置于磁场中的载流金属导体或半导体材料，其电阻值随磁场变化的现象，称为磁致电阻变化效应，简称为磁阻效应。</a:t>
          </a:r>
          <a:r>
            <a:rPr lang="zh-CN" sz="2000" kern="1200" dirty="0"/>
            <a:t>利用磁阻效应制成的元件称为磁敏电阻，也称</a:t>
          </a:r>
          <a:r>
            <a:rPr lang="en-US" sz="2000" kern="1200" dirty="0"/>
            <a:t>MR</a:t>
          </a:r>
          <a:r>
            <a:rPr lang="zh-CN" sz="2000" kern="1200" dirty="0"/>
            <a:t>元件。磁阻效应与材料性质、几何形状等因素有关。</a:t>
          </a:r>
        </a:p>
      </dsp:txBody>
      <dsp:txXfrm>
        <a:off x="0" y="635403"/>
        <a:ext cx="11162884" cy="95737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AB6589-1F74-49C1-A959-6F09C25BB596}">
      <dsp:nvSpPr>
        <dsp:cNvPr id="0" name=""/>
        <dsp:cNvSpPr/>
      </dsp:nvSpPr>
      <dsp:spPr>
        <a:xfrm>
          <a:off x="545854" y="795"/>
          <a:ext cx="1129441" cy="10946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a:t>探头或传感器</a:t>
          </a:r>
        </a:p>
      </dsp:txBody>
      <dsp:txXfrm>
        <a:off x="711257" y="161106"/>
        <a:ext cx="798635" cy="774052"/>
      </dsp:txXfrm>
    </dsp:sp>
    <dsp:sp modelId="{BDF22564-CF67-4222-8107-703343E593A0}">
      <dsp:nvSpPr>
        <dsp:cNvPr id="0" name=""/>
        <dsp:cNvSpPr/>
      </dsp:nvSpPr>
      <dsp:spPr>
        <a:xfrm>
          <a:off x="788869" y="1185548"/>
          <a:ext cx="643410" cy="643410"/>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874153" y="1431588"/>
        <a:ext cx="472842" cy="151330"/>
      </dsp:txXfrm>
    </dsp:sp>
    <dsp:sp modelId="{36748F4A-8BB2-475C-9EBE-8A3E58F5A1AF}">
      <dsp:nvSpPr>
        <dsp:cNvPr id="0" name=""/>
        <dsp:cNvSpPr/>
      </dsp:nvSpPr>
      <dsp:spPr>
        <a:xfrm>
          <a:off x="555910" y="1919036"/>
          <a:ext cx="1109328" cy="110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a:t>信号处理电路（检测器）</a:t>
          </a:r>
        </a:p>
      </dsp:txBody>
      <dsp:txXfrm>
        <a:off x="718367" y="2081493"/>
        <a:ext cx="784414" cy="784414"/>
      </dsp:txXfrm>
    </dsp:sp>
    <dsp:sp modelId="{426DAB75-E057-4681-8269-A13258524BAC}">
      <dsp:nvSpPr>
        <dsp:cNvPr id="0" name=""/>
        <dsp:cNvSpPr/>
      </dsp:nvSpPr>
      <dsp:spPr>
        <a:xfrm>
          <a:off x="788869" y="3118442"/>
          <a:ext cx="643410" cy="643410"/>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874153" y="3364482"/>
        <a:ext cx="472842" cy="151330"/>
      </dsp:txXfrm>
    </dsp:sp>
    <dsp:sp modelId="{3A33DEEB-0E2A-4B06-87D0-2956218BEC24}">
      <dsp:nvSpPr>
        <dsp:cNvPr id="0" name=""/>
        <dsp:cNvSpPr/>
      </dsp:nvSpPr>
      <dsp:spPr>
        <a:xfrm>
          <a:off x="555910" y="3851931"/>
          <a:ext cx="1109328" cy="1109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kern="1200" dirty="0"/>
            <a:t>信号传输通道（导线或光纤等）</a:t>
          </a:r>
        </a:p>
      </dsp:txBody>
      <dsp:txXfrm>
        <a:off x="718367" y="4014388"/>
        <a:ext cx="784414" cy="784414"/>
      </dsp:txXfrm>
    </dsp:sp>
    <dsp:sp modelId="{37A7962B-E02C-4EB0-A4E5-DA0620FA6AC3}">
      <dsp:nvSpPr>
        <dsp:cNvPr id="0" name=""/>
        <dsp:cNvSpPr/>
      </dsp:nvSpPr>
      <dsp:spPr>
        <a:xfrm>
          <a:off x="1841695" y="2274692"/>
          <a:ext cx="352766" cy="4126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1841695" y="2357226"/>
        <a:ext cx="246936" cy="247602"/>
      </dsp:txXfrm>
    </dsp:sp>
    <dsp:sp modelId="{328C070F-14C7-4A1C-90BA-348C70A7D787}">
      <dsp:nvSpPr>
        <dsp:cNvPr id="0" name=""/>
        <dsp:cNvSpPr/>
      </dsp:nvSpPr>
      <dsp:spPr>
        <a:xfrm>
          <a:off x="2340893" y="1371699"/>
          <a:ext cx="2218657" cy="22186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zh-CN" altLang="en-US" sz="3800" kern="1200" dirty="0"/>
            <a:t>电场强度仪</a:t>
          </a:r>
        </a:p>
      </dsp:txBody>
      <dsp:txXfrm>
        <a:off x="2665808" y="1696614"/>
        <a:ext cx="1568827" cy="156882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4803A7-BC79-4F9B-BD55-D58755DF86A2}">
      <dsp:nvSpPr>
        <dsp:cNvPr id="0" name=""/>
        <dsp:cNvSpPr/>
      </dsp:nvSpPr>
      <dsp:spPr>
        <a:xfrm>
          <a:off x="3131226" y="771557"/>
          <a:ext cx="1866179" cy="323882"/>
        </a:xfrm>
        <a:custGeom>
          <a:avLst/>
          <a:gdLst/>
          <a:ahLst/>
          <a:cxnLst/>
          <a:rect l="0" t="0" r="0" b="0"/>
          <a:pathLst>
            <a:path>
              <a:moveTo>
                <a:pt x="0" y="0"/>
              </a:moveTo>
              <a:lnTo>
                <a:pt x="0" y="161941"/>
              </a:lnTo>
              <a:lnTo>
                <a:pt x="1866179" y="161941"/>
              </a:lnTo>
              <a:lnTo>
                <a:pt x="1866179" y="3238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E9EB9C-B65A-4C67-AD5D-6C5F0D6EE004}">
      <dsp:nvSpPr>
        <dsp:cNvPr id="0" name=""/>
        <dsp:cNvSpPr/>
      </dsp:nvSpPr>
      <dsp:spPr>
        <a:xfrm>
          <a:off x="3085506" y="771557"/>
          <a:ext cx="91440" cy="323882"/>
        </a:xfrm>
        <a:custGeom>
          <a:avLst/>
          <a:gdLst/>
          <a:ahLst/>
          <a:cxnLst/>
          <a:rect l="0" t="0" r="0" b="0"/>
          <a:pathLst>
            <a:path>
              <a:moveTo>
                <a:pt x="45720" y="0"/>
              </a:moveTo>
              <a:lnTo>
                <a:pt x="45720" y="3238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A43521-80D3-4912-A81E-1E36660CDA6D}">
      <dsp:nvSpPr>
        <dsp:cNvPr id="0" name=""/>
        <dsp:cNvSpPr/>
      </dsp:nvSpPr>
      <dsp:spPr>
        <a:xfrm>
          <a:off x="1265046" y="771557"/>
          <a:ext cx="1866179" cy="323882"/>
        </a:xfrm>
        <a:custGeom>
          <a:avLst/>
          <a:gdLst/>
          <a:ahLst/>
          <a:cxnLst/>
          <a:rect l="0" t="0" r="0" b="0"/>
          <a:pathLst>
            <a:path>
              <a:moveTo>
                <a:pt x="1866179" y="0"/>
              </a:moveTo>
              <a:lnTo>
                <a:pt x="1866179" y="161941"/>
              </a:lnTo>
              <a:lnTo>
                <a:pt x="0" y="161941"/>
              </a:lnTo>
              <a:lnTo>
                <a:pt x="0" y="3238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8E7824-F0DE-4723-AC86-0454AFFDEBEF}">
      <dsp:nvSpPr>
        <dsp:cNvPr id="0" name=""/>
        <dsp:cNvSpPr/>
      </dsp:nvSpPr>
      <dsp:spPr>
        <a:xfrm>
          <a:off x="2360077" y="409"/>
          <a:ext cx="1542296" cy="7711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kumimoji="1" lang="zh-CN" sz="2400" kern="1200" dirty="0"/>
            <a:t>电场强度测量探头</a:t>
          </a:r>
          <a:endParaRPr lang="zh-CN" sz="2400" kern="1200" dirty="0"/>
        </a:p>
      </dsp:txBody>
      <dsp:txXfrm>
        <a:off x="2360077" y="409"/>
        <a:ext cx="1542296" cy="771148"/>
      </dsp:txXfrm>
    </dsp:sp>
    <dsp:sp modelId="{AA8BA48D-8CFE-4E11-A125-BBC0412C69B4}">
      <dsp:nvSpPr>
        <dsp:cNvPr id="0" name=""/>
        <dsp:cNvSpPr/>
      </dsp:nvSpPr>
      <dsp:spPr>
        <a:xfrm>
          <a:off x="493898" y="1095440"/>
          <a:ext cx="1542296" cy="7711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kumimoji="1" lang="zh-CN" sz="2400" kern="1200"/>
            <a:t>悬浮体型</a:t>
          </a:r>
          <a:endParaRPr lang="zh-CN" sz="2400" kern="1200"/>
        </a:p>
      </dsp:txBody>
      <dsp:txXfrm>
        <a:off x="493898" y="1095440"/>
        <a:ext cx="1542296" cy="771148"/>
      </dsp:txXfrm>
    </dsp:sp>
    <dsp:sp modelId="{7BC8902A-8B0E-4E9E-8CAC-93E3738CE6E9}">
      <dsp:nvSpPr>
        <dsp:cNvPr id="0" name=""/>
        <dsp:cNvSpPr/>
      </dsp:nvSpPr>
      <dsp:spPr>
        <a:xfrm>
          <a:off x="2360077" y="1095440"/>
          <a:ext cx="1542296" cy="7711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kumimoji="1" lang="zh-CN" sz="2400" kern="1200"/>
            <a:t>地参考型</a:t>
          </a:r>
          <a:endParaRPr lang="zh-CN" sz="2400" kern="1200"/>
        </a:p>
      </dsp:txBody>
      <dsp:txXfrm>
        <a:off x="2360077" y="1095440"/>
        <a:ext cx="1542296" cy="771148"/>
      </dsp:txXfrm>
    </dsp:sp>
    <dsp:sp modelId="{4CE657EF-DB7F-4CCC-98FF-D11CBB5DB35A}">
      <dsp:nvSpPr>
        <dsp:cNvPr id="0" name=""/>
        <dsp:cNvSpPr/>
      </dsp:nvSpPr>
      <dsp:spPr>
        <a:xfrm>
          <a:off x="4226256" y="1095440"/>
          <a:ext cx="1542296" cy="7711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kumimoji="1" lang="zh-CN" sz="2400" kern="1200" dirty="0"/>
            <a:t>光电型</a:t>
          </a:r>
          <a:endParaRPr lang="zh-CN" sz="2400" kern="1200" dirty="0"/>
        </a:p>
      </dsp:txBody>
      <dsp:txXfrm>
        <a:off x="4226256" y="1095440"/>
        <a:ext cx="1542296" cy="77114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B0E18-D730-4712-AC8F-8673C79A4D7E}">
      <dsp:nvSpPr>
        <dsp:cNvPr id="0" name=""/>
        <dsp:cNvSpPr/>
      </dsp:nvSpPr>
      <dsp:spPr>
        <a:xfrm rot="5400000">
          <a:off x="4319487" y="-512286"/>
          <a:ext cx="3901440" cy="590137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zh-CN" sz="2400" kern="1200" dirty="0"/>
            <a:t>利用</a:t>
          </a:r>
          <a:r>
            <a:rPr lang="en-US" sz="2400" kern="1200" dirty="0"/>
            <a:t>Q</a:t>
          </a:r>
          <a:r>
            <a:rPr lang="zh-CN" sz="2400" kern="1200" dirty="0"/>
            <a:t>值的转换电路使用较少。</a:t>
          </a:r>
        </a:p>
        <a:p>
          <a:pPr marL="228600" lvl="1" indent="-228600" algn="l" defTabSz="1066800" rtl="0">
            <a:lnSpc>
              <a:spcPct val="90000"/>
            </a:lnSpc>
            <a:spcBef>
              <a:spcPct val="0"/>
            </a:spcBef>
            <a:spcAft>
              <a:spcPct val="15000"/>
            </a:spcAft>
            <a:buChar char="••"/>
          </a:pPr>
          <a:r>
            <a:rPr lang="zh-CN" sz="2400" kern="1200" dirty="0"/>
            <a:t>利用</a:t>
          </a:r>
          <a:r>
            <a:rPr lang="en-US" sz="2400" kern="1200" dirty="0"/>
            <a:t>z</a:t>
          </a:r>
          <a:r>
            <a:rPr lang="zh-CN" sz="2400" kern="1200" dirty="0"/>
            <a:t>的转换电路一般用交流电桥，它属于调幅电路。</a:t>
          </a:r>
        </a:p>
        <a:p>
          <a:pPr marL="228600" lvl="1" indent="-228600" algn="l" defTabSz="1066800" rtl="0">
            <a:lnSpc>
              <a:spcPct val="90000"/>
            </a:lnSpc>
            <a:spcBef>
              <a:spcPct val="0"/>
            </a:spcBef>
            <a:spcAft>
              <a:spcPct val="15000"/>
            </a:spcAft>
            <a:buChar char="••"/>
          </a:pPr>
          <a:r>
            <a:rPr lang="zh-CN" sz="2400" kern="1200" dirty="0"/>
            <a:t>利用</a:t>
          </a:r>
          <a:r>
            <a:rPr lang="en-US" sz="2400" kern="1200" dirty="0"/>
            <a:t>L</a:t>
          </a:r>
          <a:r>
            <a:rPr lang="zh-CN" sz="2400" kern="1200" dirty="0"/>
            <a:t>的转换电路一般用谐振电路，根据输出是电压幅值还是电压频率，谐振电路又分为调幅和调频两种</a:t>
          </a:r>
          <a:r>
            <a:rPr lang="zh-CN" sz="2400" b="1" kern="1200" dirty="0"/>
            <a:t>。 </a:t>
          </a:r>
          <a:endParaRPr lang="zh-CN" sz="2400" kern="1200" dirty="0"/>
        </a:p>
      </dsp:txBody>
      <dsp:txXfrm rot="-5400000">
        <a:off x="3319522" y="678132"/>
        <a:ext cx="5710919" cy="3520534"/>
      </dsp:txXfrm>
    </dsp:sp>
    <dsp:sp modelId="{1E7F4015-4A9F-4F09-B282-3FD43FE6E755}">
      <dsp:nvSpPr>
        <dsp:cNvPr id="0" name=""/>
        <dsp:cNvSpPr/>
      </dsp:nvSpPr>
      <dsp:spPr>
        <a:xfrm>
          <a:off x="0" y="0"/>
          <a:ext cx="3319521" cy="487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sz="2400" kern="1200" dirty="0"/>
            <a:t>由涡流式传感器的工作原理可知，被测量数变化可以转换成传感器线圈的品质因素</a:t>
          </a:r>
          <a:r>
            <a:rPr lang="en-US" sz="2400" kern="1200" dirty="0"/>
            <a:t>Q</a:t>
          </a:r>
          <a:r>
            <a:rPr lang="zh-CN" sz="2400" kern="1200" dirty="0"/>
            <a:t>、等效阻抗</a:t>
          </a:r>
          <a:r>
            <a:rPr lang="en-US" sz="2400" kern="1200" dirty="0"/>
            <a:t>Z</a:t>
          </a:r>
          <a:r>
            <a:rPr lang="zh-CN" sz="2400" kern="1200" dirty="0"/>
            <a:t>和等效电感</a:t>
          </a:r>
          <a:r>
            <a:rPr lang="en-US" sz="2400" kern="1200" dirty="0"/>
            <a:t>L</a:t>
          </a:r>
          <a:r>
            <a:rPr lang="zh-CN" sz="2400" kern="1200" dirty="0"/>
            <a:t>，电阻</a:t>
          </a:r>
          <a:r>
            <a:rPr lang="en-US" sz="2400" kern="1200" dirty="0"/>
            <a:t>R</a:t>
          </a:r>
          <a:r>
            <a:rPr lang="zh-CN" sz="2400" kern="1200" dirty="0"/>
            <a:t>的变化。</a:t>
          </a:r>
          <a:r>
            <a:rPr lang="zh-CN" sz="2400" kern="1200" dirty="0">
              <a:solidFill>
                <a:srgbClr val="FF0000"/>
              </a:solidFill>
            </a:rPr>
            <a:t>调理电路的任务是把这些参数转换为电压或电流输出</a:t>
          </a:r>
          <a:r>
            <a:rPr lang="en-US" sz="2400" kern="1200" dirty="0"/>
            <a:t>,</a:t>
          </a:r>
          <a:r>
            <a:rPr lang="zh-CN" sz="2400" kern="1200" dirty="0"/>
            <a:t>主要类型包括：</a:t>
          </a:r>
        </a:p>
      </dsp:txBody>
      <dsp:txXfrm>
        <a:off x="162046" y="162046"/>
        <a:ext cx="2995429" cy="455270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5B114E-7F5F-48AA-B1DD-73B476572BEA}">
      <dsp:nvSpPr>
        <dsp:cNvPr id="0" name=""/>
        <dsp:cNvSpPr/>
      </dsp:nvSpPr>
      <dsp:spPr>
        <a:xfrm>
          <a:off x="0" y="16412"/>
          <a:ext cx="5376863" cy="505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sz="1800" kern="1200" dirty="0"/>
            <a:t>化学式：</a:t>
          </a:r>
          <a:r>
            <a:rPr lang="en-US" sz="1800" kern="1200" dirty="0">
              <a:latin typeface="Times New Roman" panose="02020603050405020304" pitchFamily="18" charset="0"/>
              <a:cs typeface="Times New Roman" panose="02020603050405020304" pitchFamily="18" charset="0"/>
            </a:rPr>
            <a:t>SiO</a:t>
          </a:r>
          <a:r>
            <a:rPr lang="en-US" sz="1800" kern="1200" baseline="-25000" dirty="0">
              <a:latin typeface="Times New Roman" panose="02020603050405020304" pitchFamily="18" charset="0"/>
              <a:cs typeface="Times New Roman" panose="02020603050405020304" pitchFamily="18" charset="0"/>
            </a:rPr>
            <a:t>2</a:t>
          </a:r>
          <a:endParaRPr lang="zh-CN" sz="1800" kern="1200" dirty="0">
            <a:latin typeface="Times New Roman" panose="02020603050405020304" pitchFamily="18" charset="0"/>
            <a:cs typeface="Times New Roman" panose="02020603050405020304" pitchFamily="18" charset="0"/>
          </a:endParaRPr>
        </a:p>
      </dsp:txBody>
      <dsp:txXfrm>
        <a:off x="24674" y="41086"/>
        <a:ext cx="5327515" cy="456092"/>
      </dsp:txXfrm>
    </dsp:sp>
    <dsp:sp modelId="{ACA0A1B2-BD96-46CC-9663-DE3D7688D4A4}">
      <dsp:nvSpPr>
        <dsp:cNvPr id="0" name=""/>
        <dsp:cNvSpPr/>
      </dsp:nvSpPr>
      <dsp:spPr>
        <a:xfrm>
          <a:off x="0" y="599612"/>
          <a:ext cx="5376863" cy="505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dirty="0"/>
            <a:t>结构：单晶体结构</a:t>
          </a:r>
        </a:p>
      </dsp:txBody>
      <dsp:txXfrm>
        <a:off x="24674" y="624286"/>
        <a:ext cx="5327515" cy="456092"/>
      </dsp:txXfrm>
    </dsp:sp>
    <dsp:sp modelId="{BA290643-03AC-400D-86E8-4DD3EB2B0E0B}">
      <dsp:nvSpPr>
        <dsp:cNvPr id="0" name=""/>
        <dsp:cNvSpPr/>
      </dsp:nvSpPr>
      <dsp:spPr>
        <a:xfrm>
          <a:off x="0" y="1182812"/>
          <a:ext cx="5376863" cy="505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dirty="0"/>
            <a:t>形状：正六面体</a:t>
          </a:r>
        </a:p>
      </dsp:txBody>
      <dsp:txXfrm>
        <a:off x="24674" y="1207486"/>
        <a:ext cx="5327515" cy="456092"/>
      </dsp:txXfrm>
    </dsp:sp>
    <dsp:sp modelId="{890E7EAA-2C68-4E14-B589-25DEF69CB0C4}">
      <dsp:nvSpPr>
        <dsp:cNvPr id="0" name=""/>
        <dsp:cNvSpPr/>
      </dsp:nvSpPr>
      <dsp:spPr>
        <a:xfrm>
          <a:off x="0" y="1766012"/>
          <a:ext cx="5376863" cy="505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dirty="0"/>
            <a:t>三条各向特性相异的轴</a:t>
          </a:r>
        </a:p>
      </dsp:txBody>
      <dsp:txXfrm>
        <a:off x="24674" y="1790686"/>
        <a:ext cx="5327515" cy="456092"/>
      </dsp:txXfrm>
    </dsp:sp>
    <dsp:sp modelId="{AEE6B03F-33F0-478A-B226-94EB9EDB9CF5}">
      <dsp:nvSpPr>
        <dsp:cNvPr id="0" name=""/>
        <dsp:cNvSpPr/>
      </dsp:nvSpPr>
      <dsp:spPr>
        <a:xfrm>
          <a:off x="0" y="2271452"/>
          <a:ext cx="5376863" cy="86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715" tIns="20320" rIns="113792" bIns="20320" numCol="1" spcCol="1270" anchor="t" anchorCtr="0">
          <a:noAutofit/>
        </a:bodyPr>
        <a:lstStyle/>
        <a:p>
          <a:pPr marL="171450" lvl="1" indent="-171450" algn="l" defTabSz="711200" rtl="0">
            <a:lnSpc>
              <a:spcPct val="90000"/>
            </a:lnSpc>
            <a:spcBef>
              <a:spcPct val="0"/>
            </a:spcBef>
            <a:spcAft>
              <a:spcPct val="20000"/>
            </a:spcAft>
            <a:buChar char="••"/>
          </a:pPr>
          <a:r>
            <a:rPr lang="zh-CN" sz="1600" kern="1200" dirty="0"/>
            <a:t>光轴</a:t>
          </a:r>
          <a:r>
            <a:rPr lang="en-US" sz="1600" kern="1200" dirty="0"/>
            <a:t>: </a:t>
          </a:r>
          <a:r>
            <a:rPr lang="zh-CN" sz="1600" kern="1200" dirty="0"/>
            <a:t>纵向轴</a:t>
          </a:r>
          <a:r>
            <a:rPr lang="en-US" altLang="zh-CN" sz="1600" kern="1200" dirty="0">
              <a:latin typeface="Times New Roman" panose="02020603050405020304" pitchFamily="18" charset="0"/>
              <a:cs typeface="Times New Roman" panose="02020603050405020304" pitchFamily="18" charset="0"/>
            </a:rPr>
            <a:t>z</a:t>
          </a:r>
          <a:r>
            <a:rPr lang="zh-CN" sz="1600" kern="1200" dirty="0"/>
            <a:t>轴</a:t>
          </a:r>
        </a:p>
        <a:p>
          <a:pPr marL="171450" lvl="1" indent="-171450" algn="l" defTabSz="711200" rtl="0">
            <a:lnSpc>
              <a:spcPct val="90000"/>
            </a:lnSpc>
            <a:spcBef>
              <a:spcPct val="0"/>
            </a:spcBef>
            <a:spcAft>
              <a:spcPct val="20000"/>
            </a:spcAft>
            <a:buChar char="••"/>
          </a:pPr>
          <a:r>
            <a:rPr lang="zh-CN" sz="1600" kern="1200" dirty="0"/>
            <a:t>电轴</a:t>
          </a:r>
          <a:r>
            <a:rPr lang="en-US" sz="1600" kern="1200" dirty="0"/>
            <a:t>:</a:t>
          </a:r>
          <a:r>
            <a:rPr lang="zh-CN" sz="1600" kern="1200" dirty="0"/>
            <a:t> 经棱线并垂直于光轴的</a:t>
          </a:r>
          <a:r>
            <a:rPr lang="en-US" altLang="zh-CN" sz="1600" kern="1200" dirty="0">
              <a:latin typeface="Times New Roman" panose="02020603050405020304" pitchFamily="18" charset="0"/>
              <a:cs typeface="Times New Roman" panose="02020603050405020304" pitchFamily="18" charset="0"/>
            </a:rPr>
            <a:t>x</a:t>
          </a:r>
          <a:r>
            <a:rPr lang="zh-CN" sz="1600" kern="1200" dirty="0"/>
            <a:t>轴</a:t>
          </a:r>
        </a:p>
        <a:p>
          <a:pPr marL="171450" lvl="1" indent="-171450" algn="l" defTabSz="711200" rtl="0">
            <a:lnSpc>
              <a:spcPct val="90000"/>
            </a:lnSpc>
            <a:spcBef>
              <a:spcPct val="0"/>
            </a:spcBef>
            <a:spcAft>
              <a:spcPct val="20000"/>
            </a:spcAft>
            <a:buChar char="••"/>
          </a:pPr>
          <a:r>
            <a:rPr lang="zh-CN" sz="1600" kern="1200" dirty="0"/>
            <a:t>机械轴：与</a:t>
          </a:r>
          <a:r>
            <a:rPr lang="en-US" sz="1600" kern="1200" dirty="0"/>
            <a:t>x</a:t>
          </a:r>
          <a:r>
            <a:rPr lang="zh-CN" sz="1600" kern="1200" dirty="0"/>
            <a:t>和</a:t>
          </a:r>
          <a:r>
            <a:rPr lang="en-US" sz="1600" kern="1200" dirty="0"/>
            <a:t>z</a:t>
          </a:r>
          <a:r>
            <a:rPr lang="zh-CN" sz="1600" kern="1200" dirty="0"/>
            <a:t>轴同时垂直的</a:t>
          </a:r>
          <a:r>
            <a:rPr lang="en-US" sz="1600" kern="1200" dirty="0">
              <a:latin typeface="Times New Roman" panose="02020603050405020304" pitchFamily="18" charset="0"/>
              <a:cs typeface="Times New Roman" panose="02020603050405020304" pitchFamily="18" charset="0"/>
            </a:rPr>
            <a:t>y</a:t>
          </a:r>
          <a:r>
            <a:rPr lang="zh-CN" sz="1600" kern="1200" dirty="0"/>
            <a:t>轴。 </a:t>
          </a:r>
        </a:p>
      </dsp:txBody>
      <dsp:txXfrm>
        <a:off x="0" y="2271452"/>
        <a:ext cx="5376863" cy="866295"/>
      </dsp:txXfrm>
    </dsp:sp>
    <dsp:sp modelId="{BE17071B-34B9-49F1-AE4F-ED2A83CD2DB0}">
      <dsp:nvSpPr>
        <dsp:cNvPr id="0" name=""/>
        <dsp:cNvSpPr/>
      </dsp:nvSpPr>
      <dsp:spPr>
        <a:xfrm>
          <a:off x="0" y="3137747"/>
          <a:ext cx="5376863" cy="505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sz="1400" kern="1200" dirty="0"/>
            <a:t>纵向压电效应：沿电轴</a:t>
          </a:r>
          <a:r>
            <a:rPr lang="en-US" altLang="zh-CN" sz="1400" kern="1200" dirty="0"/>
            <a:t> </a:t>
          </a:r>
          <a:r>
            <a:rPr lang="en-US" sz="1400" kern="1200" dirty="0">
              <a:latin typeface="Times New Roman" panose="02020603050405020304" pitchFamily="18" charset="0"/>
              <a:cs typeface="Times New Roman" panose="02020603050405020304" pitchFamily="18" charset="0"/>
            </a:rPr>
            <a:t>x</a:t>
          </a:r>
          <a:r>
            <a:rPr lang="zh-CN" sz="1400" kern="1200" dirty="0"/>
            <a:t>方向的力作用下产生电荷的压电效应 </a:t>
          </a:r>
        </a:p>
      </dsp:txBody>
      <dsp:txXfrm>
        <a:off x="24674" y="3162421"/>
        <a:ext cx="5327515" cy="456092"/>
      </dsp:txXfrm>
    </dsp:sp>
    <dsp:sp modelId="{522F6A42-1152-4AD6-BC15-4894DE86CA5E}">
      <dsp:nvSpPr>
        <dsp:cNvPr id="0" name=""/>
        <dsp:cNvSpPr/>
      </dsp:nvSpPr>
      <dsp:spPr>
        <a:xfrm>
          <a:off x="0" y="3720947"/>
          <a:ext cx="5376863" cy="505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sz="1400" kern="1200" dirty="0"/>
            <a:t>横向压电效应：沿机械轴</a:t>
          </a:r>
          <a:r>
            <a:rPr lang="en-US" altLang="zh-CN" sz="1400" kern="1200" dirty="0"/>
            <a:t> </a:t>
          </a:r>
          <a:r>
            <a:rPr lang="en-US" sz="1400" kern="1200" dirty="0">
              <a:latin typeface="Times New Roman" panose="02020603050405020304" pitchFamily="18" charset="0"/>
              <a:cs typeface="Times New Roman" panose="02020603050405020304" pitchFamily="18" charset="0"/>
            </a:rPr>
            <a:t>y</a:t>
          </a:r>
          <a:r>
            <a:rPr lang="zh-CN" sz="1400" kern="1200" dirty="0"/>
            <a:t>方向的力作用下产生电荷的压电效</a:t>
          </a:r>
          <a:r>
            <a:rPr lang="zh-CN" altLang="en-US" sz="1400" kern="1200" dirty="0"/>
            <a:t>应</a:t>
          </a:r>
          <a:r>
            <a:rPr lang="zh-CN" sz="1400" kern="1200" dirty="0"/>
            <a:t> </a:t>
          </a:r>
        </a:p>
      </dsp:txBody>
      <dsp:txXfrm>
        <a:off x="24674" y="3745621"/>
        <a:ext cx="5327515" cy="456092"/>
      </dsp:txXfrm>
    </dsp:sp>
    <dsp:sp modelId="{513F821A-AF0D-4C4B-8875-5F3E2F56BE13}">
      <dsp:nvSpPr>
        <dsp:cNvPr id="0" name=""/>
        <dsp:cNvSpPr/>
      </dsp:nvSpPr>
      <dsp:spPr>
        <a:xfrm>
          <a:off x="0" y="4304147"/>
          <a:ext cx="5376863" cy="505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zh-CN" sz="1600" kern="1200" dirty="0"/>
            <a:t>而沿光轴</a:t>
          </a:r>
          <a:r>
            <a:rPr lang="en-US" altLang="zh-CN" sz="1600" kern="1200" dirty="0"/>
            <a:t> </a:t>
          </a:r>
          <a:r>
            <a:rPr lang="en-US" sz="1600" kern="1200" dirty="0">
              <a:latin typeface="Times New Roman" panose="02020603050405020304" pitchFamily="18" charset="0"/>
              <a:cs typeface="Times New Roman" panose="02020603050405020304" pitchFamily="18" charset="0"/>
            </a:rPr>
            <a:t>z</a:t>
          </a:r>
          <a:r>
            <a:rPr lang="zh-CN" sz="1600" kern="1200" dirty="0"/>
            <a:t>方向的力作用时不产生压电效应</a:t>
          </a:r>
        </a:p>
      </dsp:txBody>
      <dsp:txXfrm>
        <a:off x="24674" y="4328821"/>
        <a:ext cx="5327515" cy="45609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A5921-4620-4444-AEA1-DBD5957C95F7}">
      <dsp:nvSpPr>
        <dsp:cNvPr id="0" name=""/>
        <dsp:cNvSpPr/>
      </dsp:nvSpPr>
      <dsp:spPr>
        <a:xfrm>
          <a:off x="0" y="176673"/>
          <a:ext cx="5086020" cy="79241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zh-CN" sz="3100" kern="1200" dirty="0"/>
            <a:t>存在的问题 </a:t>
          </a:r>
        </a:p>
      </dsp:txBody>
      <dsp:txXfrm>
        <a:off x="38683" y="215356"/>
        <a:ext cx="5008654" cy="715050"/>
      </dsp:txXfrm>
    </dsp:sp>
    <dsp:sp modelId="{3B08B9AC-5267-4C5B-936E-3E8BEE724759}">
      <dsp:nvSpPr>
        <dsp:cNvPr id="0" name=""/>
        <dsp:cNvSpPr/>
      </dsp:nvSpPr>
      <dsp:spPr>
        <a:xfrm>
          <a:off x="0" y="1110868"/>
          <a:ext cx="5086020" cy="3197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481" tIns="39370" rIns="220472" bIns="39370" numCol="1" spcCol="1270" anchor="t" anchorCtr="0">
          <a:noAutofit/>
        </a:bodyPr>
        <a:lstStyle/>
        <a:p>
          <a:pPr marL="228600" lvl="1" indent="-228600" algn="l" defTabSz="1066800" rtl="0">
            <a:lnSpc>
              <a:spcPct val="90000"/>
            </a:lnSpc>
            <a:spcBef>
              <a:spcPct val="0"/>
            </a:spcBef>
            <a:spcAft>
              <a:spcPct val="20000"/>
            </a:spcAft>
            <a:buChar char="••"/>
          </a:pPr>
          <a:r>
            <a:rPr lang="zh-CN" sz="2400" kern="1200" dirty="0"/>
            <a:t>输出电压与电容</a:t>
          </a:r>
          <a:r>
            <a:rPr lang="en-US" sz="2400" i="1" kern="1200" dirty="0"/>
            <a:t>C</a:t>
          </a:r>
          <a:r>
            <a:rPr lang="en-US" sz="2400" kern="1200" dirty="0"/>
            <a:t>= </a:t>
          </a:r>
          <a:r>
            <a:rPr lang="en-US" sz="2400" i="1" kern="1200" dirty="0"/>
            <a:t>C</a:t>
          </a:r>
          <a:r>
            <a:rPr lang="en-US" sz="2400" kern="1200" baseline="-25000" dirty="0"/>
            <a:t>a</a:t>
          </a:r>
          <a:r>
            <a:rPr lang="en-US" sz="2400" kern="1200" dirty="0"/>
            <a:t> + </a:t>
          </a:r>
          <a:r>
            <a:rPr lang="en-US" sz="2400" i="1" kern="1200" dirty="0"/>
            <a:t>C</a:t>
          </a:r>
          <a:r>
            <a:rPr lang="en-US" sz="2400" kern="1200" baseline="-25000" dirty="0"/>
            <a:t>i </a:t>
          </a:r>
          <a:r>
            <a:rPr lang="en-US" sz="2400" kern="1200" dirty="0"/>
            <a:t>+</a:t>
          </a:r>
          <a:r>
            <a:rPr lang="en-US" sz="2400" i="1" kern="1200" dirty="0"/>
            <a:t>C</a:t>
          </a:r>
          <a:r>
            <a:rPr lang="en-US" sz="2400" kern="1200" baseline="-25000" dirty="0"/>
            <a:t>c</a:t>
          </a:r>
          <a:r>
            <a:rPr lang="zh-CN" sz="2400" kern="1200" dirty="0"/>
            <a:t>密切相关，虽然</a:t>
          </a:r>
          <a:r>
            <a:rPr lang="en-US" sz="2400" i="1" kern="1200" dirty="0"/>
            <a:t>C</a:t>
          </a:r>
          <a:r>
            <a:rPr lang="en-US" altLang="zh-CN" sz="2400" kern="1200" baseline="-25000" dirty="0"/>
            <a:t>c</a:t>
          </a:r>
          <a:r>
            <a:rPr lang="zh-CN" sz="2400" kern="1200" dirty="0"/>
            <a:t>和</a:t>
          </a:r>
          <a:r>
            <a:rPr lang="en-US" sz="2400" i="1" kern="1200" dirty="0"/>
            <a:t>C</a:t>
          </a:r>
          <a:r>
            <a:rPr lang="en-US" sz="2400" kern="1200" baseline="-25000" dirty="0"/>
            <a:t>i</a:t>
          </a:r>
          <a:r>
            <a:rPr lang="zh-CN" sz="2400" kern="1200" dirty="0"/>
            <a:t>都很小，但</a:t>
          </a:r>
          <a:r>
            <a:rPr lang="zh-CN" altLang="en-US" sz="2400" kern="1200" dirty="0"/>
            <a:t>与</a:t>
          </a:r>
          <a:r>
            <a:rPr lang="en-US" sz="2400" i="1" kern="1200" dirty="0"/>
            <a:t>C</a:t>
          </a:r>
          <a:r>
            <a:rPr lang="en-US" altLang="zh-CN" sz="2400" kern="1200" baseline="-25000" dirty="0"/>
            <a:t>a</a:t>
          </a:r>
          <a:r>
            <a:rPr lang="zh-CN" altLang="en-US" sz="2400" kern="1200" baseline="0" dirty="0"/>
            <a:t>大小接近而不可忽略。</a:t>
          </a:r>
          <a:endParaRPr lang="zh-CN" sz="2400" kern="1200" dirty="0"/>
        </a:p>
        <a:p>
          <a:pPr marL="228600" lvl="1" indent="-228600" algn="l" defTabSz="1066800" rtl="0">
            <a:lnSpc>
              <a:spcPct val="90000"/>
            </a:lnSpc>
            <a:spcBef>
              <a:spcPct val="0"/>
            </a:spcBef>
            <a:spcAft>
              <a:spcPct val="20000"/>
            </a:spcAft>
            <a:buChar char="••"/>
          </a:pPr>
          <a:r>
            <a:rPr lang="en-US" sz="2400" i="1" kern="1200" dirty="0"/>
            <a:t>C</a:t>
          </a:r>
          <a:r>
            <a:rPr lang="en-US" altLang="zh-CN" sz="2400" kern="1200" baseline="-25000" dirty="0"/>
            <a:t>c</a:t>
          </a:r>
          <a:r>
            <a:rPr lang="zh-CN" sz="2400" kern="1200" dirty="0"/>
            <a:t>会随连接电缆的长度与形状而变化，从而会给测量带来不稳定因素，影响传感器的灵敏度。</a:t>
          </a:r>
        </a:p>
      </dsp:txBody>
      <dsp:txXfrm>
        <a:off x="0" y="1110868"/>
        <a:ext cx="5086020" cy="319777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CD532-345F-48E5-A9D8-F5E5091DB85C}">
      <dsp:nvSpPr>
        <dsp:cNvPr id="0" name=""/>
        <dsp:cNvSpPr/>
      </dsp:nvSpPr>
      <dsp:spPr>
        <a:xfrm>
          <a:off x="0" y="144011"/>
          <a:ext cx="5376000" cy="7752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dirty="0"/>
            <a:t>电荷放大器</a:t>
          </a:r>
        </a:p>
      </dsp:txBody>
      <dsp:txXfrm>
        <a:off x="37843" y="181854"/>
        <a:ext cx="5300314" cy="699537"/>
      </dsp:txXfrm>
    </dsp:sp>
    <dsp:sp modelId="{EB2E6B40-51F3-4740-B09F-F3C7B8EC58B7}">
      <dsp:nvSpPr>
        <dsp:cNvPr id="0" name=""/>
        <dsp:cNvSpPr/>
      </dsp:nvSpPr>
      <dsp:spPr>
        <a:xfrm>
          <a:off x="0" y="1224131"/>
          <a:ext cx="53760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a:t>电荷放大器由一个带有反馈电容</a:t>
          </a:r>
          <a:r>
            <a:rPr lang="en-US" sz="2000" kern="1200" dirty="0" err="1">
              <a:latin typeface="Times New Roman" panose="02020603050405020304" pitchFamily="18" charset="0"/>
              <a:cs typeface="Times New Roman" panose="02020603050405020304" pitchFamily="18" charset="0"/>
            </a:rPr>
            <a:t>C</a:t>
          </a:r>
          <a:r>
            <a:rPr lang="en-US" sz="2000" kern="1200" baseline="-25000" dirty="0" err="1">
              <a:latin typeface="Times New Roman" panose="02020603050405020304" pitchFamily="18" charset="0"/>
              <a:cs typeface="Times New Roman" panose="02020603050405020304" pitchFamily="18" charset="0"/>
            </a:rPr>
            <a:t>f</a:t>
          </a:r>
          <a:r>
            <a:rPr lang="zh-CN" sz="2000" kern="1200" dirty="0"/>
            <a:t>的高增益运算放大器构成</a:t>
          </a:r>
          <a:endParaRPr lang="zh-CN" altLang="en-US" sz="2000" kern="1200" dirty="0"/>
        </a:p>
      </dsp:txBody>
      <dsp:txXfrm>
        <a:off x="0" y="1224131"/>
        <a:ext cx="5376000" cy="10764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335E7-87DF-4927-B515-DCB132AEEE9F}">
      <dsp:nvSpPr>
        <dsp:cNvPr id="0" name=""/>
        <dsp:cNvSpPr/>
      </dsp:nvSpPr>
      <dsp:spPr>
        <a:xfrm>
          <a:off x="0" y="0"/>
          <a:ext cx="5469494" cy="10607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kumimoji="1" lang="zh-CN" altLang="en-US" sz="2400" kern="1200" dirty="0"/>
            <a:t>绝缘</a:t>
          </a:r>
          <a:r>
            <a:rPr kumimoji="1" lang="zh-CN" sz="2400" kern="1200" dirty="0"/>
            <a:t>电阻</a:t>
          </a:r>
          <a:r>
            <a:rPr kumimoji="1" lang="en-US" sz="2400" i="1" kern="1200" dirty="0">
              <a:latin typeface="Times New Roman" panose="02020603050405020304" pitchFamily="18" charset="0"/>
              <a:cs typeface="Times New Roman" panose="02020603050405020304" pitchFamily="18" charset="0"/>
            </a:rPr>
            <a:t>R</a:t>
          </a:r>
          <a:r>
            <a:rPr kumimoji="1" lang="en-US" sz="2400" kern="1200" baseline="-25000" dirty="0">
              <a:latin typeface="Times New Roman" panose="02020603050405020304" pitchFamily="18" charset="0"/>
              <a:cs typeface="Times New Roman" panose="02020603050405020304" pitchFamily="18" charset="0"/>
            </a:rPr>
            <a:t>a</a:t>
          </a:r>
          <a:r>
            <a:rPr kumimoji="1" lang="zh-CN" sz="2400" kern="1200" dirty="0"/>
            <a:t>和输入电阻</a:t>
          </a:r>
          <a:r>
            <a:rPr kumimoji="1" lang="en-US" sz="2400" i="1" kern="1200" dirty="0" err="1">
              <a:latin typeface="Times New Roman" panose="02020603050405020304" pitchFamily="18" charset="0"/>
              <a:cs typeface="Times New Roman" panose="02020603050405020304" pitchFamily="18" charset="0"/>
            </a:rPr>
            <a:t>R</a:t>
          </a:r>
          <a:r>
            <a:rPr kumimoji="1" lang="en-US" sz="2400" i="1" kern="1200" baseline="-25000" dirty="0" err="1">
              <a:latin typeface="Times New Roman" panose="02020603050405020304" pitchFamily="18" charset="0"/>
              <a:cs typeface="Times New Roman" panose="02020603050405020304" pitchFamily="18" charset="0"/>
            </a:rPr>
            <a:t>i</a:t>
          </a:r>
          <a:r>
            <a:rPr kumimoji="1" lang="zh-CN" sz="2400" kern="1200" dirty="0"/>
            <a:t>很大，</a:t>
          </a:r>
          <a:r>
            <a:rPr kumimoji="1" lang="zh-CN" altLang="en-US" sz="2400" kern="1200" dirty="0"/>
            <a:t>近似</a:t>
          </a:r>
          <a:r>
            <a:rPr kumimoji="1" lang="zh-CN" sz="2400" kern="1200" dirty="0"/>
            <a:t>开路，等效电路</a:t>
          </a:r>
          <a:r>
            <a:rPr kumimoji="1" lang="zh-CN" altLang="en-US" sz="2400" kern="1200" dirty="0"/>
            <a:t>简化</a:t>
          </a:r>
          <a:r>
            <a:rPr kumimoji="1" lang="zh-CN" sz="2400" kern="1200" dirty="0"/>
            <a:t>如</a:t>
          </a:r>
          <a:r>
            <a:rPr kumimoji="1" lang="zh-CN" altLang="en-US" sz="2400" kern="1200" dirty="0"/>
            <a:t>下</a:t>
          </a:r>
          <a:r>
            <a:rPr kumimoji="1" lang="zh-CN" sz="2400" kern="1200" dirty="0"/>
            <a:t>所示</a:t>
          </a:r>
          <a:endParaRPr lang="zh-CN" sz="2400" kern="1200" dirty="0"/>
        </a:p>
      </dsp:txBody>
      <dsp:txXfrm>
        <a:off x="51781" y="51781"/>
        <a:ext cx="5365932" cy="9571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4A452-FC28-4868-AC50-437A7A6E1ADA}">
      <dsp:nvSpPr>
        <dsp:cNvPr id="0" name=""/>
        <dsp:cNvSpPr/>
      </dsp:nvSpPr>
      <dsp:spPr>
        <a:xfrm>
          <a:off x="6455" y="182632"/>
          <a:ext cx="1929448" cy="11576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CN" altLang="en-US" sz="3100" kern="1200" dirty="0"/>
            <a:t>敏感元件</a:t>
          </a:r>
        </a:p>
      </dsp:txBody>
      <dsp:txXfrm>
        <a:off x="40362" y="216539"/>
        <a:ext cx="1861634" cy="1089855"/>
      </dsp:txXfrm>
    </dsp:sp>
    <dsp:sp modelId="{AD76FCB3-8A37-49CD-9150-5F1F9BCBC797}">
      <dsp:nvSpPr>
        <dsp:cNvPr id="0" name=""/>
        <dsp:cNvSpPr/>
      </dsp:nvSpPr>
      <dsp:spPr>
        <a:xfrm>
          <a:off x="2128849" y="522215"/>
          <a:ext cx="409043" cy="4785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CN" altLang="en-US" sz="2100" kern="1200"/>
        </a:p>
      </dsp:txBody>
      <dsp:txXfrm>
        <a:off x="2128849" y="617916"/>
        <a:ext cx="286330" cy="287101"/>
      </dsp:txXfrm>
    </dsp:sp>
    <dsp:sp modelId="{808E4EA0-8CDE-40DA-BC54-4B9D0CB30C1A}">
      <dsp:nvSpPr>
        <dsp:cNvPr id="0" name=""/>
        <dsp:cNvSpPr/>
      </dsp:nvSpPr>
      <dsp:spPr>
        <a:xfrm>
          <a:off x="2707683" y="182632"/>
          <a:ext cx="1929448" cy="11576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CN" altLang="en-US" sz="3100" kern="1200" dirty="0"/>
            <a:t>转换元件</a:t>
          </a:r>
        </a:p>
      </dsp:txBody>
      <dsp:txXfrm>
        <a:off x="2741590" y="216539"/>
        <a:ext cx="1861634" cy="1089855"/>
      </dsp:txXfrm>
    </dsp:sp>
    <dsp:sp modelId="{DA1449ED-8DE3-4E82-BEA4-21D57FD11EBC}">
      <dsp:nvSpPr>
        <dsp:cNvPr id="0" name=""/>
        <dsp:cNvSpPr/>
      </dsp:nvSpPr>
      <dsp:spPr>
        <a:xfrm>
          <a:off x="4830077" y="522215"/>
          <a:ext cx="409043" cy="4785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CN" altLang="en-US" sz="2100" kern="1200"/>
        </a:p>
      </dsp:txBody>
      <dsp:txXfrm>
        <a:off x="4830077" y="617916"/>
        <a:ext cx="286330" cy="287101"/>
      </dsp:txXfrm>
    </dsp:sp>
    <dsp:sp modelId="{82C62C7C-2BCE-436C-8A8B-ADC2FE3BB3EF}">
      <dsp:nvSpPr>
        <dsp:cNvPr id="0" name=""/>
        <dsp:cNvSpPr/>
      </dsp:nvSpPr>
      <dsp:spPr>
        <a:xfrm>
          <a:off x="5408911" y="182632"/>
          <a:ext cx="1929448" cy="11576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CN" altLang="en-US" sz="3100" kern="1200" dirty="0"/>
            <a:t>转换电路</a:t>
          </a:r>
        </a:p>
      </dsp:txBody>
      <dsp:txXfrm>
        <a:off x="5442818" y="216539"/>
        <a:ext cx="1861634" cy="108985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A2DFC-5B90-4B66-8F89-E406C118C1DB}">
      <dsp:nvSpPr>
        <dsp:cNvPr id="0" name=""/>
        <dsp:cNvSpPr/>
      </dsp:nvSpPr>
      <dsp:spPr>
        <a:xfrm>
          <a:off x="5095304" y="1432357"/>
          <a:ext cx="1732866" cy="601490"/>
        </a:xfrm>
        <a:custGeom>
          <a:avLst/>
          <a:gdLst/>
          <a:ahLst/>
          <a:cxnLst/>
          <a:rect l="0" t="0" r="0" b="0"/>
          <a:pathLst>
            <a:path>
              <a:moveTo>
                <a:pt x="0" y="0"/>
              </a:moveTo>
              <a:lnTo>
                <a:pt x="0" y="300745"/>
              </a:lnTo>
              <a:lnTo>
                <a:pt x="1732866" y="300745"/>
              </a:lnTo>
              <a:lnTo>
                <a:pt x="1732866" y="60149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93C43-D341-48FC-8A65-2B6180D63683}">
      <dsp:nvSpPr>
        <dsp:cNvPr id="0" name=""/>
        <dsp:cNvSpPr/>
      </dsp:nvSpPr>
      <dsp:spPr>
        <a:xfrm>
          <a:off x="3362437" y="1432357"/>
          <a:ext cx="1732866" cy="601490"/>
        </a:xfrm>
        <a:custGeom>
          <a:avLst/>
          <a:gdLst/>
          <a:ahLst/>
          <a:cxnLst/>
          <a:rect l="0" t="0" r="0" b="0"/>
          <a:pathLst>
            <a:path>
              <a:moveTo>
                <a:pt x="1732866" y="0"/>
              </a:moveTo>
              <a:lnTo>
                <a:pt x="1732866" y="300745"/>
              </a:lnTo>
              <a:lnTo>
                <a:pt x="0" y="300745"/>
              </a:lnTo>
              <a:lnTo>
                <a:pt x="0" y="60149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821FA6-C350-4892-8584-9771F2AA54D3}">
      <dsp:nvSpPr>
        <dsp:cNvPr id="0" name=""/>
        <dsp:cNvSpPr/>
      </dsp:nvSpPr>
      <dsp:spPr>
        <a:xfrm>
          <a:off x="3663182" y="236"/>
          <a:ext cx="2864242" cy="14321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zh-CN" altLang="en-US" sz="3100" kern="1200" dirty="0"/>
            <a:t>数字式转速测量传感器</a:t>
          </a:r>
        </a:p>
      </dsp:txBody>
      <dsp:txXfrm>
        <a:off x="3663182" y="236"/>
        <a:ext cx="2864242" cy="1432121"/>
      </dsp:txXfrm>
    </dsp:sp>
    <dsp:sp modelId="{DFB6B6C5-B3F4-4294-BE7A-C5B96DA73709}">
      <dsp:nvSpPr>
        <dsp:cNvPr id="0" name=""/>
        <dsp:cNvSpPr/>
      </dsp:nvSpPr>
      <dsp:spPr>
        <a:xfrm>
          <a:off x="1930315" y="2033848"/>
          <a:ext cx="2864242" cy="14321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zh-CN" altLang="en-US" sz="3100" kern="1200"/>
            <a:t>反射式光电开关传感器 </a:t>
          </a:r>
        </a:p>
      </dsp:txBody>
      <dsp:txXfrm>
        <a:off x="1930315" y="2033848"/>
        <a:ext cx="2864242" cy="1432121"/>
      </dsp:txXfrm>
    </dsp:sp>
    <dsp:sp modelId="{26D11C3C-53FB-460B-89CF-7F88DC36C564}">
      <dsp:nvSpPr>
        <dsp:cNvPr id="0" name=""/>
        <dsp:cNvSpPr/>
      </dsp:nvSpPr>
      <dsp:spPr>
        <a:xfrm>
          <a:off x="5396049" y="2033848"/>
          <a:ext cx="2864242" cy="14321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zh-CN" altLang="en-US" sz="3100" kern="1200" dirty="0"/>
            <a:t>脉冲盘式编码器（增量编码器）</a:t>
          </a:r>
        </a:p>
      </dsp:txBody>
      <dsp:txXfrm>
        <a:off x="5396049" y="2033848"/>
        <a:ext cx="2864242" cy="143212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EDA94-EB9E-4109-9201-081F3B205C56}">
      <dsp:nvSpPr>
        <dsp:cNvPr id="0" name=""/>
        <dsp:cNvSpPr/>
      </dsp:nvSpPr>
      <dsp:spPr>
        <a:xfrm>
          <a:off x="0" y="173743"/>
          <a:ext cx="4305981" cy="6037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sz="2400" kern="1200" dirty="0"/>
            <a:t>结构原理</a:t>
          </a:r>
        </a:p>
      </dsp:txBody>
      <dsp:txXfrm>
        <a:off x="29471" y="203214"/>
        <a:ext cx="4247039" cy="544777"/>
      </dsp:txXfrm>
    </dsp:sp>
    <dsp:sp modelId="{E14D3F06-166F-4334-9264-EC363429E5CF}">
      <dsp:nvSpPr>
        <dsp:cNvPr id="0" name=""/>
        <dsp:cNvSpPr/>
      </dsp:nvSpPr>
      <dsp:spPr>
        <a:xfrm>
          <a:off x="0" y="777463"/>
          <a:ext cx="4305981" cy="3875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715" tIns="30480" rIns="170688" bIns="30480" numCol="1" spcCol="1270" anchor="t" anchorCtr="0">
          <a:noAutofit/>
        </a:bodyPr>
        <a:lstStyle/>
        <a:p>
          <a:pPr marL="171450" lvl="1" indent="-171450" algn="l" defTabSz="844550" rtl="0">
            <a:lnSpc>
              <a:spcPct val="150000"/>
            </a:lnSpc>
            <a:spcBef>
              <a:spcPct val="0"/>
            </a:spcBef>
            <a:spcAft>
              <a:spcPct val="20000"/>
            </a:spcAft>
            <a:buChar char="••"/>
          </a:pPr>
          <a:r>
            <a:rPr lang="zh-CN" sz="1900" b="1" kern="1200" dirty="0"/>
            <a:t>在圆盘上等角距地开有能透光的两圈缝隙，内缝隙</a:t>
          </a:r>
          <a:r>
            <a:rPr lang="en-US" sz="1900" b="1" kern="1200" dirty="0"/>
            <a:t>A</a:t>
          </a:r>
          <a:r>
            <a:rPr lang="zh-CN" sz="1900" b="1" kern="1200" dirty="0"/>
            <a:t>和外缝隙</a:t>
          </a:r>
          <a:r>
            <a:rPr lang="en-US" sz="1900" b="1" kern="1200" dirty="0"/>
            <a:t>B</a:t>
          </a:r>
          <a:r>
            <a:rPr lang="zh-CN" sz="1900" b="1" kern="1200" dirty="0"/>
            <a:t>相错半条缝，最外圈开有一个透光狭缝表示码盘零位。在码盘的一侧装有发光二极管，另一侧装有光敏三极管，码盘通过转动轴连接，这样当轴转动时，接受端可获得</a:t>
          </a:r>
          <a:r>
            <a:rPr lang="en-US" sz="1900" b="1" kern="1200" dirty="0"/>
            <a:t>A</a:t>
          </a:r>
          <a:r>
            <a:rPr lang="zh-CN" sz="1900" b="1" kern="1200" dirty="0"/>
            <a:t>、</a:t>
          </a:r>
          <a:r>
            <a:rPr lang="en-US" sz="1900" b="1" kern="1200" dirty="0"/>
            <a:t>B</a:t>
          </a:r>
          <a:r>
            <a:rPr lang="zh-CN" sz="1900" b="1" kern="1200" dirty="0"/>
            <a:t>两路</a:t>
          </a:r>
          <a:r>
            <a:rPr lang="zh-CN" altLang="en-US" sz="1900" b="1" kern="1200" dirty="0"/>
            <a:t>正交的（相差</a:t>
          </a:r>
          <a:r>
            <a:rPr lang="en-US" altLang="zh-CN" sz="1900" b="1" kern="1200" dirty="0"/>
            <a:t>90</a:t>
          </a:r>
          <a:r>
            <a:rPr lang="en-US" altLang="zh-CN" sz="1900" b="1" kern="1200" dirty="0">
              <a:sym typeface="Symbol" panose="05050102010706020507" pitchFamily="18" charset="2"/>
            </a:rPr>
            <a:t></a:t>
          </a:r>
          <a:r>
            <a:rPr lang="zh-CN" altLang="en-US" sz="1900" b="1" kern="1200" dirty="0"/>
            <a:t>）</a:t>
          </a:r>
          <a:r>
            <a:rPr lang="zh-CN" sz="1900" b="1" kern="1200" dirty="0"/>
            <a:t>脉冲信号。</a:t>
          </a:r>
        </a:p>
      </dsp:txBody>
      <dsp:txXfrm>
        <a:off x="0" y="777463"/>
        <a:ext cx="4305981" cy="387504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4B043-9AE6-4767-8F06-B25AD70D2D8C}">
      <dsp:nvSpPr>
        <dsp:cNvPr id="0" name=""/>
        <dsp:cNvSpPr/>
      </dsp:nvSpPr>
      <dsp:spPr>
        <a:xfrm>
          <a:off x="0" y="56619"/>
          <a:ext cx="5376863" cy="4712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l" defTabSz="1689100" rtl="0">
            <a:lnSpc>
              <a:spcPct val="90000"/>
            </a:lnSpc>
            <a:spcBef>
              <a:spcPct val="0"/>
            </a:spcBef>
            <a:spcAft>
              <a:spcPct val="35000"/>
            </a:spcAft>
          </a:pPr>
          <a:r>
            <a:rPr lang="zh-CN" sz="3800" kern="1200" dirty="0"/>
            <a:t>将电容式传感器的</a:t>
          </a:r>
          <a:r>
            <a:rPr lang="zh-CN" sz="3800" kern="1200" dirty="0">
              <a:solidFill>
                <a:srgbClr val="FF0000"/>
              </a:solidFill>
            </a:rPr>
            <a:t>电容接入</a:t>
          </a:r>
          <a:r>
            <a:rPr lang="en-US" sz="3800" kern="1200" dirty="0">
              <a:solidFill>
                <a:srgbClr val="FF0000"/>
              </a:solidFill>
            </a:rPr>
            <a:t>LC</a:t>
          </a:r>
          <a:r>
            <a:rPr lang="zh-CN" sz="3800" kern="1200" dirty="0">
              <a:solidFill>
                <a:srgbClr val="FF0000"/>
              </a:solidFill>
            </a:rPr>
            <a:t>高频振荡电路</a:t>
          </a:r>
          <a:r>
            <a:rPr lang="zh-CN" sz="3800" kern="1200" dirty="0"/>
            <a:t>，将电容的变化转换成振荡频率受传感器电容的调制，因此称为调频电路，其工作原理见右图</a:t>
          </a:r>
        </a:p>
      </dsp:txBody>
      <dsp:txXfrm>
        <a:off x="230058" y="286677"/>
        <a:ext cx="4916747" cy="425264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36654A-E650-41A9-A13E-189F8F7C78C1}">
      <dsp:nvSpPr>
        <dsp:cNvPr id="0" name=""/>
        <dsp:cNvSpPr/>
      </dsp:nvSpPr>
      <dsp:spPr>
        <a:xfrm>
          <a:off x="6003631" y="1032756"/>
          <a:ext cx="3521385" cy="418964"/>
        </a:xfrm>
        <a:custGeom>
          <a:avLst/>
          <a:gdLst/>
          <a:ahLst/>
          <a:cxnLst/>
          <a:rect l="0" t="0" r="0" b="0"/>
          <a:pathLst>
            <a:path>
              <a:moveTo>
                <a:pt x="0" y="0"/>
              </a:moveTo>
              <a:lnTo>
                <a:pt x="0" y="285512"/>
              </a:lnTo>
              <a:lnTo>
                <a:pt x="3521385" y="285512"/>
              </a:lnTo>
              <a:lnTo>
                <a:pt x="3521385" y="4189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2F0FED-A667-4C31-9122-9DB625F16F5A}">
      <dsp:nvSpPr>
        <dsp:cNvPr id="0" name=""/>
        <dsp:cNvSpPr/>
      </dsp:nvSpPr>
      <dsp:spPr>
        <a:xfrm>
          <a:off x="6003631" y="1032756"/>
          <a:ext cx="1760692" cy="418964"/>
        </a:xfrm>
        <a:custGeom>
          <a:avLst/>
          <a:gdLst/>
          <a:ahLst/>
          <a:cxnLst/>
          <a:rect l="0" t="0" r="0" b="0"/>
          <a:pathLst>
            <a:path>
              <a:moveTo>
                <a:pt x="0" y="0"/>
              </a:moveTo>
              <a:lnTo>
                <a:pt x="0" y="285512"/>
              </a:lnTo>
              <a:lnTo>
                <a:pt x="1760692" y="285512"/>
              </a:lnTo>
              <a:lnTo>
                <a:pt x="1760692" y="4189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271689-C31B-472E-A186-6B9D526DC10B}">
      <dsp:nvSpPr>
        <dsp:cNvPr id="0" name=""/>
        <dsp:cNvSpPr/>
      </dsp:nvSpPr>
      <dsp:spPr>
        <a:xfrm>
          <a:off x="5957911" y="2366481"/>
          <a:ext cx="91440" cy="418964"/>
        </a:xfrm>
        <a:custGeom>
          <a:avLst/>
          <a:gdLst/>
          <a:ahLst/>
          <a:cxnLst/>
          <a:rect l="0" t="0" r="0" b="0"/>
          <a:pathLst>
            <a:path>
              <a:moveTo>
                <a:pt x="45720" y="0"/>
              </a:moveTo>
              <a:lnTo>
                <a:pt x="45720" y="4189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825459-A265-4498-B745-5DA7A2710877}">
      <dsp:nvSpPr>
        <dsp:cNvPr id="0" name=""/>
        <dsp:cNvSpPr/>
      </dsp:nvSpPr>
      <dsp:spPr>
        <a:xfrm>
          <a:off x="5957911" y="1032756"/>
          <a:ext cx="91440" cy="418964"/>
        </a:xfrm>
        <a:custGeom>
          <a:avLst/>
          <a:gdLst/>
          <a:ahLst/>
          <a:cxnLst/>
          <a:rect l="0" t="0" r="0" b="0"/>
          <a:pathLst>
            <a:path>
              <a:moveTo>
                <a:pt x="45720" y="0"/>
              </a:moveTo>
              <a:lnTo>
                <a:pt x="45720" y="4189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454B0B-6717-420D-B3FA-A16D3941DCA9}">
      <dsp:nvSpPr>
        <dsp:cNvPr id="0" name=""/>
        <dsp:cNvSpPr/>
      </dsp:nvSpPr>
      <dsp:spPr>
        <a:xfrm>
          <a:off x="2482246" y="2366481"/>
          <a:ext cx="1760692" cy="418964"/>
        </a:xfrm>
        <a:custGeom>
          <a:avLst/>
          <a:gdLst/>
          <a:ahLst/>
          <a:cxnLst/>
          <a:rect l="0" t="0" r="0" b="0"/>
          <a:pathLst>
            <a:path>
              <a:moveTo>
                <a:pt x="0" y="0"/>
              </a:moveTo>
              <a:lnTo>
                <a:pt x="0" y="285512"/>
              </a:lnTo>
              <a:lnTo>
                <a:pt x="1760692" y="285512"/>
              </a:lnTo>
              <a:lnTo>
                <a:pt x="1760692" y="4189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18CD4C-86F7-43E0-A74C-0BAAB22775AE}">
      <dsp:nvSpPr>
        <dsp:cNvPr id="0" name=""/>
        <dsp:cNvSpPr/>
      </dsp:nvSpPr>
      <dsp:spPr>
        <a:xfrm>
          <a:off x="2436526" y="2366481"/>
          <a:ext cx="91440" cy="418964"/>
        </a:xfrm>
        <a:custGeom>
          <a:avLst/>
          <a:gdLst/>
          <a:ahLst/>
          <a:cxnLst/>
          <a:rect l="0" t="0" r="0" b="0"/>
          <a:pathLst>
            <a:path>
              <a:moveTo>
                <a:pt x="45720" y="0"/>
              </a:moveTo>
              <a:lnTo>
                <a:pt x="45720" y="4189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F5B9FC-8D7E-4A8B-BF2D-EB6FB756C2B4}">
      <dsp:nvSpPr>
        <dsp:cNvPr id="0" name=""/>
        <dsp:cNvSpPr/>
      </dsp:nvSpPr>
      <dsp:spPr>
        <a:xfrm>
          <a:off x="721553" y="2366481"/>
          <a:ext cx="1760692" cy="418964"/>
        </a:xfrm>
        <a:custGeom>
          <a:avLst/>
          <a:gdLst/>
          <a:ahLst/>
          <a:cxnLst/>
          <a:rect l="0" t="0" r="0" b="0"/>
          <a:pathLst>
            <a:path>
              <a:moveTo>
                <a:pt x="1760692" y="0"/>
              </a:moveTo>
              <a:lnTo>
                <a:pt x="1760692" y="285512"/>
              </a:lnTo>
              <a:lnTo>
                <a:pt x="0" y="285512"/>
              </a:lnTo>
              <a:lnTo>
                <a:pt x="0" y="4189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354E36-6293-4FE3-8E60-2FCAD4419F87}">
      <dsp:nvSpPr>
        <dsp:cNvPr id="0" name=""/>
        <dsp:cNvSpPr/>
      </dsp:nvSpPr>
      <dsp:spPr>
        <a:xfrm>
          <a:off x="2482246" y="1032756"/>
          <a:ext cx="3521385" cy="418964"/>
        </a:xfrm>
        <a:custGeom>
          <a:avLst/>
          <a:gdLst/>
          <a:ahLst/>
          <a:cxnLst/>
          <a:rect l="0" t="0" r="0" b="0"/>
          <a:pathLst>
            <a:path>
              <a:moveTo>
                <a:pt x="3521385" y="0"/>
              </a:moveTo>
              <a:lnTo>
                <a:pt x="3521385" y="285512"/>
              </a:lnTo>
              <a:lnTo>
                <a:pt x="0" y="285512"/>
              </a:lnTo>
              <a:lnTo>
                <a:pt x="0" y="4189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55CDBE-8AAC-4D8A-9A5F-57C49AF327B6}">
      <dsp:nvSpPr>
        <dsp:cNvPr id="0" name=""/>
        <dsp:cNvSpPr/>
      </dsp:nvSpPr>
      <dsp:spPr>
        <a:xfrm>
          <a:off x="5283347" y="117997"/>
          <a:ext cx="1440566" cy="9147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2DB0D3-0758-4FD2-BC19-B6EC0172FC63}">
      <dsp:nvSpPr>
        <dsp:cNvPr id="0" name=""/>
        <dsp:cNvSpPr/>
      </dsp:nvSpPr>
      <dsp:spPr>
        <a:xfrm>
          <a:off x="5443410" y="270056"/>
          <a:ext cx="1440566" cy="91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a:t>电感式传感器</a:t>
          </a:r>
        </a:p>
      </dsp:txBody>
      <dsp:txXfrm>
        <a:off x="5470202" y="296848"/>
        <a:ext cx="1386982" cy="861175"/>
      </dsp:txXfrm>
    </dsp:sp>
    <dsp:sp modelId="{4CBDA08F-761C-442B-833B-2BB6AC75C416}">
      <dsp:nvSpPr>
        <dsp:cNvPr id="0" name=""/>
        <dsp:cNvSpPr/>
      </dsp:nvSpPr>
      <dsp:spPr>
        <a:xfrm>
          <a:off x="1761962" y="1451721"/>
          <a:ext cx="1440566" cy="9147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500789-624F-423C-9504-CA9222F7508A}">
      <dsp:nvSpPr>
        <dsp:cNvPr id="0" name=""/>
        <dsp:cNvSpPr/>
      </dsp:nvSpPr>
      <dsp:spPr>
        <a:xfrm>
          <a:off x="1922025" y="1603781"/>
          <a:ext cx="1440566" cy="91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a:t>自感型</a:t>
          </a:r>
        </a:p>
      </dsp:txBody>
      <dsp:txXfrm>
        <a:off x="1948817" y="1630573"/>
        <a:ext cx="1386982" cy="861175"/>
      </dsp:txXfrm>
    </dsp:sp>
    <dsp:sp modelId="{E6E3F718-9220-4C9F-BAA8-C41E5DD20865}">
      <dsp:nvSpPr>
        <dsp:cNvPr id="0" name=""/>
        <dsp:cNvSpPr/>
      </dsp:nvSpPr>
      <dsp:spPr>
        <a:xfrm>
          <a:off x="1270" y="2785446"/>
          <a:ext cx="1440566" cy="9147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1418C-61FD-4D9C-B0B3-50C70C3D07DA}">
      <dsp:nvSpPr>
        <dsp:cNvPr id="0" name=""/>
        <dsp:cNvSpPr/>
      </dsp:nvSpPr>
      <dsp:spPr>
        <a:xfrm>
          <a:off x="161333" y="2937506"/>
          <a:ext cx="1440566" cy="91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a:t>变间隙型自感传感器</a:t>
          </a:r>
        </a:p>
      </dsp:txBody>
      <dsp:txXfrm>
        <a:off x="188125" y="2964298"/>
        <a:ext cx="1386982" cy="861175"/>
      </dsp:txXfrm>
    </dsp:sp>
    <dsp:sp modelId="{09707EFD-AC90-48FC-9093-06ED273DFC64}">
      <dsp:nvSpPr>
        <dsp:cNvPr id="0" name=""/>
        <dsp:cNvSpPr/>
      </dsp:nvSpPr>
      <dsp:spPr>
        <a:xfrm>
          <a:off x="1761962" y="2785446"/>
          <a:ext cx="1440566" cy="9147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03DD12-7503-4446-A082-92241BFD8354}">
      <dsp:nvSpPr>
        <dsp:cNvPr id="0" name=""/>
        <dsp:cNvSpPr/>
      </dsp:nvSpPr>
      <dsp:spPr>
        <a:xfrm>
          <a:off x="1922025" y="2937506"/>
          <a:ext cx="1440566" cy="91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a:t>变面积型自感传感器</a:t>
          </a:r>
        </a:p>
      </dsp:txBody>
      <dsp:txXfrm>
        <a:off x="1948817" y="2964298"/>
        <a:ext cx="1386982" cy="861175"/>
      </dsp:txXfrm>
    </dsp:sp>
    <dsp:sp modelId="{03EEBD39-9AC8-4908-9E6F-C55A010C63BA}">
      <dsp:nvSpPr>
        <dsp:cNvPr id="0" name=""/>
        <dsp:cNvSpPr/>
      </dsp:nvSpPr>
      <dsp:spPr>
        <a:xfrm>
          <a:off x="3522655" y="2785446"/>
          <a:ext cx="1440566" cy="9147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50B06C-B452-4ED5-8300-8A7164C47AAC}">
      <dsp:nvSpPr>
        <dsp:cNvPr id="0" name=""/>
        <dsp:cNvSpPr/>
      </dsp:nvSpPr>
      <dsp:spPr>
        <a:xfrm>
          <a:off x="3682718" y="2937506"/>
          <a:ext cx="1440566" cy="91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a:t>螺线管型自感传感器</a:t>
          </a:r>
        </a:p>
      </dsp:txBody>
      <dsp:txXfrm>
        <a:off x="3709510" y="2964298"/>
        <a:ext cx="1386982" cy="861175"/>
      </dsp:txXfrm>
    </dsp:sp>
    <dsp:sp modelId="{3A4332FB-9356-4B6C-8998-FC615EE796BC}">
      <dsp:nvSpPr>
        <dsp:cNvPr id="0" name=""/>
        <dsp:cNvSpPr/>
      </dsp:nvSpPr>
      <dsp:spPr>
        <a:xfrm>
          <a:off x="5283347" y="1451721"/>
          <a:ext cx="1440566" cy="9147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8BCB7D-F1E1-4A11-B1E4-4767595EC150}">
      <dsp:nvSpPr>
        <dsp:cNvPr id="0" name=""/>
        <dsp:cNvSpPr/>
      </dsp:nvSpPr>
      <dsp:spPr>
        <a:xfrm>
          <a:off x="5443410" y="1603781"/>
          <a:ext cx="1440566" cy="91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a:t>互感型</a:t>
          </a:r>
        </a:p>
      </dsp:txBody>
      <dsp:txXfrm>
        <a:off x="5470202" y="1630573"/>
        <a:ext cx="1386982" cy="861175"/>
      </dsp:txXfrm>
    </dsp:sp>
    <dsp:sp modelId="{9A7BD5E1-5C24-458A-AF21-C916C30D2523}">
      <dsp:nvSpPr>
        <dsp:cNvPr id="0" name=""/>
        <dsp:cNvSpPr/>
      </dsp:nvSpPr>
      <dsp:spPr>
        <a:xfrm>
          <a:off x="5283347" y="2785446"/>
          <a:ext cx="1440566" cy="9147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C5758A-14FA-4756-B086-848E3F42132C}">
      <dsp:nvSpPr>
        <dsp:cNvPr id="0" name=""/>
        <dsp:cNvSpPr/>
      </dsp:nvSpPr>
      <dsp:spPr>
        <a:xfrm>
          <a:off x="5443410" y="2937506"/>
          <a:ext cx="1440566" cy="91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a:t>差动变压器式传感器</a:t>
          </a:r>
        </a:p>
      </dsp:txBody>
      <dsp:txXfrm>
        <a:off x="5470202" y="2964298"/>
        <a:ext cx="1386982" cy="861175"/>
      </dsp:txXfrm>
    </dsp:sp>
    <dsp:sp modelId="{1E9D9C25-743B-4DC4-B4E3-66A5D3BFA611}">
      <dsp:nvSpPr>
        <dsp:cNvPr id="0" name=""/>
        <dsp:cNvSpPr/>
      </dsp:nvSpPr>
      <dsp:spPr>
        <a:xfrm>
          <a:off x="7044040" y="1451721"/>
          <a:ext cx="1440566" cy="9147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DD592E-3E9D-4906-8E17-B27B1C278D3B}">
      <dsp:nvSpPr>
        <dsp:cNvPr id="0" name=""/>
        <dsp:cNvSpPr/>
      </dsp:nvSpPr>
      <dsp:spPr>
        <a:xfrm>
          <a:off x="7204103" y="1603781"/>
          <a:ext cx="1440566" cy="91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a:t>电涡流式传感器</a:t>
          </a:r>
        </a:p>
      </dsp:txBody>
      <dsp:txXfrm>
        <a:off x="7230895" y="1630573"/>
        <a:ext cx="1386982" cy="861175"/>
      </dsp:txXfrm>
    </dsp:sp>
    <dsp:sp modelId="{5589BDF0-2036-4180-A906-A3F957933A4F}">
      <dsp:nvSpPr>
        <dsp:cNvPr id="0" name=""/>
        <dsp:cNvSpPr/>
      </dsp:nvSpPr>
      <dsp:spPr>
        <a:xfrm>
          <a:off x="8804733" y="1451721"/>
          <a:ext cx="1440566" cy="9147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24E70C-2775-4684-AFA1-5BCACB8E9647}">
      <dsp:nvSpPr>
        <dsp:cNvPr id="0" name=""/>
        <dsp:cNvSpPr/>
      </dsp:nvSpPr>
      <dsp:spPr>
        <a:xfrm>
          <a:off x="8964796" y="1603781"/>
          <a:ext cx="1440566" cy="914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a:t>压磁式传感器</a:t>
          </a:r>
        </a:p>
      </dsp:txBody>
      <dsp:txXfrm>
        <a:off x="8991588" y="1630573"/>
        <a:ext cx="1386982" cy="86117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6C51A-13B4-4EAF-BE1E-C26B4EE13D58}">
      <dsp:nvSpPr>
        <dsp:cNvPr id="0" name=""/>
        <dsp:cNvSpPr/>
      </dsp:nvSpPr>
      <dsp:spPr>
        <a:xfrm>
          <a:off x="0" y="5640"/>
          <a:ext cx="10801200" cy="758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sz="1800" kern="1200"/>
            <a:t>铁心与衔铁之间相对覆盖面积随被测量的变化面改变，导致线圈的电感量发生变化，这种形式称之为变面积型电感传感器，见图</a:t>
          </a:r>
          <a:r>
            <a:rPr lang="en-US" sz="1800" kern="1200"/>
            <a:t>1</a:t>
          </a:r>
          <a:r>
            <a:rPr lang="zh-CN" sz="1800" kern="1200"/>
            <a:t>。</a:t>
          </a:r>
          <a:r>
            <a:rPr lang="en-US" sz="1800" i="1" kern="1200"/>
            <a:t>L</a:t>
          </a:r>
          <a:r>
            <a:rPr lang="zh-CN" sz="1800" kern="1200"/>
            <a:t>与</a:t>
          </a:r>
          <a:r>
            <a:rPr lang="en-US" sz="1800" i="1" kern="1200"/>
            <a:t>δ</a:t>
          </a:r>
          <a:r>
            <a:rPr lang="zh-CN" sz="1800" kern="1200"/>
            <a:t>是非线性的，但与</a:t>
          </a:r>
          <a:r>
            <a:rPr lang="en-US" sz="1800" i="1" kern="1200"/>
            <a:t>S</a:t>
          </a:r>
          <a:r>
            <a:rPr lang="zh-CN" sz="1800" i="1" kern="1200"/>
            <a:t> </a:t>
          </a:r>
          <a:r>
            <a:rPr lang="zh-CN" sz="1800" kern="1200"/>
            <a:t>成线性，特性曲线参见图。</a:t>
          </a:r>
        </a:p>
      </dsp:txBody>
      <dsp:txXfrm>
        <a:off x="37010" y="42650"/>
        <a:ext cx="10727180" cy="68414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AF7C7-DF6F-4918-9083-ED484E0A8251}">
      <dsp:nvSpPr>
        <dsp:cNvPr id="0" name=""/>
        <dsp:cNvSpPr/>
      </dsp:nvSpPr>
      <dsp:spPr>
        <a:xfrm>
          <a:off x="0" y="2526"/>
          <a:ext cx="7143750" cy="4779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kern="1200"/>
            <a:t>由此可看出变截面积式自感传感器的特点：</a:t>
          </a:r>
        </a:p>
      </dsp:txBody>
      <dsp:txXfrm>
        <a:off x="23331" y="25857"/>
        <a:ext cx="7097088" cy="431283"/>
      </dsp:txXfrm>
    </dsp:sp>
    <dsp:sp modelId="{B38AB9E0-9726-4C7F-920C-04473B3854B3}">
      <dsp:nvSpPr>
        <dsp:cNvPr id="0" name=""/>
        <dsp:cNvSpPr/>
      </dsp:nvSpPr>
      <dsp:spPr>
        <a:xfrm>
          <a:off x="0" y="535191"/>
          <a:ext cx="7143750" cy="4779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kern="1200" dirty="0"/>
            <a:t>测量范围较大，非线性误差小，但灵敏度较低。</a:t>
          </a:r>
        </a:p>
      </dsp:txBody>
      <dsp:txXfrm>
        <a:off x="23331" y="558522"/>
        <a:ext cx="7097088" cy="43128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648E-FD49-4013-B887-60F5D29B573C}">
      <dsp:nvSpPr>
        <dsp:cNvPr id="0" name=""/>
        <dsp:cNvSpPr/>
      </dsp:nvSpPr>
      <dsp:spPr>
        <a:xfrm>
          <a:off x="0" y="248103"/>
          <a:ext cx="11162884" cy="13911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sz="2900" kern="1200" dirty="0"/>
            <a:t>用两个相同的传感线圈共用一个衔铁</a:t>
          </a:r>
          <a:r>
            <a:rPr lang="zh-CN" altLang="en-US" sz="2900" kern="1200" dirty="0"/>
            <a:t>，</a:t>
          </a:r>
          <a:r>
            <a:rPr lang="zh-CN" sz="2900" kern="1200" dirty="0"/>
            <a:t>构成差动式电感传感器</a:t>
          </a:r>
          <a:endParaRPr lang="en-US" altLang="zh-CN" sz="2900" kern="1200" dirty="0"/>
        </a:p>
        <a:p>
          <a:pPr lvl="0" algn="l" defTabSz="1289050" rtl="0">
            <a:lnSpc>
              <a:spcPct val="90000"/>
            </a:lnSpc>
            <a:spcBef>
              <a:spcPct val="0"/>
            </a:spcBef>
            <a:spcAft>
              <a:spcPct val="35000"/>
            </a:spcAft>
          </a:pPr>
          <a:r>
            <a:rPr lang="zh-CN" sz="2900" kern="1200" dirty="0"/>
            <a:t>差动式电感传感器可以传感器的减小</a:t>
          </a:r>
          <a:r>
            <a:rPr lang="zh-CN" altLang="en-US" sz="2900" kern="1200" dirty="0"/>
            <a:t>非线性，并且可以</a:t>
          </a:r>
          <a:r>
            <a:rPr lang="zh-CN" sz="2900" kern="1200" dirty="0"/>
            <a:t>提高灵敏度</a:t>
          </a:r>
        </a:p>
      </dsp:txBody>
      <dsp:txXfrm>
        <a:off x="67909" y="316012"/>
        <a:ext cx="11027066" cy="125531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0A2497-3865-4BEC-884D-998CEF349596}">
      <dsp:nvSpPr>
        <dsp:cNvPr id="0" name=""/>
        <dsp:cNvSpPr/>
      </dsp:nvSpPr>
      <dsp:spPr>
        <a:xfrm>
          <a:off x="0" y="463003"/>
          <a:ext cx="11163299" cy="9678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l" defTabSz="1689100" rtl="0">
            <a:lnSpc>
              <a:spcPct val="90000"/>
            </a:lnSpc>
            <a:spcBef>
              <a:spcPct val="0"/>
            </a:spcBef>
            <a:spcAft>
              <a:spcPct val="35000"/>
            </a:spcAft>
          </a:pPr>
          <a:r>
            <a:rPr lang="zh-CN" altLang="en-US" sz="3800" kern="1200" dirty="0"/>
            <a:t>关于测量电桥的结论</a:t>
          </a:r>
        </a:p>
      </dsp:txBody>
      <dsp:txXfrm>
        <a:off x="47247" y="510250"/>
        <a:ext cx="11068805" cy="873373"/>
      </dsp:txXfrm>
    </dsp:sp>
    <dsp:sp modelId="{4D53CC8B-ECFF-4F51-A338-EF84761FB4F2}">
      <dsp:nvSpPr>
        <dsp:cNvPr id="0" name=""/>
        <dsp:cNvSpPr/>
      </dsp:nvSpPr>
      <dsp:spPr>
        <a:xfrm>
          <a:off x="0" y="1430871"/>
          <a:ext cx="11163299" cy="3027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435" tIns="35560" rIns="199136" bIns="35560" numCol="1" spcCol="1270" anchor="t" anchorCtr="0">
          <a:noAutofit/>
        </a:bodyPr>
        <a:lstStyle/>
        <a:p>
          <a:pPr marL="285750" lvl="1" indent="-285750" algn="l" defTabSz="1244600" rtl="0">
            <a:lnSpc>
              <a:spcPct val="150000"/>
            </a:lnSpc>
            <a:spcBef>
              <a:spcPct val="0"/>
            </a:spcBef>
            <a:spcAft>
              <a:spcPts val="600"/>
            </a:spcAft>
            <a:buChar char="••"/>
          </a:pPr>
          <a:r>
            <a:rPr lang="zh-CN" altLang="en-US" sz="2800" kern="1200" dirty="0"/>
            <a:t>与单臂电桥相比，差动电桥灵敏度更高、非线性误差更小，对同符号干扰有低偿作用；</a:t>
          </a:r>
        </a:p>
        <a:p>
          <a:pPr marL="285750" lvl="1" indent="-285750" algn="l" defTabSz="1244600" rtl="0">
            <a:lnSpc>
              <a:spcPct val="150000"/>
            </a:lnSpc>
            <a:spcBef>
              <a:spcPct val="0"/>
            </a:spcBef>
            <a:spcAft>
              <a:spcPts val="600"/>
            </a:spcAft>
            <a:buChar char="••"/>
          </a:pPr>
          <a:r>
            <a:rPr lang="zh-CN" altLang="en-US" sz="2800" kern="1200" dirty="0"/>
            <a:t>差动传感器与差动电桥相配合，能使测量系统具有更加优良的特性；</a:t>
          </a:r>
        </a:p>
        <a:p>
          <a:pPr marL="285750" lvl="1" indent="-285750" algn="l" defTabSz="1244600" rtl="0">
            <a:lnSpc>
              <a:spcPct val="150000"/>
            </a:lnSpc>
            <a:spcBef>
              <a:spcPct val="0"/>
            </a:spcBef>
            <a:spcAft>
              <a:spcPts val="600"/>
            </a:spcAft>
            <a:buChar char="••"/>
          </a:pPr>
          <a:r>
            <a:rPr lang="zh-CN" altLang="en-US" sz="2800" kern="1200" dirty="0"/>
            <a:t>恒流源供电的差动全桥理论上无温度误差。</a:t>
          </a:r>
        </a:p>
      </dsp:txBody>
      <dsp:txXfrm>
        <a:off x="0" y="1430871"/>
        <a:ext cx="11163299" cy="302737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2F302A-F227-4394-B9A7-9A3C4197C0F9}">
      <dsp:nvSpPr>
        <dsp:cNvPr id="0" name=""/>
        <dsp:cNvSpPr/>
      </dsp:nvSpPr>
      <dsp:spPr>
        <a:xfrm>
          <a:off x="0" y="7947"/>
          <a:ext cx="11162884" cy="5785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a:t>图</a:t>
          </a:r>
          <a:r>
            <a:rPr lang="en-US" sz="2300" kern="1200"/>
            <a:t>(a)</a:t>
          </a:r>
          <a:r>
            <a:rPr lang="zh-CN" sz="2300" kern="1200"/>
            <a:t>是变压器式交流电桥的输入输出曲线，它无法区分衔铁移动方向。</a:t>
          </a:r>
        </a:p>
      </dsp:txBody>
      <dsp:txXfrm>
        <a:off x="28243" y="36190"/>
        <a:ext cx="11106398" cy="522079"/>
      </dsp:txXfrm>
    </dsp:sp>
    <dsp:sp modelId="{A8A720B2-F5A6-4342-953E-70D69D1ADE70}">
      <dsp:nvSpPr>
        <dsp:cNvPr id="0" name=""/>
        <dsp:cNvSpPr/>
      </dsp:nvSpPr>
      <dsp:spPr>
        <a:xfrm>
          <a:off x="0" y="652752"/>
          <a:ext cx="11162884" cy="5785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a:t>图</a:t>
          </a:r>
          <a:r>
            <a:rPr lang="en-US" sz="2300" kern="1200"/>
            <a:t>(b)</a:t>
          </a:r>
          <a:r>
            <a:rPr lang="zh-CN" sz="2300" kern="1200"/>
            <a:t>是理想的输入输出特性。</a:t>
          </a:r>
        </a:p>
      </dsp:txBody>
      <dsp:txXfrm>
        <a:off x="28243" y="680995"/>
        <a:ext cx="11106398" cy="5220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9C975-896D-4859-B8B8-0CBFDDFA8241}">
      <dsp:nvSpPr>
        <dsp:cNvPr id="0" name=""/>
        <dsp:cNvSpPr/>
      </dsp:nvSpPr>
      <dsp:spPr>
        <a:xfrm>
          <a:off x="0" y="274974"/>
          <a:ext cx="5376000" cy="7592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a:t>工作原理</a:t>
          </a:r>
          <a:endParaRPr lang="zh-CN" sz="3000" kern="1200"/>
        </a:p>
      </dsp:txBody>
      <dsp:txXfrm>
        <a:off x="37063" y="312037"/>
        <a:ext cx="5301874" cy="685107"/>
      </dsp:txXfrm>
    </dsp:sp>
    <dsp:sp modelId="{EEB0E564-FD2F-4EB5-800F-DB597B7423F2}">
      <dsp:nvSpPr>
        <dsp:cNvPr id="0" name=""/>
        <dsp:cNvSpPr/>
      </dsp:nvSpPr>
      <dsp:spPr>
        <a:xfrm>
          <a:off x="0" y="1229492"/>
          <a:ext cx="5376000" cy="894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20320" rIns="113792" bIns="20320" numCol="1" spcCol="1270" anchor="t" anchorCtr="0">
          <a:noAutofit/>
        </a:bodyPr>
        <a:lstStyle/>
        <a:p>
          <a:pPr marL="171450" lvl="1" indent="-171450" algn="l" defTabSz="711200" rtl="0">
            <a:lnSpc>
              <a:spcPct val="90000"/>
            </a:lnSpc>
            <a:spcBef>
              <a:spcPct val="0"/>
            </a:spcBef>
            <a:spcAft>
              <a:spcPct val="20000"/>
            </a:spcAft>
            <a:buChar char="••"/>
          </a:pPr>
          <a:r>
            <a:rPr lang="zh-CN" altLang="en-US" sz="1600" kern="1200" dirty="0"/>
            <a:t>正温度系数：金属导体的</a:t>
          </a:r>
          <a:r>
            <a:rPr lang="zh-CN" altLang="en-US" sz="1600" kern="1200" dirty="0">
              <a:solidFill>
                <a:srgbClr val="FF0000"/>
              </a:solidFill>
            </a:rPr>
            <a:t>电阻率随温度变化而增大</a:t>
          </a:r>
        </a:p>
      </dsp:txBody>
      <dsp:txXfrm>
        <a:off x="0" y="1229492"/>
        <a:ext cx="5376000" cy="894240"/>
      </dsp:txXfrm>
    </dsp:sp>
    <dsp:sp modelId="{1CB80D2B-C43A-4C23-9391-29A82F745281}">
      <dsp:nvSpPr>
        <dsp:cNvPr id="0" name=""/>
        <dsp:cNvSpPr/>
      </dsp:nvSpPr>
      <dsp:spPr>
        <a:xfrm>
          <a:off x="0" y="1954148"/>
          <a:ext cx="5376000" cy="809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zh-CN" sz="3000" b="1" kern="1200"/>
            <a:t>典型金属热电阻</a:t>
          </a:r>
          <a:endParaRPr lang="zh-CN" sz="3000" kern="1200"/>
        </a:p>
      </dsp:txBody>
      <dsp:txXfrm>
        <a:off x="39499" y="1993647"/>
        <a:ext cx="5297002" cy="730142"/>
      </dsp:txXfrm>
    </dsp:sp>
    <dsp:sp modelId="{CCE7986D-C37B-45C4-B0C2-78F3DBCA0169}">
      <dsp:nvSpPr>
        <dsp:cNvPr id="0" name=""/>
        <dsp:cNvSpPr/>
      </dsp:nvSpPr>
      <dsp:spPr>
        <a:xfrm>
          <a:off x="0" y="2652627"/>
          <a:ext cx="5376000" cy="1117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20320" rIns="113792" bIns="20320" numCol="1" spcCol="1270" anchor="t" anchorCtr="0">
          <a:noAutofit/>
        </a:bodyPr>
        <a:lstStyle/>
        <a:p>
          <a:pPr marL="228600" lvl="1" indent="-228600" algn="l" defTabSz="889000" rtl="0">
            <a:lnSpc>
              <a:spcPct val="90000"/>
            </a:lnSpc>
            <a:spcBef>
              <a:spcPct val="0"/>
            </a:spcBef>
            <a:spcAft>
              <a:spcPct val="20000"/>
            </a:spcAft>
            <a:buChar char="••"/>
          </a:pPr>
          <a:endParaRPr lang="zh-CN" altLang="en-US" sz="2000" kern="1200"/>
        </a:p>
        <a:p>
          <a:pPr marL="171450" lvl="1" indent="-171450" algn="l" defTabSz="711200" rtl="0">
            <a:lnSpc>
              <a:spcPct val="90000"/>
            </a:lnSpc>
            <a:spcBef>
              <a:spcPct val="0"/>
            </a:spcBef>
            <a:spcAft>
              <a:spcPct val="20000"/>
            </a:spcAft>
            <a:buChar char="••"/>
          </a:pPr>
          <a:r>
            <a:rPr lang="zh-CN" altLang="en-US" sz="1600" kern="1200" dirty="0"/>
            <a:t>铂电阻</a:t>
          </a:r>
        </a:p>
        <a:p>
          <a:pPr marL="171450" lvl="1" indent="-171450" algn="l" defTabSz="711200" rtl="0">
            <a:lnSpc>
              <a:spcPct val="90000"/>
            </a:lnSpc>
            <a:spcBef>
              <a:spcPct val="0"/>
            </a:spcBef>
            <a:spcAft>
              <a:spcPct val="20000"/>
            </a:spcAft>
            <a:buChar char="••"/>
          </a:pPr>
          <a:r>
            <a:rPr lang="zh-CN" sz="1600" kern="1200" dirty="0"/>
            <a:t>铜电阻</a:t>
          </a:r>
          <a:r>
            <a:rPr lang="en-US" sz="1600" b="1" kern="1200" dirty="0"/>
            <a:t/>
          </a:r>
          <a:br>
            <a:rPr lang="en-US" sz="1600" b="1" kern="1200" dirty="0"/>
          </a:br>
          <a:endParaRPr lang="zh-CN" sz="1600" kern="1200" dirty="0"/>
        </a:p>
      </dsp:txBody>
      <dsp:txXfrm>
        <a:off x="0" y="2652627"/>
        <a:ext cx="5376000" cy="11177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E00C9-BDE5-4849-B5EB-D63CFEE49107}">
      <dsp:nvSpPr>
        <dsp:cNvPr id="0" name=""/>
        <dsp:cNvSpPr/>
      </dsp:nvSpPr>
      <dsp:spPr>
        <a:xfrm>
          <a:off x="0" y="261568"/>
          <a:ext cx="5376333" cy="27172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dirty="0"/>
            <a:t>在热电偶回路中接入第三种材料的导线，只要其两端的温度相等，第三导线的引入不会影响热电偶的热电动势。</a:t>
          </a:r>
        </a:p>
      </dsp:txBody>
      <dsp:txXfrm>
        <a:off x="132644" y="394212"/>
        <a:ext cx="5111045" cy="24519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1DC6CA-F7E9-4942-9450-A3CDE2AD9CBD}">
      <dsp:nvSpPr>
        <dsp:cNvPr id="0" name=""/>
        <dsp:cNvSpPr/>
      </dsp:nvSpPr>
      <dsp:spPr>
        <a:xfrm>
          <a:off x="0" y="93116"/>
          <a:ext cx="10801199" cy="16350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kern="1200" dirty="0"/>
            <a:t>举例</a:t>
          </a:r>
          <a:r>
            <a:rPr lang="en-US" sz="2800" kern="1200" dirty="0"/>
            <a:t>: </a:t>
          </a:r>
          <a:r>
            <a:rPr lang="zh-CN" sz="2800" kern="1200" dirty="0"/>
            <a:t>已知</a:t>
          </a:r>
          <a:r>
            <a:rPr lang="en-US" sz="2800" kern="1200" dirty="0"/>
            <a:t>A</a:t>
          </a:r>
          <a:r>
            <a:rPr lang="zh-CN" sz="2800" kern="1200" dirty="0"/>
            <a:t>、</a:t>
          </a:r>
          <a:r>
            <a:rPr lang="en-US" sz="2800" kern="1200" dirty="0"/>
            <a:t>B</a:t>
          </a:r>
          <a:r>
            <a:rPr lang="zh-CN" sz="2800" kern="1200" dirty="0"/>
            <a:t>组成的热电偶在（</a:t>
          </a:r>
          <a:r>
            <a:rPr lang="en-US" sz="2800" kern="1200" dirty="0"/>
            <a:t>100</a:t>
          </a:r>
          <a:r>
            <a:rPr lang="en-US" sz="2800" kern="1200" baseline="30000" dirty="0"/>
            <a:t>0</a:t>
          </a:r>
          <a:r>
            <a:rPr lang="en-US" sz="2800" kern="1200" dirty="0"/>
            <a:t>C</a:t>
          </a:r>
          <a:r>
            <a:rPr lang="zh-CN" sz="2800" kern="1200" dirty="0"/>
            <a:t>，</a:t>
          </a:r>
          <a:r>
            <a:rPr lang="en-US" sz="2800" kern="1200" dirty="0"/>
            <a:t>0</a:t>
          </a:r>
          <a:r>
            <a:rPr lang="en-US" sz="2800" kern="1200" baseline="30000" dirty="0"/>
            <a:t>0</a:t>
          </a:r>
          <a:r>
            <a:rPr lang="en-US" sz="2800" kern="1200" dirty="0"/>
            <a:t>C</a:t>
          </a:r>
          <a:r>
            <a:rPr lang="zh-CN" sz="2800" kern="1200" dirty="0"/>
            <a:t>）时热电势为</a:t>
          </a:r>
          <a:r>
            <a:rPr lang="en-US" sz="2800" kern="1200" dirty="0"/>
            <a:t>1mV</a:t>
          </a:r>
          <a:r>
            <a:rPr lang="zh-CN" sz="2800" kern="1200" dirty="0"/>
            <a:t>，</a:t>
          </a:r>
          <a:r>
            <a:rPr lang="en-US" sz="2800" kern="1200" dirty="0"/>
            <a:t>A</a:t>
          </a:r>
          <a:r>
            <a:rPr lang="zh-CN" sz="2800" kern="1200" dirty="0"/>
            <a:t>、</a:t>
          </a:r>
          <a:r>
            <a:rPr lang="en-US" sz="2800" kern="1200" dirty="0"/>
            <a:t>B</a:t>
          </a:r>
          <a:r>
            <a:rPr lang="zh-CN" sz="2800" kern="1200" dirty="0"/>
            <a:t>组成的热电偶在（</a:t>
          </a:r>
          <a:r>
            <a:rPr lang="en-US" sz="2800" kern="1200" dirty="0"/>
            <a:t>1000</a:t>
          </a:r>
          <a:r>
            <a:rPr lang="en-US" sz="2800" kern="1200" baseline="30000" dirty="0"/>
            <a:t>0</a:t>
          </a:r>
          <a:r>
            <a:rPr lang="en-US" sz="2800" kern="1200" dirty="0"/>
            <a:t>C</a:t>
          </a:r>
          <a:r>
            <a:rPr lang="zh-CN" sz="2800" kern="1200" dirty="0"/>
            <a:t>，</a:t>
          </a:r>
          <a:r>
            <a:rPr lang="en-US" sz="2800" kern="1200" dirty="0"/>
            <a:t>0</a:t>
          </a:r>
          <a:r>
            <a:rPr lang="en-US" sz="2800" kern="1200" baseline="30000" dirty="0"/>
            <a:t>0</a:t>
          </a:r>
          <a:r>
            <a:rPr lang="en-US" sz="2800" kern="1200" dirty="0"/>
            <a:t>C</a:t>
          </a:r>
          <a:r>
            <a:rPr lang="zh-CN" sz="2800" kern="1200" dirty="0"/>
            <a:t>）时热电势为</a:t>
          </a:r>
          <a:r>
            <a:rPr lang="en-US" sz="2800" kern="1200" dirty="0"/>
            <a:t>10mV</a:t>
          </a:r>
          <a:r>
            <a:rPr lang="zh-CN" sz="2800" kern="1200" dirty="0"/>
            <a:t>。则它们在（</a:t>
          </a:r>
          <a:r>
            <a:rPr lang="en-US" sz="2800" kern="1200" dirty="0"/>
            <a:t>1000</a:t>
          </a:r>
          <a:r>
            <a:rPr lang="en-US" sz="2800" kern="1200" baseline="30000" dirty="0"/>
            <a:t>0</a:t>
          </a:r>
          <a:r>
            <a:rPr lang="en-US" sz="2800" kern="1200" dirty="0"/>
            <a:t>C</a:t>
          </a:r>
          <a:r>
            <a:rPr lang="zh-CN" sz="2800" kern="1200" dirty="0"/>
            <a:t>，</a:t>
          </a:r>
          <a:r>
            <a:rPr lang="en-US" sz="2800" kern="1200" dirty="0"/>
            <a:t>100</a:t>
          </a:r>
          <a:r>
            <a:rPr lang="en-US" sz="2800" kern="1200" baseline="30000" dirty="0"/>
            <a:t>0</a:t>
          </a:r>
          <a:r>
            <a:rPr lang="en-US" sz="2800" kern="1200" dirty="0"/>
            <a:t>C</a:t>
          </a:r>
          <a:r>
            <a:rPr lang="zh-CN" sz="2800" kern="1200" dirty="0"/>
            <a:t>）时的热电势为：</a:t>
          </a:r>
          <a:r>
            <a:rPr lang="en-US" sz="2800" kern="1200" dirty="0"/>
            <a:t>10-1=9mV</a:t>
          </a:r>
          <a:endParaRPr lang="zh-CN" sz="2800" kern="1200" dirty="0"/>
        </a:p>
      </dsp:txBody>
      <dsp:txXfrm>
        <a:off x="79818" y="172934"/>
        <a:ext cx="10641563" cy="14754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C9A18-ADC4-4566-B15F-8EC82EDFEBAC}">
      <dsp:nvSpPr>
        <dsp:cNvPr id="0" name=""/>
        <dsp:cNvSpPr/>
      </dsp:nvSpPr>
      <dsp:spPr>
        <a:xfrm>
          <a:off x="0" y="40344"/>
          <a:ext cx="11163299" cy="905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zh-CN" sz="3600" b="1" kern="1200" dirty="0"/>
            <a:t>允许误差</a:t>
          </a:r>
          <a:endParaRPr lang="zh-CN" sz="3600" kern="1200" dirty="0"/>
        </a:p>
      </dsp:txBody>
      <dsp:txXfrm>
        <a:off x="44207" y="84551"/>
        <a:ext cx="11074885" cy="817166"/>
      </dsp:txXfrm>
    </dsp:sp>
    <dsp:sp modelId="{9F4F707B-822E-4EF7-A618-9D9ACA70041B}">
      <dsp:nvSpPr>
        <dsp:cNvPr id="0" name=""/>
        <dsp:cNvSpPr/>
      </dsp:nvSpPr>
      <dsp:spPr>
        <a:xfrm>
          <a:off x="0" y="945924"/>
          <a:ext cx="11163299"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435" tIns="45720" rIns="256032" bIns="45720" numCol="1" spcCol="1270" anchor="t" anchorCtr="0">
          <a:noAutofit/>
        </a:bodyPr>
        <a:lstStyle/>
        <a:p>
          <a:pPr marL="285750" lvl="1" indent="-285750" algn="l" defTabSz="1244600" rtl="0">
            <a:lnSpc>
              <a:spcPct val="90000"/>
            </a:lnSpc>
            <a:spcBef>
              <a:spcPct val="0"/>
            </a:spcBef>
            <a:spcAft>
              <a:spcPct val="20000"/>
            </a:spcAft>
            <a:buChar char="••"/>
          </a:pPr>
          <a:r>
            <a:rPr lang="zh-CN" sz="2800" kern="1200" dirty="0"/>
            <a:t>热电偶的热电势 </a:t>
          </a:r>
          <a:r>
            <a:rPr lang="zh-CN" sz="2800" kern="1200" dirty="0">
              <a:sym typeface="Symbol" panose="05050102010706020507" pitchFamily="18" charset="2"/>
            </a:rPr>
            <a:t></a:t>
          </a:r>
          <a:r>
            <a:rPr lang="zh-CN" sz="2800" kern="1200" dirty="0"/>
            <a:t> 温度关系对分度表的最大偏差 </a:t>
          </a:r>
        </a:p>
      </dsp:txBody>
      <dsp:txXfrm>
        <a:off x="0" y="945924"/>
        <a:ext cx="11163299" cy="596160"/>
      </dsp:txXfrm>
    </dsp:sp>
    <dsp:sp modelId="{891EEBE8-D01E-415B-AF5C-E9960D0402EA}">
      <dsp:nvSpPr>
        <dsp:cNvPr id="0" name=""/>
        <dsp:cNvSpPr/>
      </dsp:nvSpPr>
      <dsp:spPr>
        <a:xfrm>
          <a:off x="0" y="1542085"/>
          <a:ext cx="11163299" cy="905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zh-CN" sz="3600" b="1" kern="1200" dirty="0"/>
            <a:t>测量范围</a:t>
          </a:r>
          <a:endParaRPr lang="zh-CN" sz="3600" kern="1200" dirty="0"/>
        </a:p>
      </dsp:txBody>
      <dsp:txXfrm>
        <a:off x="44207" y="1586292"/>
        <a:ext cx="11074885" cy="817166"/>
      </dsp:txXfrm>
    </dsp:sp>
    <dsp:sp modelId="{45EDE158-5B5A-4246-B243-F8800CB872A2}">
      <dsp:nvSpPr>
        <dsp:cNvPr id="0" name=""/>
        <dsp:cNvSpPr/>
      </dsp:nvSpPr>
      <dsp:spPr>
        <a:xfrm>
          <a:off x="0" y="2447665"/>
          <a:ext cx="11163299"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435" tIns="45720" rIns="256032" bIns="45720" numCol="1" spcCol="1270" anchor="t" anchorCtr="0">
          <a:noAutofit/>
        </a:bodyPr>
        <a:lstStyle/>
        <a:p>
          <a:pPr marL="285750" lvl="1" indent="-285750" algn="l" defTabSz="1244600" rtl="0">
            <a:lnSpc>
              <a:spcPct val="90000"/>
            </a:lnSpc>
            <a:spcBef>
              <a:spcPct val="0"/>
            </a:spcBef>
            <a:spcAft>
              <a:spcPct val="20000"/>
            </a:spcAft>
            <a:buChar char="••"/>
          </a:pPr>
          <a:r>
            <a:rPr lang="zh-CN" sz="2800" kern="1200" dirty="0"/>
            <a:t>不同</a:t>
          </a:r>
          <a:r>
            <a:rPr lang="zh-CN" altLang="en-US" sz="2800" kern="1200" dirty="0"/>
            <a:t>分度号</a:t>
          </a:r>
          <a:r>
            <a:rPr lang="zh-CN" sz="2800" kern="1200" dirty="0"/>
            <a:t>的热电偶，有不同的使用温度极限</a:t>
          </a:r>
          <a:r>
            <a:rPr lang="zh-CN" altLang="en-US" sz="2800" kern="1200" dirty="0"/>
            <a:t>，最高可达</a:t>
          </a:r>
          <a:r>
            <a:rPr lang="en-US" altLang="zh-CN" sz="2800" kern="1200" dirty="0"/>
            <a:t>1700</a:t>
          </a:r>
          <a:r>
            <a:rPr lang="zh-CN" altLang="en-US" sz="2800" kern="1200" dirty="0"/>
            <a:t>度</a:t>
          </a:r>
          <a:endParaRPr lang="zh-CN" sz="2800" kern="1200" dirty="0"/>
        </a:p>
      </dsp:txBody>
      <dsp:txXfrm>
        <a:off x="0" y="2447665"/>
        <a:ext cx="11163299" cy="596160"/>
      </dsp:txXfrm>
    </dsp:sp>
    <dsp:sp modelId="{335F0682-6FDC-4727-94E0-93012E1683FF}">
      <dsp:nvSpPr>
        <dsp:cNvPr id="0" name=""/>
        <dsp:cNvSpPr/>
      </dsp:nvSpPr>
      <dsp:spPr>
        <a:xfrm>
          <a:off x="0" y="3043825"/>
          <a:ext cx="11163299" cy="905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zh-CN" sz="3600" b="1" kern="1200" dirty="0"/>
            <a:t>热响应时间</a:t>
          </a:r>
          <a:endParaRPr lang="zh-CN" sz="3600" kern="1200" dirty="0"/>
        </a:p>
      </dsp:txBody>
      <dsp:txXfrm>
        <a:off x="44207" y="3088032"/>
        <a:ext cx="11074885" cy="817166"/>
      </dsp:txXfrm>
    </dsp:sp>
    <dsp:sp modelId="{D42AD331-E0CE-45C9-8345-E0F2B7395452}">
      <dsp:nvSpPr>
        <dsp:cNvPr id="0" name=""/>
        <dsp:cNvSpPr/>
      </dsp:nvSpPr>
      <dsp:spPr>
        <a:xfrm>
          <a:off x="0" y="3949405"/>
          <a:ext cx="11163299"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435" tIns="45720" rIns="256032" bIns="45720" numCol="1" spcCol="1270" anchor="t" anchorCtr="0">
          <a:noAutofit/>
        </a:bodyPr>
        <a:lstStyle/>
        <a:p>
          <a:pPr marL="285750" lvl="1" indent="-285750" algn="l" defTabSz="1244600" rtl="0">
            <a:lnSpc>
              <a:spcPct val="90000"/>
            </a:lnSpc>
            <a:spcBef>
              <a:spcPct val="0"/>
            </a:spcBef>
            <a:spcAft>
              <a:spcPct val="20000"/>
            </a:spcAft>
            <a:buChar char="••"/>
          </a:pPr>
          <a:r>
            <a:rPr lang="zh-CN" sz="2800" kern="1200" dirty="0"/>
            <a:t>也称时间常数，用来表示热电偶对温度变化响应快慢的</a:t>
          </a:r>
          <a:r>
            <a:rPr lang="zh-CN" altLang="en-US" sz="2800" kern="1200" dirty="0"/>
            <a:t>时间</a:t>
          </a:r>
          <a:r>
            <a:rPr lang="zh-CN" sz="2800" kern="1200" dirty="0"/>
            <a:t>参数。热响应时间用 </a:t>
          </a:r>
          <a:r>
            <a:rPr lang="zh-CN" sz="2800" kern="1200" dirty="0">
              <a:sym typeface="Symbol" panose="05050102010706020507" pitchFamily="18" charset="2"/>
            </a:rPr>
            <a:t></a:t>
          </a:r>
          <a:r>
            <a:rPr lang="zh-CN" sz="2800" kern="1200" dirty="0"/>
            <a:t>或</a:t>
          </a:r>
          <a:r>
            <a:rPr lang="zh-CN" sz="2800" kern="1200" dirty="0">
              <a:sym typeface="Symbol" panose="05050102010706020507" pitchFamily="18" charset="2"/>
            </a:rPr>
            <a:t></a:t>
          </a:r>
          <a:r>
            <a:rPr lang="en-US" sz="2800" kern="1200" baseline="-25000" dirty="0"/>
            <a:t>0.5</a:t>
          </a:r>
          <a:r>
            <a:rPr lang="zh-CN" sz="2800" kern="1200" dirty="0"/>
            <a:t>表示。  </a:t>
          </a:r>
        </a:p>
      </dsp:txBody>
      <dsp:txXfrm>
        <a:off x="0" y="3949405"/>
        <a:ext cx="11163299" cy="9315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42B2AF-34E1-422B-BAB1-F67B90E639E9}">
      <dsp:nvSpPr>
        <dsp:cNvPr id="0" name=""/>
        <dsp:cNvSpPr/>
      </dsp:nvSpPr>
      <dsp:spPr>
        <a:xfrm>
          <a:off x="0" y="0"/>
          <a:ext cx="10657183" cy="16792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kern="1200" dirty="0"/>
            <a:t>热电偶输出的电动势是</a:t>
          </a:r>
          <a:r>
            <a:rPr lang="zh-CN" altLang="en-US" sz="2800" kern="1200" dirty="0"/>
            <a:t>热端</a:t>
          </a:r>
          <a:r>
            <a:rPr lang="zh-CN" sz="2800" kern="1200" dirty="0"/>
            <a:t>温度</a:t>
          </a:r>
          <a:r>
            <a:rPr lang="en-US" altLang="zh-CN" sz="2800" kern="1200" dirty="0"/>
            <a:t>T</a:t>
          </a:r>
          <a:r>
            <a:rPr lang="zh-CN" altLang="en-US" sz="2800" kern="1200" dirty="0">
              <a:solidFill>
                <a:srgbClr val="FF0000"/>
              </a:solidFill>
            </a:rPr>
            <a:t>（被测端温度）</a:t>
          </a:r>
          <a:r>
            <a:rPr lang="zh-CN" altLang="en-US" sz="2800" kern="1200" dirty="0"/>
            <a:t>与冷端温度</a:t>
          </a:r>
          <a:r>
            <a:rPr lang="en-US" sz="2800" kern="1200" dirty="0"/>
            <a:t>T</a:t>
          </a:r>
          <a:r>
            <a:rPr lang="en-US" sz="2800" kern="1200" baseline="-25000" dirty="0"/>
            <a:t>0</a:t>
          </a:r>
          <a:r>
            <a:rPr lang="zh-CN" altLang="en-US" sz="2800" kern="1200" dirty="0">
              <a:solidFill>
                <a:srgbClr val="FF0000"/>
              </a:solidFill>
            </a:rPr>
            <a:t>（参考端温度）</a:t>
          </a:r>
          <a:r>
            <a:rPr lang="zh-CN" altLang="en-US" sz="2800" kern="1200" baseline="0" dirty="0"/>
            <a:t>之</a:t>
          </a:r>
          <a:r>
            <a:rPr lang="zh-CN" sz="2800" kern="1200" dirty="0"/>
            <a:t>差的函数。</a:t>
          </a:r>
          <a:r>
            <a:rPr lang="zh-CN" altLang="en-US" sz="2800" kern="1200" dirty="0"/>
            <a:t>分度表</a:t>
          </a:r>
          <a:r>
            <a:rPr lang="zh-CN" sz="2800" kern="1200" dirty="0"/>
            <a:t>要求</a:t>
          </a:r>
          <a:r>
            <a:rPr lang="en-US" sz="2800" kern="1200" dirty="0"/>
            <a:t>T</a:t>
          </a:r>
          <a:r>
            <a:rPr lang="en-US" sz="2800" kern="1200" baseline="-25000" dirty="0"/>
            <a:t>0</a:t>
          </a:r>
          <a:r>
            <a:rPr lang="zh-CN" sz="2800" kern="1200" dirty="0"/>
            <a:t>保持为</a:t>
          </a:r>
          <a:r>
            <a:rPr lang="en-US" sz="2800" kern="1200" dirty="0"/>
            <a:t>0℃</a:t>
          </a:r>
          <a:r>
            <a:rPr lang="zh-CN" sz="2800" kern="1200" dirty="0"/>
            <a:t>，但在实际中做到这一点很困难，于是产生了热电偶冷端补偿问题。</a:t>
          </a:r>
        </a:p>
      </dsp:txBody>
      <dsp:txXfrm>
        <a:off x="81976" y="81976"/>
        <a:ext cx="10493231" cy="15153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1EF31-072B-4C71-9581-0D99140F9EC4}">
      <dsp:nvSpPr>
        <dsp:cNvPr id="0" name=""/>
        <dsp:cNvSpPr/>
      </dsp:nvSpPr>
      <dsp:spPr>
        <a:xfrm>
          <a:off x="5907" y="93963"/>
          <a:ext cx="5380661" cy="3149526"/>
        </a:xfrm>
        <a:prstGeom prst="round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577DB6-4CA3-4D51-A5D0-DC58FA016E63}">
      <dsp:nvSpPr>
        <dsp:cNvPr id="0" name=""/>
        <dsp:cNvSpPr/>
      </dsp:nvSpPr>
      <dsp:spPr>
        <a:xfrm>
          <a:off x="410660" y="3243489"/>
          <a:ext cx="4571155" cy="1695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lvl="0" algn="ctr" defTabSz="977900" rtl="0">
            <a:lnSpc>
              <a:spcPct val="90000"/>
            </a:lnSpc>
            <a:spcBef>
              <a:spcPct val="0"/>
            </a:spcBef>
            <a:spcAft>
              <a:spcPct val="35000"/>
            </a:spcAft>
          </a:pPr>
          <a:r>
            <a:rPr lang="en-US" sz="2200" kern="1200" dirty="0"/>
            <a:t>+5V</a:t>
          </a:r>
          <a:r>
            <a:rPr lang="zh-CN" sz="2200" kern="1200" dirty="0"/>
            <a:t>单电源供电时，</a:t>
          </a:r>
          <a:r>
            <a:rPr lang="en-US" sz="2200" kern="1200" dirty="0"/>
            <a:t>J</a:t>
          </a:r>
          <a:r>
            <a:rPr lang="zh-CN" sz="2200" kern="1200" dirty="0"/>
            <a:t>型热电偶（</a:t>
          </a:r>
          <a:r>
            <a:rPr lang="en-US" sz="2200" kern="1200" dirty="0"/>
            <a:t>AD594</a:t>
          </a:r>
          <a:r>
            <a:rPr lang="zh-CN" sz="2200" kern="1200" dirty="0"/>
            <a:t>）或</a:t>
          </a:r>
          <a:r>
            <a:rPr lang="en-US" sz="2200" kern="1200" dirty="0"/>
            <a:t>K</a:t>
          </a:r>
          <a:r>
            <a:rPr lang="zh-CN" sz="2200" kern="1200" dirty="0"/>
            <a:t>型热电偶（</a:t>
          </a:r>
          <a:r>
            <a:rPr lang="en-US" sz="2200" kern="1200" dirty="0"/>
            <a:t>AD595</a:t>
          </a:r>
          <a:r>
            <a:rPr lang="zh-CN" sz="2200" kern="1200" dirty="0"/>
            <a:t>）的测温范围为</a:t>
          </a:r>
          <a:r>
            <a:rPr lang="en-US" sz="2200" kern="1200" dirty="0"/>
            <a:t>0°C ~ +300°C</a:t>
          </a:r>
          <a:r>
            <a:rPr lang="zh-CN" sz="2200" kern="1200" dirty="0"/>
            <a:t>。可以提供</a:t>
          </a:r>
          <a:r>
            <a:rPr lang="en-US" sz="2200" kern="1200" dirty="0"/>
            <a:t>10 mV/°C</a:t>
          </a:r>
          <a:r>
            <a:rPr lang="zh-CN" sz="2200" kern="1200" dirty="0"/>
            <a:t>的温度传递特性</a:t>
          </a:r>
        </a:p>
      </dsp:txBody>
      <dsp:txXfrm>
        <a:off x="410660" y="3243489"/>
        <a:ext cx="4571155" cy="1695898"/>
      </dsp:txXfrm>
    </dsp:sp>
    <dsp:sp modelId="{AC3BE91D-6E63-4E97-8697-3558AFC5DBA2}">
      <dsp:nvSpPr>
        <dsp:cNvPr id="0" name=""/>
        <dsp:cNvSpPr/>
      </dsp:nvSpPr>
      <dsp:spPr>
        <a:xfrm>
          <a:off x="5849784" y="107034"/>
          <a:ext cx="5313099" cy="3149526"/>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BD3330-2E33-448B-8EF3-5D7BEB31ABAB}">
      <dsp:nvSpPr>
        <dsp:cNvPr id="0" name=""/>
        <dsp:cNvSpPr/>
      </dsp:nvSpPr>
      <dsp:spPr>
        <a:xfrm>
          <a:off x="6214848" y="3243489"/>
          <a:ext cx="4571155" cy="1695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lvl="0" algn="ctr" defTabSz="977900" rtl="0">
            <a:lnSpc>
              <a:spcPct val="90000"/>
            </a:lnSpc>
            <a:spcBef>
              <a:spcPct val="0"/>
            </a:spcBef>
            <a:spcAft>
              <a:spcPct val="35000"/>
            </a:spcAft>
          </a:pPr>
          <a:r>
            <a:rPr lang="zh-CN" sz="2200" kern="1200" dirty="0"/>
            <a:t>将正电源从</a:t>
          </a:r>
          <a:r>
            <a:rPr lang="en-US" sz="2200" kern="1200" dirty="0"/>
            <a:t>+5V</a:t>
          </a:r>
          <a:r>
            <a:rPr lang="zh-CN" sz="2200" kern="1200" dirty="0"/>
            <a:t>提高到</a:t>
          </a:r>
          <a:r>
            <a:rPr lang="en-US" sz="2200" kern="1200" dirty="0"/>
            <a:t>+15V</a:t>
          </a:r>
          <a:r>
            <a:rPr lang="zh-CN" sz="2200" kern="1200" dirty="0"/>
            <a:t>可以将测温范围扩展到</a:t>
          </a:r>
          <a:r>
            <a:rPr lang="en-US" sz="2200" kern="1200" dirty="0"/>
            <a:t>750°C</a:t>
          </a:r>
          <a:r>
            <a:rPr lang="zh-CN" sz="2200" kern="1200" dirty="0"/>
            <a:t>（对于</a:t>
          </a:r>
          <a:r>
            <a:rPr lang="en-US" sz="2200" kern="1200" dirty="0"/>
            <a:t>J</a:t>
          </a:r>
          <a:r>
            <a:rPr lang="zh-CN" sz="2200" kern="1200" dirty="0"/>
            <a:t>型热电偶</a:t>
          </a:r>
          <a:r>
            <a:rPr lang="en-US" sz="2200" kern="1200" dirty="0"/>
            <a:t>AD594</a:t>
          </a:r>
          <a:r>
            <a:rPr lang="zh-CN" sz="2200" kern="1200" dirty="0"/>
            <a:t>）或</a:t>
          </a:r>
          <a:r>
            <a:rPr lang="en-US" sz="2200" kern="1200" dirty="0"/>
            <a:t>1250°C</a:t>
          </a:r>
          <a:r>
            <a:rPr lang="zh-CN" sz="2200" kern="1200" dirty="0"/>
            <a:t>（对于</a:t>
          </a:r>
          <a:r>
            <a:rPr lang="en-US" sz="2200" kern="1200" dirty="0"/>
            <a:t>K</a:t>
          </a:r>
          <a:r>
            <a:rPr lang="zh-CN" sz="2200" kern="1200" dirty="0"/>
            <a:t>型热电偶</a:t>
          </a:r>
          <a:r>
            <a:rPr lang="en-US" sz="2200" kern="1200" dirty="0"/>
            <a:t>AD595</a:t>
          </a:r>
          <a:r>
            <a:rPr lang="zh-CN" sz="2200" kern="1200" dirty="0"/>
            <a:t>）</a:t>
          </a:r>
        </a:p>
      </dsp:txBody>
      <dsp:txXfrm>
        <a:off x="6214848" y="3243489"/>
        <a:ext cx="4571155" cy="16958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883468-E787-4631-8248-1803A95A3DA6}">
      <dsp:nvSpPr>
        <dsp:cNvPr id="0" name=""/>
        <dsp:cNvSpPr/>
      </dsp:nvSpPr>
      <dsp:spPr>
        <a:xfrm>
          <a:off x="0" y="112172"/>
          <a:ext cx="11162884" cy="968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a:t>热电偶产生的热电势通常在毫伏级范围，可以直接与显示仪表</a:t>
          </a:r>
          <a:r>
            <a:rPr lang="en-US" sz="2300" kern="1200"/>
            <a:t>(</a:t>
          </a:r>
          <a:r>
            <a:rPr lang="zh-CN" sz="2300" kern="1200"/>
            <a:t>如动圈式毫伏表、电子电位差计、数字表等</a:t>
          </a:r>
          <a:r>
            <a:rPr lang="en-US" sz="2300" kern="1200"/>
            <a:t>)</a:t>
          </a:r>
          <a:r>
            <a:rPr lang="zh-CN" sz="2300" kern="1200"/>
            <a:t>配套使用，也可与温度变送器配套，转换成标准电流信号。</a:t>
          </a:r>
        </a:p>
      </dsp:txBody>
      <dsp:txXfrm>
        <a:off x="47291" y="159463"/>
        <a:ext cx="11068302" cy="87417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 Id="rId5" Type="http://schemas.openxmlformats.org/officeDocument/2006/relationships/image" Target="../media/image98.wmf"/><Relationship Id="rId4" Type="http://schemas.openxmlformats.org/officeDocument/2006/relationships/image" Target="../media/image9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wmf"/><Relationship Id="rId1" Type="http://schemas.openxmlformats.org/officeDocument/2006/relationships/image" Target="../media/image11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8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8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95.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03.wmf"/><Relationship Id="rId2" Type="http://schemas.openxmlformats.org/officeDocument/2006/relationships/image" Target="../media/image202.wmf"/><Relationship Id="rId1" Type="http://schemas.openxmlformats.org/officeDocument/2006/relationships/image" Target="../media/image201.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206.emf"/><Relationship Id="rId1" Type="http://schemas.openxmlformats.org/officeDocument/2006/relationships/image" Target="../media/image205.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209.wmf"/><Relationship Id="rId1" Type="http://schemas.openxmlformats.org/officeDocument/2006/relationships/image" Target="../media/image208.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10.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image" Target="../media/image213.wmf"/><Relationship Id="rId1" Type="http://schemas.openxmlformats.org/officeDocument/2006/relationships/image" Target="../media/image212.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18.emf"/><Relationship Id="rId2" Type="http://schemas.openxmlformats.org/officeDocument/2006/relationships/image" Target="../media/image217.emf"/><Relationship Id="rId1" Type="http://schemas.openxmlformats.org/officeDocument/2006/relationships/image" Target="../media/image216.e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226.wmf"/><Relationship Id="rId3" Type="http://schemas.openxmlformats.org/officeDocument/2006/relationships/image" Target="../media/image221.wmf"/><Relationship Id="rId7" Type="http://schemas.openxmlformats.org/officeDocument/2006/relationships/image" Target="../media/image225.wmf"/><Relationship Id="rId2" Type="http://schemas.openxmlformats.org/officeDocument/2006/relationships/image" Target="../media/image220.wmf"/><Relationship Id="rId1" Type="http://schemas.openxmlformats.org/officeDocument/2006/relationships/image" Target="../media/image219.wmf"/><Relationship Id="rId6" Type="http://schemas.openxmlformats.org/officeDocument/2006/relationships/image" Target="../media/image224.wmf"/><Relationship Id="rId5" Type="http://schemas.openxmlformats.org/officeDocument/2006/relationships/image" Target="../media/image223.wmf"/><Relationship Id="rId4" Type="http://schemas.openxmlformats.org/officeDocument/2006/relationships/image" Target="../media/image222.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image" Target="../media/image228.wmf"/><Relationship Id="rId1" Type="http://schemas.openxmlformats.org/officeDocument/2006/relationships/image" Target="../media/image227.wmf"/><Relationship Id="rId6" Type="http://schemas.openxmlformats.org/officeDocument/2006/relationships/image" Target="../media/image232.wmf"/><Relationship Id="rId5" Type="http://schemas.openxmlformats.org/officeDocument/2006/relationships/image" Target="../media/image231.wmf"/><Relationship Id="rId4" Type="http://schemas.openxmlformats.org/officeDocument/2006/relationships/image" Target="../media/image230.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240.wmf"/><Relationship Id="rId3" Type="http://schemas.openxmlformats.org/officeDocument/2006/relationships/image" Target="../media/image235.wmf"/><Relationship Id="rId7" Type="http://schemas.openxmlformats.org/officeDocument/2006/relationships/image" Target="../media/image239.emf"/><Relationship Id="rId2" Type="http://schemas.openxmlformats.org/officeDocument/2006/relationships/image" Target="../media/image234.wmf"/><Relationship Id="rId1" Type="http://schemas.openxmlformats.org/officeDocument/2006/relationships/image" Target="../media/image233.wmf"/><Relationship Id="rId6" Type="http://schemas.openxmlformats.org/officeDocument/2006/relationships/image" Target="../media/image238.wmf"/><Relationship Id="rId5" Type="http://schemas.openxmlformats.org/officeDocument/2006/relationships/image" Target="../media/image237.wmf"/><Relationship Id="rId10" Type="http://schemas.openxmlformats.org/officeDocument/2006/relationships/image" Target="../media/image242.wmf"/><Relationship Id="rId4" Type="http://schemas.openxmlformats.org/officeDocument/2006/relationships/image" Target="../media/image236.wmf"/><Relationship Id="rId9" Type="http://schemas.openxmlformats.org/officeDocument/2006/relationships/image" Target="../media/image24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238.wmf"/><Relationship Id="rId1" Type="http://schemas.openxmlformats.org/officeDocument/2006/relationships/image" Target="../media/image23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97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kumimoji="1" sz="1200">
                <a:solidFill>
                  <a:schemeClr val="tx1"/>
                </a:solidFill>
                <a:latin typeface="Tahoma" pitchFamily="34" charset="0"/>
                <a:ea typeface="宋体" pitchFamily="2" charset="-122"/>
              </a:defRPr>
            </a:lvl1pPr>
          </a:lstStyle>
          <a:p>
            <a:pPr>
              <a:defRPr/>
            </a:pPr>
            <a:endParaRPr lang="en-US" altLang="zh-CN"/>
          </a:p>
        </p:txBody>
      </p:sp>
      <p:sp>
        <p:nvSpPr>
          <p:cNvPr id="81923" name="Rectangle 3"/>
          <p:cNvSpPr>
            <a:spLocks noGrp="1" noChangeArrowheads="1"/>
          </p:cNvSpPr>
          <p:nvPr>
            <p:ph type="dt" sz="quarter" idx="1"/>
          </p:nvPr>
        </p:nvSpPr>
        <p:spPr bwMode="auto">
          <a:xfrm>
            <a:off x="3886200" y="0"/>
            <a:ext cx="2971800" cy="497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a:solidFill>
                  <a:schemeClr val="tx1"/>
                </a:solidFill>
                <a:latin typeface="Tahoma" pitchFamily="34" charset="0"/>
                <a:ea typeface="宋体" pitchFamily="2" charset="-122"/>
              </a:defRPr>
            </a:lvl1pPr>
          </a:lstStyle>
          <a:p>
            <a:pPr>
              <a:defRPr/>
            </a:pPr>
            <a:endParaRPr lang="en-US" altLang="zh-CN"/>
          </a:p>
        </p:txBody>
      </p:sp>
      <p:sp>
        <p:nvSpPr>
          <p:cNvPr id="81924" name="Rectangle 4"/>
          <p:cNvSpPr>
            <a:spLocks noGrp="1" noChangeArrowheads="1"/>
          </p:cNvSpPr>
          <p:nvPr>
            <p:ph type="ftr" sz="quarter" idx="2"/>
          </p:nvPr>
        </p:nvSpPr>
        <p:spPr bwMode="auto">
          <a:xfrm>
            <a:off x="0" y="9449911"/>
            <a:ext cx="2971800" cy="49736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kumimoji="1" sz="1200">
                <a:solidFill>
                  <a:schemeClr val="tx1"/>
                </a:solidFill>
                <a:latin typeface="Tahoma" pitchFamily="34" charset="0"/>
                <a:ea typeface="宋体" pitchFamily="2" charset="-122"/>
              </a:defRPr>
            </a:lvl1pPr>
          </a:lstStyle>
          <a:p>
            <a:pPr>
              <a:defRPr/>
            </a:pPr>
            <a:endParaRPr lang="en-US" altLang="zh-CN"/>
          </a:p>
        </p:txBody>
      </p:sp>
      <p:sp>
        <p:nvSpPr>
          <p:cNvPr id="81925" name="Rectangle 5"/>
          <p:cNvSpPr>
            <a:spLocks noGrp="1" noChangeArrowheads="1"/>
          </p:cNvSpPr>
          <p:nvPr>
            <p:ph type="sldNum" sz="quarter" idx="3"/>
          </p:nvPr>
        </p:nvSpPr>
        <p:spPr bwMode="auto">
          <a:xfrm>
            <a:off x="3886200" y="9449911"/>
            <a:ext cx="2971800" cy="49736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a:solidFill>
                  <a:schemeClr val="tx1"/>
                </a:solidFill>
                <a:latin typeface="Tahoma" panose="020B0604030504040204" pitchFamily="34" charset="0"/>
              </a:defRPr>
            </a:lvl1pPr>
          </a:lstStyle>
          <a:p>
            <a:pPr>
              <a:defRPr/>
            </a:pPr>
            <a:fld id="{32E57073-C3B6-4DA6-805F-C9FE5CB755F9}"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bwMode="auto">
          <a:xfrm>
            <a:off x="0" y="0"/>
            <a:ext cx="2971800" cy="497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kumimoji="1" sz="1200">
                <a:solidFill>
                  <a:schemeClr val="tx1"/>
                </a:solidFill>
                <a:latin typeface="Times New Roman" pitchFamily="18" charset="0"/>
                <a:ea typeface="宋体" pitchFamily="2" charset="-122"/>
              </a:defRPr>
            </a:lvl1pPr>
          </a:lstStyle>
          <a:p>
            <a:pPr>
              <a:defRPr/>
            </a:pPr>
            <a:endParaRPr lang="en-US" altLang="zh-CN"/>
          </a:p>
        </p:txBody>
      </p:sp>
      <p:sp>
        <p:nvSpPr>
          <p:cNvPr id="152579" name="Rectangle 3"/>
          <p:cNvSpPr>
            <a:spLocks noGrp="1" noChangeArrowheads="1"/>
          </p:cNvSpPr>
          <p:nvPr>
            <p:ph type="dt" idx="1"/>
          </p:nvPr>
        </p:nvSpPr>
        <p:spPr bwMode="auto">
          <a:xfrm>
            <a:off x="3884613" y="0"/>
            <a:ext cx="2971800" cy="497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a:solidFill>
                  <a:schemeClr val="tx1"/>
                </a:solidFill>
                <a:latin typeface="Times New Roman" pitchFamily="18" charset="0"/>
                <a:ea typeface="宋体" pitchFamily="2" charset="-122"/>
              </a:defRPr>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114300" y="746125"/>
            <a:ext cx="6629400" cy="37306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81" name="Rectangle 5"/>
          <p:cNvSpPr>
            <a:spLocks noGrp="1" noChangeArrowheads="1"/>
          </p:cNvSpPr>
          <p:nvPr>
            <p:ph type="body" sz="quarter" idx="3"/>
          </p:nvPr>
        </p:nvSpPr>
        <p:spPr bwMode="auto">
          <a:xfrm>
            <a:off x="685800" y="4724956"/>
            <a:ext cx="5486400" cy="447627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52582" name="Rectangle 6"/>
          <p:cNvSpPr>
            <a:spLocks noGrp="1" noChangeArrowheads="1"/>
          </p:cNvSpPr>
          <p:nvPr>
            <p:ph type="ftr" sz="quarter" idx="4"/>
          </p:nvPr>
        </p:nvSpPr>
        <p:spPr bwMode="auto">
          <a:xfrm>
            <a:off x="0" y="9448185"/>
            <a:ext cx="2971800" cy="49736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kumimoji="1" sz="1200">
                <a:solidFill>
                  <a:schemeClr val="tx1"/>
                </a:solidFill>
                <a:latin typeface="Times New Roman" pitchFamily="18" charset="0"/>
                <a:ea typeface="宋体" pitchFamily="2" charset="-122"/>
              </a:defRPr>
            </a:lvl1pPr>
          </a:lstStyle>
          <a:p>
            <a:pPr>
              <a:defRPr/>
            </a:pPr>
            <a:endParaRPr lang="en-US" altLang="zh-CN"/>
          </a:p>
        </p:txBody>
      </p:sp>
      <p:sp>
        <p:nvSpPr>
          <p:cNvPr id="152583" name="Rectangle 7"/>
          <p:cNvSpPr>
            <a:spLocks noGrp="1" noChangeArrowheads="1"/>
          </p:cNvSpPr>
          <p:nvPr>
            <p:ph type="sldNum" sz="quarter" idx="5"/>
          </p:nvPr>
        </p:nvSpPr>
        <p:spPr bwMode="auto">
          <a:xfrm>
            <a:off x="3884613" y="9448185"/>
            <a:ext cx="2971800" cy="49736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a:solidFill>
                  <a:schemeClr val="tx1"/>
                </a:solidFill>
                <a:latin typeface="Times New Roman" panose="02020603050405020304" pitchFamily="18" charset="0"/>
              </a:defRPr>
            </a:lvl1pPr>
          </a:lstStyle>
          <a:p>
            <a:pPr>
              <a:defRPr/>
            </a:pPr>
            <a:fld id="{E4D3146A-CD91-41B2-AF85-FA926F6F80D9}" type="slidenum">
              <a:rPr lang="en-US" altLang="zh-CN"/>
              <a:pPr>
                <a:defRPr/>
              </a:pPr>
              <a:t>‹#›</a:t>
            </a:fld>
            <a:endParaRPr lang="en-US" altLang="zh-CN"/>
          </a:p>
        </p:txBody>
      </p:sp>
    </p:spTree>
    <p:extLst>
      <p:ext uri="{BB962C8B-B14F-4D97-AF65-F5344CB8AC3E}">
        <p14:creationId xmlns:p14="http://schemas.microsoft.com/office/powerpoint/2010/main" val="3188840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D3146A-CD91-41B2-AF85-FA926F6F80D9}" type="slidenum">
              <a:rPr lang="en-US" altLang="zh-CN" smtClean="0"/>
              <a:pPr>
                <a:defRPr/>
              </a:pPr>
              <a:t>33</a:t>
            </a:fld>
            <a:endParaRPr lang="en-US" altLang="zh-CN"/>
          </a:p>
        </p:txBody>
      </p:sp>
    </p:spTree>
    <p:extLst>
      <p:ext uri="{BB962C8B-B14F-4D97-AF65-F5344CB8AC3E}">
        <p14:creationId xmlns:p14="http://schemas.microsoft.com/office/powerpoint/2010/main" val="3306458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D3146A-CD91-41B2-AF85-FA926F6F80D9}" type="slidenum">
              <a:rPr lang="en-US" altLang="zh-CN" smtClean="0"/>
              <a:pPr>
                <a:defRPr/>
              </a:pPr>
              <a:t>134</a:t>
            </a:fld>
            <a:endParaRPr lang="en-US" altLang="zh-CN"/>
          </a:p>
        </p:txBody>
      </p:sp>
    </p:spTree>
    <p:extLst>
      <p:ext uri="{BB962C8B-B14F-4D97-AF65-F5344CB8AC3E}">
        <p14:creationId xmlns:p14="http://schemas.microsoft.com/office/powerpoint/2010/main" val="3247118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F2365AFB-9AC2-4555-BA19-92814AE8089D}" type="slidenum">
              <a:rPr lang="en-US" altLang="zh-CN" sz="1200" smtClean="0"/>
              <a:pPr/>
              <a:t>35</a:t>
            </a:fld>
            <a:endParaRPr lang="en-US" altLang="zh-CN" sz="1200"/>
          </a:p>
        </p:txBody>
      </p:sp>
      <p:sp>
        <p:nvSpPr>
          <p:cNvPr id="37891" name="Rectangle 2"/>
          <p:cNvSpPr>
            <a:spLocks noGrp="1" noRot="1" noChangeAspect="1" noChangeArrowheads="1" noTextEdit="1"/>
          </p:cNvSpPr>
          <p:nvPr>
            <p:ph type="sldImg"/>
          </p:nvPr>
        </p:nvSpPr>
        <p:spPr>
          <a:xfrm>
            <a:off x="-147638" y="466725"/>
            <a:ext cx="7199313" cy="4049713"/>
          </a:xfrm>
          <a:ln/>
        </p:spPr>
      </p:sp>
      <p:sp>
        <p:nvSpPr>
          <p:cNvPr id="37892" name="Rectangle 3"/>
          <p:cNvSpPr>
            <a:spLocks noGrp="1" noChangeArrowheads="1"/>
          </p:cNvSpPr>
          <p:nvPr>
            <p:ph type="body" idx="1"/>
          </p:nvPr>
        </p:nvSpPr>
        <p:spPr>
          <a:xfrm>
            <a:off x="733425" y="4787126"/>
            <a:ext cx="5359400" cy="48579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20000"/>
              </a:lnSpc>
            </a:pPr>
            <a:r>
              <a:rPr lang="zh-CN" altLang="en-US">
                <a:latin typeface="华文仿宋" panose="02010600040101010101" pitchFamily="2" charset="-122"/>
                <a:ea typeface="华文仿宋" panose="02010600040101010101" pitchFamily="2" charset="-122"/>
              </a:rPr>
              <a:t>重点讲</a:t>
            </a:r>
            <a:endParaRPr lang="zh-CN" altLang="zh-CN">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4077652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684F5E53-87DF-4189-878E-904BC5B4555C}"/>
              </a:ext>
            </a:extLst>
          </p:cNvPr>
          <p:cNvSpPr>
            <a:spLocks noGrp="1" noRot="1" noChangeAspect="1" noTextEdit="1"/>
          </p:cNvSpPr>
          <p:nvPr>
            <p:ph type="sldImg"/>
          </p:nvPr>
        </p:nvSpPr>
        <p:spPr>
          <a:ln/>
        </p:spPr>
      </p:sp>
      <p:sp>
        <p:nvSpPr>
          <p:cNvPr id="63491" name="备注占位符 2">
            <a:extLst>
              <a:ext uri="{FF2B5EF4-FFF2-40B4-BE49-F238E27FC236}">
                <a16:creationId xmlns:a16="http://schemas.microsoft.com/office/drawing/2014/main" id="{91BD54F0-D689-4160-A516-B891BF3D80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讨论，提问</a:t>
            </a:r>
          </a:p>
        </p:txBody>
      </p:sp>
      <p:sp>
        <p:nvSpPr>
          <p:cNvPr id="63492" name="灯片编号占位符 3">
            <a:extLst>
              <a:ext uri="{FF2B5EF4-FFF2-40B4-BE49-F238E27FC236}">
                <a16:creationId xmlns:a16="http://schemas.microsoft.com/office/drawing/2014/main" id="{F90FFB26-2C48-4DB6-829D-4599B3A856A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24C311DD-D222-4C60-AEC7-3E5AF67FBC89}" type="slidenum">
              <a:rPr lang="en-US" altLang="zh-CN" sz="1200"/>
              <a:pPr/>
              <a:t>46</a:t>
            </a:fld>
            <a:endParaRPr lang="en-US" altLang="zh-CN" sz="1200"/>
          </a:p>
        </p:txBody>
      </p:sp>
    </p:spTree>
    <p:extLst>
      <p:ext uri="{BB962C8B-B14F-4D97-AF65-F5344CB8AC3E}">
        <p14:creationId xmlns:p14="http://schemas.microsoft.com/office/powerpoint/2010/main" val="3617134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EAA02F1-F92A-467D-A3F1-B25292CB25FC}" type="slidenum">
              <a:rPr lang="en-US" altLang="zh-CN" smtClean="0"/>
              <a:pPr>
                <a:spcBef>
                  <a:spcPct val="0"/>
                </a:spcBef>
              </a:pPr>
              <a:t>79</a:t>
            </a:fld>
            <a:endParaRPr lang="en-US" altLang="zh-CN"/>
          </a:p>
        </p:txBody>
      </p:sp>
      <p:sp>
        <p:nvSpPr>
          <p:cNvPr id="100355" name="Rectangle 2"/>
          <p:cNvSpPr>
            <a:spLocks noGrp="1" noRot="1" noChangeAspect="1" noChangeArrowheads="1" noTextEdit="1"/>
          </p:cNvSpPr>
          <p:nvPr>
            <p:ph type="sldImg"/>
          </p:nvPr>
        </p:nvSpPr>
        <p:spPr>
          <a:xfrm>
            <a:off x="114300" y="746125"/>
            <a:ext cx="6629400" cy="3730625"/>
          </a:xfrm>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61823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A2D4179C-AD84-4820-8C9E-07845469BEDE}"/>
              </a:ext>
            </a:extLst>
          </p:cNvPr>
          <p:cNvSpPr>
            <a:spLocks noGrp="1" noRot="1" noChangeAspect="1" noChangeArrowheads="1" noTextEdit="1"/>
          </p:cNvSpPr>
          <p:nvPr>
            <p:ph type="sldImg"/>
          </p:nvPr>
        </p:nvSpPr>
        <p:spPr>
          <a:ln/>
        </p:spPr>
      </p:sp>
      <p:sp>
        <p:nvSpPr>
          <p:cNvPr id="61443" name="备注占位符 2">
            <a:extLst>
              <a:ext uri="{FF2B5EF4-FFF2-40B4-BE49-F238E27FC236}">
                <a16:creationId xmlns:a16="http://schemas.microsoft.com/office/drawing/2014/main" id="{127F2032-40CD-4304-8346-7DDACCAC781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61444" name="灯片编号占位符 3">
            <a:extLst>
              <a:ext uri="{FF2B5EF4-FFF2-40B4-BE49-F238E27FC236}">
                <a16:creationId xmlns:a16="http://schemas.microsoft.com/office/drawing/2014/main" id="{DEF738B0-9175-4E9E-A3EB-A7D9615F72A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2B71E67E-276A-4B09-8729-FABF0CABD722}" type="slidenum">
              <a:rPr lang="en-US" altLang="zh-CN" sz="1200"/>
              <a:pPr/>
              <a:t>91</a:t>
            </a:fld>
            <a:endParaRPr lang="en-US" altLang="zh-CN" sz="1200"/>
          </a:p>
        </p:txBody>
      </p:sp>
    </p:spTree>
    <p:extLst>
      <p:ext uri="{BB962C8B-B14F-4D97-AF65-F5344CB8AC3E}">
        <p14:creationId xmlns:p14="http://schemas.microsoft.com/office/powerpoint/2010/main" val="1540917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A2D4179C-AD84-4820-8C9E-07845469BEDE}"/>
              </a:ext>
            </a:extLst>
          </p:cNvPr>
          <p:cNvSpPr>
            <a:spLocks noGrp="1" noRot="1" noChangeAspect="1" noChangeArrowheads="1" noTextEdit="1"/>
          </p:cNvSpPr>
          <p:nvPr>
            <p:ph type="sldImg"/>
          </p:nvPr>
        </p:nvSpPr>
        <p:spPr>
          <a:ln/>
        </p:spPr>
      </p:sp>
      <p:sp>
        <p:nvSpPr>
          <p:cNvPr id="61443" name="备注占位符 2">
            <a:extLst>
              <a:ext uri="{FF2B5EF4-FFF2-40B4-BE49-F238E27FC236}">
                <a16:creationId xmlns:a16="http://schemas.microsoft.com/office/drawing/2014/main" id="{127F2032-40CD-4304-8346-7DDACCAC781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61444" name="灯片编号占位符 3">
            <a:extLst>
              <a:ext uri="{FF2B5EF4-FFF2-40B4-BE49-F238E27FC236}">
                <a16:creationId xmlns:a16="http://schemas.microsoft.com/office/drawing/2014/main" id="{DEF738B0-9175-4E9E-A3EB-A7D9615F72A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2B71E67E-276A-4B09-8729-FABF0CABD722}" type="slidenum">
              <a:rPr lang="en-US" altLang="zh-CN" sz="1200"/>
              <a:pPr/>
              <a:t>92</a:t>
            </a:fld>
            <a:endParaRPr lang="en-US" altLang="zh-CN" sz="1200"/>
          </a:p>
        </p:txBody>
      </p:sp>
    </p:spTree>
    <p:extLst>
      <p:ext uri="{BB962C8B-B14F-4D97-AF65-F5344CB8AC3E}">
        <p14:creationId xmlns:p14="http://schemas.microsoft.com/office/powerpoint/2010/main" val="137598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A2D4179C-AD84-4820-8C9E-07845469BEDE}"/>
              </a:ext>
            </a:extLst>
          </p:cNvPr>
          <p:cNvSpPr>
            <a:spLocks noGrp="1" noRot="1" noChangeAspect="1" noChangeArrowheads="1" noTextEdit="1"/>
          </p:cNvSpPr>
          <p:nvPr>
            <p:ph type="sldImg"/>
          </p:nvPr>
        </p:nvSpPr>
        <p:spPr>
          <a:ln/>
        </p:spPr>
      </p:sp>
      <p:sp>
        <p:nvSpPr>
          <p:cNvPr id="61443" name="备注占位符 2">
            <a:extLst>
              <a:ext uri="{FF2B5EF4-FFF2-40B4-BE49-F238E27FC236}">
                <a16:creationId xmlns:a16="http://schemas.microsoft.com/office/drawing/2014/main" id="{127F2032-40CD-4304-8346-7DDACCAC781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61444" name="灯片编号占位符 3">
            <a:extLst>
              <a:ext uri="{FF2B5EF4-FFF2-40B4-BE49-F238E27FC236}">
                <a16:creationId xmlns:a16="http://schemas.microsoft.com/office/drawing/2014/main" id="{DEF738B0-9175-4E9E-A3EB-A7D9615F72A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2B71E67E-276A-4B09-8729-FABF0CABD722}" type="slidenum">
              <a:rPr lang="en-US" altLang="zh-CN" sz="1200"/>
              <a:pPr/>
              <a:t>93</a:t>
            </a:fld>
            <a:endParaRPr lang="en-US" altLang="zh-CN" sz="1200"/>
          </a:p>
        </p:txBody>
      </p:sp>
    </p:spTree>
    <p:extLst>
      <p:ext uri="{BB962C8B-B14F-4D97-AF65-F5344CB8AC3E}">
        <p14:creationId xmlns:p14="http://schemas.microsoft.com/office/powerpoint/2010/main" val="863905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A2D4179C-AD84-4820-8C9E-07845469BEDE}"/>
              </a:ext>
            </a:extLst>
          </p:cNvPr>
          <p:cNvSpPr>
            <a:spLocks noGrp="1" noRot="1" noChangeAspect="1" noChangeArrowheads="1" noTextEdit="1"/>
          </p:cNvSpPr>
          <p:nvPr>
            <p:ph type="sldImg"/>
          </p:nvPr>
        </p:nvSpPr>
        <p:spPr>
          <a:ln/>
        </p:spPr>
      </p:sp>
      <p:sp>
        <p:nvSpPr>
          <p:cNvPr id="61443" name="备注占位符 2">
            <a:extLst>
              <a:ext uri="{FF2B5EF4-FFF2-40B4-BE49-F238E27FC236}">
                <a16:creationId xmlns:a16="http://schemas.microsoft.com/office/drawing/2014/main" id="{127F2032-40CD-4304-8346-7DDACCAC781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61444" name="灯片编号占位符 3">
            <a:extLst>
              <a:ext uri="{FF2B5EF4-FFF2-40B4-BE49-F238E27FC236}">
                <a16:creationId xmlns:a16="http://schemas.microsoft.com/office/drawing/2014/main" id="{DEF738B0-9175-4E9E-A3EB-A7D9615F72A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fld id="{2B71E67E-276A-4B09-8729-FABF0CABD722}" type="slidenum">
              <a:rPr lang="en-US" altLang="zh-CN" sz="1200"/>
              <a:pPr/>
              <a:t>96</a:t>
            </a:fld>
            <a:endParaRPr lang="en-US" altLang="zh-CN" sz="1200"/>
          </a:p>
        </p:txBody>
      </p:sp>
    </p:spTree>
    <p:extLst>
      <p:ext uri="{BB962C8B-B14F-4D97-AF65-F5344CB8AC3E}">
        <p14:creationId xmlns:p14="http://schemas.microsoft.com/office/powerpoint/2010/main" val="2730136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D3146A-CD91-41B2-AF85-FA926F6F80D9}" type="slidenum">
              <a:rPr lang="en-US" altLang="zh-CN" smtClean="0"/>
              <a:pPr>
                <a:defRPr/>
              </a:pPr>
              <a:t>127</a:t>
            </a:fld>
            <a:endParaRPr lang="en-US" altLang="zh-CN"/>
          </a:p>
        </p:txBody>
      </p:sp>
    </p:spTree>
    <p:extLst>
      <p:ext uri="{BB962C8B-B14F-4D97-AF65-F5344CB8AC3E}">
        <p14:creationId xmlns:p14="http://schemas.microsoft.com/office/powerpoint/2010/main" val="176843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2.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414956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838200" y="5114030"/>
            <a:ext cx="105156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D28F74B5-F538-4A82-8407-901339A54F02}"/>
              </a:ext>
            </a:extLst>
          </p:cNvPr>
          <p:cNvPicPr>
            <a:picLocks noChangeAspect="1"/>
          </p:cNvPicPr>
          <p:nvPr userDrawn="1"/>
        </p:nvPicPr>
        <p:blipFill>
          <a:blip r:embed="rId2"/>
          <a:stretch>
            <a:fillRect/>
          </a:stretch>
        </p:blipFill>
        <p:spPr>
          <a:xfrm>
            <a:off x="10108370" y="6309320"/>
            <a:ext cx="2070230" cy="540060"/>
          </a:xfrm>
          <a:prstGeom prst="rect">
            <a:avLst/>
          </a:prstGeom>
        </p:spPr>
      </p:pic>
      <p:pic>
        <p:nvPicPr>
          <p:cNvPr id="5" name="图片 4">
            <a:extLst>
              <a:ext uri="{FF2B5EF4-FFF2-40B4-BE49-F238E27FC236}">
                <a16:creationId xmlns:a16="http://schemas.microsoft.com/office/drawing/2014/main" id="{8DDF58FE-9463-4BAA-A5A8-299F4131BACA}"/>
              </a:ext>
            </a:extLst>
          </p:cNvPr>
          <p:cNvPicPr>
            <a:picLocks noChangeAspect="1"/>
          </p:cNvPicPr>
          <p:nvPr userDrawn="1"/>
        </p:nvPicPr>
        <p:blipFill>
          <a:blip r:embed="rId3"/>
          <a:stretch>
            <a:fillRect/>
          </a:stretch>
        </p:blipFill>
        <p:spPr>
          <a:xfrm>
            <a:off x="1" y="21671"/>
            <a:ext cx="12178600" cy="3878134"/>
          </a:xfrm>
          <a:prstGeom prst="rect">
            <a:avLst/>
          </a:prstGeom>
        </p:spPr>
      </p:pic>
    </p:spTree>
    <p:extLst>
      <p:ext uri="{BB962C8B-B14F-4D97-AF65-F5344CB8AC3E}">
        <p14:creationId xmlns:p14="http://schemas.microsoft.com/office/powerpoint/2010/main" val="3831441128"/>
      </p:ext>
    </p:extLst>
  </p:cSld>
  <p:clrMapOvr>
    <a:masterClrMapping/>
  </p:clrMapOvr>
  <p:extLst>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1" y="0"/>
            <a:ext cx="12193057" cy="664522"/>
          </a:xfrm>
          <a:prstGeom prst="rect">
            <a:avLst/>
          </a:prstGeom>
        </p:spPr>
      </p:pic>
      <p:sp>
        <p:nvSpPr>
          <p:cNvPr id="15" name="矩形 14"/>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7" name="矩形 16"/>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5" name="文本框 4"/>
          <p:cNvSpPr txBox="1"/>
          <p:nvPr/>
        </p:nvSpPr>
        <p:spPr>
          <a:xfrm>
            <a:off x="11000035" y="311755"/>
            <a:ext cx="578813"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Page .</a:t>
            </a:r>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灯片编号占位符 5"/>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E1703B59-C883-4B8B-974E-AFB30A6C43A7}" type="slidenum">
              <a:rPr kumimoji="0" lang="en-US" altLang="zh-CN" sz="1200" b="0" i="0" u="none" strike="noStrike" kern="1200" cap="none" spc="-6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en-US" altLang="zh-CN" sz="1200" b="0" i="0" u="none" strike="noStrike" kern="1200" cap="none" spc="-6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8" name="图片 7"/>
          <p:cNvPicPr>
            <a:picLocks noChangeAspect="1"/>
          </p:cNvPicPr>
          <p:nvPr/>
        </p:nvPicPr>
        <p:blipFill>
          <a:blip r:embed="rId2"/>
          <a:stretch>
            <a:fillRect/>
          </a:stretch>
        </p:blipFill>
        <p:spPr>
          <a:xfrm>
            <a:off x="1" y="0"/>
            <a:ext cx="12193057" cy="664522"/>
          </a:xfrm>
          <a:prstGeom prst="rect">
            <a:avLst/>
          </a:prstGeom>
        </p:spPr>
      </p:pic>
      <p:sp>
        <p:nvSpPr>
          <p:cNvPr id="9" name="矩形 8"/>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1" name="矩形 10"/>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2" name="矩形 11">
            <a:extLst>
              <a:ext uri="{FF2B5EF4-FFF2-40B4-BE49-F238E27FC236}">
                <a16:creationId xmlns:a16="http://schemas.microsoft.com/office/drawing/2014/main" id="{B5C5CB67-9600-4E51-A8C5-57286439A751}"/>
              </a:ext>
            </a:extLst>
          </p:cNvPr>
          <p:cNvSpPr/>
          <p:nvPr userDrawn="1"/>
        </p:nvSpPr>
        <p:spPr>
          <a:xfrm>
            <a:off x="0" y="78048"/>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3" name="图片 12">
            <a:extLst>
              <a:ext uri="{FF2B5EF4-FFF2-40B4-BE49-F238E27FC236}">
                <a16:creationId xmlns:a16="http://schemas.microsoft.com/office/drawing/2014/main" id="{6643A2CB-D498-4FFF-AF94-B6D02A0F2211}"/>
              </a:ext>
            </a:extLst>
          </p:cNvPr>
          <p:cNvPicPr>
            <a:picLocks noChangeAspect="1"/>
          </p:cNvPicPr>
          <p:nvPr userDrawn="1"/>
        </p:nvPicPr>
        <p:blipFill>
          <a:blip r:embed="rId5"/>
          <a:stretch>
            <a:fillRect/>
          </a:stretch>
        </p:blipFill>
        <p:spPr>
          <a:xfrm>
            <a:off x="14443" y="-2235"/>
            <a:ext cx="725962" cy="730935"/>
          </a:xfrm>
          <a:prstGeom prst="rect">
            <a:avLst/>
          </a:prstGeom>
        </p:spPr>
      </p:pic>
    </p:spTree>
    <p:extLst>
      <p:ext uri="{BB962C8B-B14F-4D97-AF65-F5344CB8AC3E}">
        <p14:creationId xmlns:p14="http://schemas.microsoft.com/office/powerpoint/2010/main" val="2079962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1"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349858" y="975600"/>
            <a:ext cx="1140822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3810718361"/>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2"/>
          <a:srcRect r="24899"/>
          <a:stretch/>
        </p:blipFill>
        <p:spPr>
          <a:xfrm>
            <a:off x="0" y="1231683"/>
            <a:ext cx="9156340" cy="332713"/>
          </a:xfrm>
          <a:prstGeom prst="rect">
            <a:avLst/>
          </a:prstGeom>
        </p:spPr>
      </p:pic>
      <p:sp>
        <p:nvSpPr>
          <p:cNvPr id="6" name="文本框 5"/>
          <p:cNvSpPr txBox="1"/>
          <p:nvPr/>
        </p:nvSpPr>
        <p:spPr>
          <a:xfrm>
            <a:off x="11000035" y="313201"/>
            <a:ext cx="578813"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Page .</a:t>
            </a:r>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1"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11595420" y="313201"/>
            <a:ext cx="649587"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54BD5A17-3153-4A95-988E-B577C14000F1}" type="slidenum">
              <a:rPr kumimoji="0" lang="en-US" altLang="zh-CN" sz="1200" b="0" i="0" u="none" strike="noStrike" kern="1200" cap="none" spc="-6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 name="标题 1"/>
          <p:cNvSpPr>
            <a:spLocks noGrp="1"/>
          </p:cNvSpPr>
          <p:nvPr>
            <p:ph type="title"/>
          </p:nvPr>
        </p:nvSpPr>
        <p:spPr>
          <a:xfrm>
            <a:off x="349858" y="975600"/>
            <a:ext cx="11421927"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p:nvPicPr>
        <p:blipFill rotWithShape="1">
          <a:blip r:embed="rId2"/>
          <a:srcRect r="26006" b="-42223"/>
          <a:stretch/>
        </p:blipFill>
        <p:spPr>
          <a:xfrm>
            <a:off x="0" y="1231683"/>
            <a:ext cx="9021325" cy="473196"/>
          </a:xfrm>
          <a:prstGeom prst="rect">
            <a:avLst/>
          </a:prstGeom>
        </p:spPr>
      </p:pic>
    </p:spTree>
    <p:extLst>
      <p:ext uri="{BB962C8B-B14F-4D97-AF65-F5344CB8AC3E}">
        <p14:creationId xmlns:p14="http://schemas.microsoft.com/office/powerpoint/2010/main" val="1673384676"/>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p15:clr>
            <a:srgbClr val="FBAE40"/>
          </p15:clr>
        </p15:guide>
        <p15:guide id="8" pos="389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49859" y="960115"/>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1"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6381751" y="958297"/>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1" y="0"/>
            <a:ext cx="12193057" cy="664522"/>
          </a:xfrm>
          <a:prstGeom prst="rect">
            <a:avLst/>
          </a:prstGeom>
        </p:spPr>
      </p:pic>
      <p:sp>
        <p:nvSpPr>
          <p:cNvPr id="20" name="矩形 1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2" name="矩形 21"/>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1" name="图片 10"/>
          <p:cNvPicPr>
            <a:picLocks noChangeAspect="1"/>
          </p:cNvPicPr>
          <p:nvPr/>
        </p:nvPicPr>
        <p:blipFill>
          <a:blip r:embed="rId2"/>
          <a:stretch>
            <a:fillRect/>
          </a:stretch>
        </p:blipFill>
        <p:spPr>
          <a:xfrm>
            <a:off x="1" y="0"/>
            <a:ext cx="12193057" cy="664522"/>
          </a:xfrm>
          <a:prstGeom prst="rect">
            <a:avLst/>
          </a:prstGeom>
        </p:spPr>
      </p:pic>
      <p:sp>
        <p:nvSpPr>
          <p:cNvPr id="13" name="矩形 12"/>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5" name="矩形 14"/>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7" name="矩形 16">
            <a:extLst>
              <a:ext uri="{FF2B5EF4-FFF2-40B4-BE49-F238E27FC236}">
                <a16:creationId xmlns:a16="http://schemas.microsoft.com/office/drawing/2014/main" id="{27253014-AC13-4F23-91DA-B07CAE09C84B}"/>
              </a:ext>
            </a:extLst>
          </p:cNvPr>
          <p:cNvSpPr/>
          <p:nvPr userDrawn="1"/>
        </p:nvSpPr>
        <p:spPr>
          <a:xfrm>
            <a:off x="0" y="3760"/>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Tree>
    <p:extLst>
      <p:ext uri="{BB962C8B-B14F-4D97-AF65-F5344CB8AC3E}">
        <p14:creationId xmlns:p14="http://schemas.microsoft.com/office/powerpoint/2010/main" val="2039932429"/>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1" y="0"/>
            <a:ext cx="12193057" cy="664522"/>
          </a:xfrm>
          <a:prstGeom prst="rect">
            <a:avLst/>
          </a:prstGeom>
        </p:spPr>
      </p:pic>
      <p:sp>
        <p:nvSpPr>
          <p:cNvPr id="22" name="矩形 21"/>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4" name="矩形 23"/>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6" name="文本框 5"/>
          <p:cNvSpPr txBox="1"/>
          <p:nvPr/>
        </p:nvSpPr>
        <p:spPr>
          <a:xfrm>
            <a:off x="11000035" y="313201"/>
            <a:ext cx="578813"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Page .</a:t>
            </a:r>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标题 4"/>
          <p:cNvSpPr>
            <a:spLocks noGrp="1"/>
          </p:cNvSpPr>
          <p:nvPr>
            <p:ph type="title" hasCustomPrompt="1"/>
          </p:nvPr>
        </p:nvSpPr>
        <p:spPr>
          <a:xfrm>
            <a:off x="349859" y="960115"/>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1"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6381751" y="958297"/>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11595420" y="313201"/>
            <a:ext cx="649587"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54BD5A17-3153-4A95-988E-B577C14000F1}" type="slidenum">
              <a:rPr kumimoji="0" lang="en-US" altLang="zh-CN" sz="1200" b="0" i="0" u="none" strike="noStrike" kern="1200" cap="none" spc="-6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p:nvPicPr>
        <p:blipFill>
          <a:blip r:embed="rId2"/>
          <a:stretch>
            <a:fillRect/>
          </a:stretch>
        </p:blipFill>
        <p:spPr>
          <a:xfrm>
            <a:off x="1" y="0"/>
            <a:ext cx="12193057" cy="664522"/>
          </a:xfrm>
          <a:prstGeom prst="rect">
            <a:avLst/>
          </a:prstGeom>
        </p:spPr>
      </p:pic>
      <p:sp>
        <p:nvSpPr>
          <p:cNvPr id="14" name="矩形 13"/>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9" name="矩形 18"/>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20" name="矩形 19">
            <a:extLst>
              <a:ext uri="{FF2B5EF4-FFF2-40B4-BE49-F238E27FC236}">
                <a16:creationId xmlns:a16="http://schemas.microsoft.com/office/drawing/2014/main" id="{AB5BFCD3-7630-4C18-8096-E2B34962A7A5}"/>
              </a:ext>
            </a:extLst>
          </p:cNvPr>
          <p:cNvSpPr/>
          <p:nvPr userDrawn="1"/>
        </p:nvSpPr>
        <p:spPr>
          <a:xfrm>
            <a:off x="0" y="78048"/>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Tree>
    <p:extLst>
      <p:ext uri="{BB962C8B-B14F-4D97-AF65-F5344CB8AC3E}">
        <p14:creationId xmlns:p14="http://schemas.microsoft.com/office/powerpoint/2010/main" val="4098126936"/>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p15:clr>
            <a:srgbClr val="FBAE40"/>
          </p15:clr>
        </p15:guide>
        <p15:guide id="8" pos="389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5498" y="4006448"/>
            <a:ext cx="11100025"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5499" y="5245247"/>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625499"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cxnSp>
        <p:nvCxnSpPr>
          <p:cNvPr id="11" name="直接连接符 10"/>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E11DFE3-112C-4449-8AFE-6C2B00418322}"/>
              </a:ext>
            </a:extLst>
          </p:cNvPr>
          <p:cNvPicPr>
            <a:picLocks noChangeAspect="1"/>
          </p:cNvPicPr>
          <p:nvPr userDrawn="1"/>
        </p:nvPicPr>
        <p:blipFill>
          <a:blip r:embed="rId2"/>
          <a:stretch>
            <a:fillRect/>
          </a:stretch>
        </p:blipFill>
        <p:spPr>
          <a:xfrm>
            <a:off x="10986192" y="5713426"/>
            <a:ext cx="1160617" cy="1114192"/>
          </a:xfrm>
          <a:prstGeom prst="rect">
            <a:avLst/>
          </a:prstGeom>
        </p:spPr>
      </p:pic>
      <p:pic>
        <p:nvPicPr>
          <p:cNvPr id="15" name="图片 14">
            <a:extLst>
              <a:ext uri="{FF2B5EF4-FFF2-40B4-BE49-F238E27FC236}">
                <a16:creationId xmlns:a16="http://schemas.microsoft.com/office/drawing/2014/main" id="{4F12A0A9-F39E-47DC-8658-961C74B8585C}"/>
              </a:ext>
            </a:extLst>
          </p:cNvPr>
          <p:cNvPicPr>
            <a:picLocks noChangeAspect="1"/>
          </p:cNvPicPr>
          <p:nvPr userDrawn="1"/>
        </p:nvPicPr>
        <p:blipFill rotWithShape="1">
          <a:blip r:embed="rId3"/>
          <a:srcRect r="2629"/>
          <a:stretch/>
        </p:blipFill>
        <p:spPr>
          <a:xfrm>
            <a:off x="236989" y="-3309"/>
            <a:ext cx="11718022" cy="4009753"/>
          </a:xfrm>
          <a:prstGeom prst="rect">
            <a:avLst/>
          </a:prstGeom>
        </p:spPr>
      </p:pic>
    </p:spTree>
    <p:extLst>
      <p:ext uri="{BB962C8B-B14F-4D97-AF65-F5344CB8AC3E}">
        <p14:creationId xmlns:p14="http://schemas.microsoft.com/office/powerpoint/2010/main" val="673484708"/>
      </p:ext>
    </p:extLst>
  </p:cSld>
  <p:clrMapOvr>
    <a:masterClrMapping/>
  </p:clrMapOvr>
  <p:extLst>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封底">
    <p:bg>
      <p:bgPr>
        <a:solidFill>
          <a:schemeClr val="accent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66" y="3608990"/>
            <a:ext cx="4029124" cy="799946"/>
          </a:xfrm>
          <a:prstGeom prst="rect">
            <a:avLst/>
          </a:prstGeom>
        </p:spPr>
      </p:pic>
      <p:sp>
        <p:nvSpPr>
          <p:cNvPr id="3" name="标题 2"/>
          <p:cNvSpPr>
            <a:spLocks noGrp="1"/>
          </p:cNvSpPr>
          <p:nvPr>
            <p:ph type="title"/>
          </p:nvPr>
        </p:nvSpPr>
        <p:spPr>
          <a:xfrm>
            <a:off x="650528" y="1371600"/>
            <a:ext cx="11213989"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6" name="图片 5">
            <a:extLst>
              <a:ext uri="{FF2B5EF4-FFF2-40B4-BE49-F238E27FC236}">
                <a16:creationId xmlns:a16="http://schemas.microsoft.com/office/drawing/2014/main" id="{70A319DD-B4CD-4030-96ED-23897F50FAFA}"/>
              </a:ext>
            </a:extLst>
          </p:cNvPr>
          <p:cNvPicPr>
            <a:picLocks noChangeAspect="1"/>
          </p:cNvPicPr>
          <p:nvPr userDrawn="1"/>
        </p:nvPicPr>
        <p:blipFill rotWithShape="1">
          <a:blip r:embed="rId3"/>
          <a:srcRect l="108" t="21115" r="2521" b="-517"/>
          <a:stretch/>
        </p:blipFill>
        <p:spPr>
          <a:xfrm>
            <a:off x="-5448" y="2573905"/>
            <a:ext cx="12170545" cy="3183826"/>
          </a:xfrm>
          <a:prstGeom prst="rect">
            <a:avLst/>
          </a:prstGeom>
        </p:spPr>
      </p:pic>
    </p:spTree>
    <p:extLst>
      <p:ext uri="{BB962C8B-B14F-4D97-AF65-F5344CB8AC3E}">
        <p14:creationId xmlns:p14="http://schemas.microsoft.com/office/powerpoint/2010/main" val="2926888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0" y="6381750"/>
            <a:ext cx="2844800" cy="476250"/>
          </a:xfrm>
          <a:prstGeom prst="rect">
            <a:avLst/>
          </a:prstGeom>
          <a:ln/>
        </p:spPr>
        <p:txBody>
          <a:bodyPr/>
          <a:lstStyle>
            <a:lvl1pPr>
              <a:defRPr/>
            </a:lvl1pPr>
          </a:lstStyle>
          <a:p>
            <a:pPr>
              <a:defRPr/>
            </a:pPr>
            <a:fld id="{F5B2C5FF-9712-474D-BA51-4DABB82DEEAC}" type="datetime12">
              <a:rPr lang="en-US"/>
              <a:pPr>
                <a:defRPr/>
              </a:pPr>
              <a:t>11:37 AM</a:t>
            </a:fld>
            <a:endParaRPr lang="en-US" altLang="zh-CN"/>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9347200" y="6381750"/>
            <a:ext cx="2844800" cy="476250"/>
          </a:xfrm>
          <a:prstGeom prst="rect">
            <a:avLst/>
          </a:prstGeom>
          <a:ln/>
        </p:spPr>
        <p:txBody>
          <a:bodyPr/>
          <a:lstStyle>
            <a:lvl1pPr>
              <a:defRPr/>
            </a:lvl1pPr>
          </a:lstStyle>
          <a:p>
            <a:pPr>
              <a:defRPr/>
            </a:pPr>
            <a:fld id="{F6F6724D-C690-49BE-BE57-2728B96E4A8E}" type="slidenum">
              <a:rPr lang="en-US" altLang="zh-CN"/>
              <a:pPr>
                <a:defRPr/>
              </a:pPr>
              <a:t>‹#›</a:t>
            </a:fld>
            <a:endParaRPr lang="en-US" altLang="zh-CN"/>
          </a:p>
        </p:txBody>
      </p:sp>
    </p:spTree>
    <p:extLst>
      <p:ext uri="{BB962C8B-B14F-4D97-AF65-F5344CB8AC3E}">
        <p14:creationId xmlns:p14="http://schemas.microsoft.com/office/powerpoint/2010/main" val="3001236593"/>
      </p:ext>
    </p:extLst>
  </p:cSld>
  <p:clrMapOvr>
    <a:masterClrMapping/>
  </p:clrMapOvr>
  <p:transition>
    <p:blinds/>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78"/>
            <a:ext cx="11162884" cy="574183"/>
          </a:xfrm>
          <a:prstGeom prst="rect">
            <a:avLst/>
          </a:prstGeom>
        </p:spPr>
        <p:txBody>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300062366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701" y="975600"/>
            <a:ext cx="11162884" cy="576000"/>
          </a:xfrm>
          <a:prstGeom prst="rect">
            <a:avLst/>
          </a:prstGeom>
        </p:spPr>
        <p:txBody>
          <a:bodyPr/>
          <a:lstStyle>
            <a:lvl1pPr>
              <a:defRPr sz="3200" b="1">
                <a:solidFill>
                  <a:schemeClr val="accent1"/>
                </a:solidFill>
              </a:defRPr>
            </a:lvl1pPr>
          </a:lstStyle>
          <a:p>
            <a:r>
              <a:rPr lang="zh-CN" altLang="en-US" dirty="0"/>
              <a:t>单击此处编辑母版标题样式</a:t>
            </a:r>
          </a:p>
        </p:txBody>
      </p:sp>
      <p:sp>
        <p:nvSpPr>
          <p:cNvPr id="10" name="灯片编号占位符 5"/>
          <p:cNvSpPr txBox="1">
            <a:spLocks/>
          </p:cNvSpPr>
          <p:nvPr/>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E1703B59-C883-4B8B-974E-AFB30A6C43A7}" type="slidenum">
              <a:rPr kumimoji="0" lang="zh-CN" altLang="en-US" sz="1200" b="0" i="0" u="none" strike="noStrike" kern="1200" cap="none" spc="-6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11000035" y="311755"/>
            <a:ext cx="578813"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Page .</a:t>
            </a:r>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4508267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78"/>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04390"/>
            <a:ext cx="613229" cy="460086"/>
          </a:xfrm>
          <a:prstGeom prst="rect">
            <a:avLst/>
          </a:prstGeom>
        </p:spPr>
      </p:pic>
      <p:sp>
        <p:nvSpPr>
          <p:cNvPr id="7" name="矩形 6"/>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1" name="矩形 10"/>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4" name="图片 3">
            <a:extLst>
              <a:ext uri="{FF2B5EF4-FFF2-40B4-BE49-F238E27FC236}">
                <a16:creationId xmlns:a16="http://schemas.microsoft.com/office/drawing/2014/main" id="{DC96C2F9-BBC7-4FF5-A3D9-74A097C5C09C}"/>
              </a:ext>
            </a:extLst>
          </p:cNvPr>
          <p:cNvPicPr>
            <a:picLocks noChangeAspect="1"/>
          </p:cNvPicPr>
          <p:nvPr userDrawn="1"/>
        </p:nvPicPr>
        <p:blipFill>
          <a:blip r:embed="rId4"/>
          <a:stretch>
            <a:fillRect/>
          </a:stretch>
        </p:blipFill>
        <p:spPr>
          <a:xfrm>
            <a:off x="0" y="-19711"/>
            <a:ext cx="683893" cy="688578"/>
          </a:xfrm>
          <a:prstGeom prst="rect">
            <a:avLst/>
          </a:prstGeom>
        </p:spPr>
      </p:pic>
    </p:spTree>
    <p:extLst>
      <p:ext uri="{BB962C8B-B14F-4D97-AF65-F5344CB8AC3E}">
        <p14:creationId xmlns:p14="http://schemas.microsoft.com/office/powerpoint/2010/main" val="3493397202"/>
      </p:ext>
    </p:extLst>
  </p:cSld>
  <p:clrMapOvr>
    <a:masterClrMapping/>
  </p:clrMapOvr>
  <p:hf hdr="0" ftr="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78"/>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7" name="灯片编号占位符 8"/>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D4CE0C3C-47D3-4455-AB34-8268314DB49D}" type="slidenum">
              <a:rPr kumimoji="0" lang="en-US" altLang="zh-CN" sz="1200" b="0" i="0" u="none" strike="noStrike" kern="1200" cap="none" spc="-6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en-US" altLang="zh-CN" sz="1200" b="0" i="0" u="none" strike="noStrike" kern="1200" cap="none" spc="-6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11000035" y="311755"/>
            <a:ext cx="578813"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Page .</a:t>
            </a:r>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04390"/>
            <a:ext cx="613229" cy="460086"/>
          </a:xfrm>
          <a:prstGeom prst="rect">
            <a:avLst/>
          </a:prstGeom>
        </p:spPr>
      </p:pic>
      <p:sp>
        <p:nvSpPr>
          <p:cNvPr id="11" name="矩形 10"/>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3" name="矩形 12"/>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4" name="文本框 13"/>
          <p:cNvSpPr txBox="1"/>
          <p:nvPr/>
        </p:nvSpPr>
        <p:spPr>
          <a:xfrm>
            <a:off x="11000035" y="311755"/>
            <a:ext cx="578813"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Page .</a:t>
            </a:r>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a:extLst>
              <a:ext uri="{FF2B5EF4-FFF2-40B4-BE49-F238E27FC236}">
                <a16:creationId xmlns:a16="http://schemas.microsoft.com/office/drawing/2014/main" id="{2D41BD97-5CA9-40F4-BBA7-B4FAAEDE393A}"/>
              </a:ext>
            </a:extLst>
          </p:cNvPr>
          <p:cNvPicPr>
            <a:picLocks noChangeAspect="1"/>
          </p:cNvPicPr>
          <p:nvPr userDrawn="1"/>
        </p:nvPicPr>
        <p:blipFill>
          <a:blip r:embed="rId4"/>
          <a:stretch>
            <a:fillRect/>
          </a:stretch>
        </p:blipFill>
        <p:spPr>
          <a:xfrm>
            <a:off x="14443" y="-22678"/>
            <a:ext cx="664314" cy="668865"/>
          </a:xfrm>
          <a:prstGeom prst="rect">
            <a:avLst/>
          </a:prstGeom>
        </p:spPr>
      </p:pic>
    </p:spTree>
    <p:extLst>
      <p:ext uri="{BB962C8B-B14F-4D97-AF65-F5344CB8AC3E}">
        <p14:creationId xmlns:p14="http://schemas.microsoft.com/office/powerpoint/2010/main" val="3708143117"/>
      </p:ext>
    </p:extLst>
  </p:cSld>
  <p:clrMapOvr>
    <a:masterClrMapping/>
  </p:clrMapOvr>
  <p:hf hdr="0" ftr="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7" name="矩形 6"/>
          <p:cNvSpPr/>
          <p:nvPr/>
        </p:nvSpPr>
        <p:spPr>
          <a:xfrm>
            <a:off x="0" y="5821680"/>
            <a:ext cx="12192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2" name="标题 1"/>
          <p:cNvSpPr>
            <a:spLocks noGrp="1"/>
          </p:cNvSpPr>
          <p:nvPr>
            <p:ph type="title"/>
          </p:nvPr>
        </p:nvSpPr>
        <p:spPr>
          <a:xfrm>
            <a:off x="431801" y="235137"/>
            <a:ext cx="8632687"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1" name="矩形 10"/>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4" name="矩形 13">
            <a:extLst>
              <a:ext uri="{FF2B5EF4-FFF2-40B4-BE49-F238E27FC236}">
                <a16:creationId xmlns:a16="http://schemas.microsoft.com/office/drawing/2014/main" id="{4BEF5A37-8A15-417A-8BEF-C289B3E6C956}"/>
              </a:ext>
            </a:extLst>
          </p:cNvPr>
          <p:cNvSpPr/>
          <p:nvPr userDrawn="1"/>
        </p:nvSpPr>
        <p:spPr>
          <a:xfrm>
            <a:off x="0" y="78048"/>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5" name="图片 14">
            <a:extLst>
              <a:ext uri="{FF2B5EF4-FFF2-40B4-BE49-F238E27FC236}">
                <a16:creationId xmlns:a16="http://schemas.microsoft.com/office/drawing/2014/main" id="{815F27D0-8779-4E6F-90B4-D55E52F48BDB}"/>
              </a:ext>
            </a:extLst>
          </p:cNvPr>
          <p:cNvPicPr>
            <a:picLocks noChangeAspect="1"/>
          </p:cNvPicPr>
          <p:nvPr userDrawn="1"/>
        </p:nvPicPr>
        <p:blipFill>
          <a:blip r:embed="rId2"/>
          <a:stretch>
            <a:fillRect/>
          </a:stretch>
        </p:blipFill>
        <p:spPr>
          <a:xfrm>
            <a:off x="10135587" y="6309320"/>
            <a:ext cx="2070230" cy="540060"/>
          </a:xfrm>
          <a:prstGeom prst="rect">
            <a:avLst/>
          </a:prstGeom>
        </p:spPr>
      </p:pic>
      <p:pic>
        <p:nvPicPr>
          <p:cNvPr id="16" name="图片 15">
            <a:extLst>
              <a:ext uri="{FF2B5EF4-FFF2-40B4-BE49-F238E27FC236}">
                <a16:creationId xmlns:a16="http://schemas.microsoft.com/office/drawing/2014/main" id="{F5F89428-5A1C-4877-A04B-776E5323AF72}"/>
              </a:ext>
            </a:extLst>
          </p:cNvPr>
          <p:cNvPicPr>
            <a:picLocks noChangeAspect="1"/>
          </p:cNvPicPr>
          <p:nvPr userDrawn="1"/>
        </p:nvPicPr>
        <p:blipFill>
          <a:blip r:embed="rId3"/>
          <a:stretch>
            <a:fillRect/>
          </a:stretch>
        </p:blipFill>
        <p:spPr>
          <a:xfrm>
            <a:off x="-1" y="-16777"/>
            <a:ext cx="740405" cy="745477"/>
          </a:xfrm>
          <a:prstGeom prst="rect">
            <a:avLst/>
          </a:prstGeom>
        </p:spPr>
      </p:pic>
    </p:spTree>
    <p:extLst>
      <p:ext uri="{BB962C8B-B14F-4D97-AF65-F5344CB8AC3E}">
        <p14:creationId xmlns:p14="http://schemas.microsoft.com/office/powerpoint/2010/main" val="2332471969"/>
      </p:ext>
    </p:extLst>
  </p:cSld>
  <p:clrMapOvr>
    <a:masterClrMapping/>
  </p:clrMapOvr>
  <p:extLst>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p15:clr>
            <a:srgbClr val="FBAE40"/>
          </p15:clr>
        </p15:guide>
        <p15:guide id="8" pos="15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658701" y="975601"/>
            <a:ext cx="11162884" cy="574183"/>
          </a:xfrm>
          <a:prstGeom prst="rect">
            <a:avLst/>
          </a:prstGeom>
        </p:spPr>
        <p:txBody>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1806186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658701" y="975601"/>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11000035" y="311755"/>
            <a:ext cx="578813"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Page .</a:t>
            </a:r>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灯片编号占位符 5"/>
          <p:cNvSpPr txBox="1">
            <a:spLocks/>
          </p:cNvSpPr>
          <p:nvPr/>
        </p:nvSpPr>
        <p:spPr>
          <a:xfrm>
            <a:off x="11595421" y="311755"/>
            <a:ext cx="596580"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7E0B4DC1-AB35-4259-8072-EA8F5B8A0BBF}" type="slidenum">
              <a:rPr kumimoji="0" lang="zh-CN" altLang="en-US" sz="1200" b="0" i="0" u="none" strike="noStrike" kern="1200" cap="none" spc="-6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2676505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 y="0"/>
            <a:ext cx="12193057" cy="664522"/>
          </a:xfrm>
          <a:prstGeom prst="rect">
            <a:avLst/>
          </a:prstGeom>
        </p:spPr>
      </p:pic>
      <p:sp>
        <p:nvSpPr>
          <p:cNvPr id="11" name="矩形 10"/>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6" name="图片 5"/>
          <p:cNvPicPr>
            <a:picLocks noChangeAspect="1"/>
          </p:cNvPicPr>
          <p:nvPr/>
        </p:nvPicPr>
        <p:blipFill>
          <a:blip r:embed="rId2"/>
          <a:stretch>
            <a:fillRect/>
          </a:stretch>
        </p:blipFill>
        <p:spPr>
          <a:xfrm>
            <a:off x="1" y="0"/>
            <a:ext cx="12193057" cy="664522"/>
          </a:xfrm>
          <a:prstGeom prst="rect">
            <a:avLst/>
          </a:prstGeom>
        </p:spPr>
      </p:pic>
      <p:sp>
        <p:nvSpPr>
          <p:cNvPr id="7" name="矩形 6"/>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9" name="图片 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0" name="矩形 9"/>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5" name="矩形 14">
            <a:extLst>
              <a:ext uri="{FF2B5EF4-FFF2-40B4-BE49-F238E27FC236}">
                <a16:creationId xmlns:a16="http://schemas.microsoft.com/office/drawing/2014/main" id="{B2861BCA-AEF5-4A19-8025-2727609E4906}"/>
              </a:ext>
            </a:extLst>
          </p:cNvPr>
          <p:cNvSpPr/>
          <p:nvPr userDrawn="1"/>
        </p:nvSpPr>
        <p:spPr>
          <a:xfrm>
            <a:off x="0" y="78048"/>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6" name="图片 15">
            <a:extLst>
              <a:ext uri="{FF2B5EF4-FFF2-40B4-BE49-F238E27FC236}">
                <a16:creationId xmlns:a16="http://schemas.microsoft.com/office/drawing/2014/main" id="{A9BFD94C-C1D8-464B-941B-70CDEF1F4412}"/>
              </a:ext>
            </a:extLst>
          </p:cNvPr>
          <p:cNvPicPr>
            <a:picLocks noChangeAspect="1"/>
          </p:cNvPicPr>
          <p:nvPr userDrawn="1"/>
        </p:nvPicPr>
        <p:blipFill>
          <a:blip r:embed="rId5"/>
          <a:stretch>
            <a:fillRect/>
          </a:stretch>
        </p:blipFill>
        <p:spPr>
          <a:xfrm>
            <a:off x="14443" y="-2235"/>
            <a:ext cx="725962" cy="730935"/>
          </a:xfrm>
          <a:prstGeom prst="rect">
            <a:avLst/>
          </a:prstGeom>
        </p:spPr>
      </p:pic>
    </p:spTree>
    <p:extLst>
      <p:ext uri="{BB962C8B-B14F-4D97-AF65-F5344CB8AC3E}">
        <p14:creationId xmlns:p14="http://schemas.microsoft.com/office/powerpoint/2010/main" val="2716322492"/>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文本占位符 5"/>
          <p:cNvSpPr>
            <a:spLocks noGrp="1"/>
          </p:cNvSpPr>
          <p:nvPr>
            <p:ph type="body" idx="1"/>
          </p:nvPr>
        </p:nvSpPr>
        <p:spPr>
          <a:xfrm>
            <a:off x="551292" y="1673352"/>
            <a:ext cx="1112056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4" name="图片 13"/>
          <p:cNvPicPr>
            <a:picLocks noChangeAspect="1"/>
          </p:cNvPicPr>
          <p:nvPr/>
        </p:nvPicPr>
        <p:blipFill rotWithShape="1">
          <a:blip r:embed="rId19"/>
          <a:srcRect t="1" r="25637" b="-4685"/>
          <a:stretch/>
        </p:blipFill>
        <p:spPr>
          <a:xfrm>
            <a:off x="0" y="1231683"/>
            <a:ext cx="9066330" cy="348300"/>
          </a:xfrm>
          <a:prstGeom prst="rect">
            <a:avLst/>
          </a:prstGeom>
        </p:spPr>
      </p:pic>
      <p:sp>
        <p:nvSpPr>
          <p:cNvPr id="4" name="标题占位符 3"/>
          <p:cNvSpPr>
            <a:spLocks noGrp="1"/>
          </p:cNvSpPr>
          <p:nvPr>
            <p:ph type="title"/>
          </p:nvPr>
        </p:nvSpPr>
        <p:spPr>
          <a:xfrm>
            <a:off x="551291" y="863021"/>
            <a:ext cx="11213989" cy="70137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11" name="矩形 10"/>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7" name="图片 16"/>
          <p:cNvPicPr>
            <a:picLocks noChangeAspect="1"/>
          </p:cNvPicPr>
          <p:nvPr/>
        </p:nvPicPr>
        <p:blipFill rotWithShape="1">
          <a:blip r:embed="rId19"/>
          <a:srcRect l="1" t="1" r="26744" b="-1"/>
          <a:stretch/>
        </p:blipFill>
        <p:spPr>
          <a:xfrm>
            <a:off x="0" y="1231683"/>
            <a:ext cx="8931315" cy="332713"/>
          </a:xfrm>
          <a:prstGeom prst="rect">
            <a:avLst/>
          </a:prstGeom>
        </p:spPr>
      </p:pic>
      <p:sp>
        <p:nvSpPr>
          <p:cNvPr id="18" name="矩形 17">
            <a:extLst>
              <a:ext uri="{FF2B5EF4-FFF2-40B4-BE49-F238E27FC236}">
                <a16:creationId xmlns:a16="http://schemas.microsoft.com/office/drawing/2014/main" id="{BF595C59-240D-4A28-9D14-B52014CBDB4C}"/>
              </a:ext>
            </a:extLst>
          </p:cNvPr>
          <p:cNvSpPr/>
          <p:nvPr userDrawn="1"/>
        </p:nvSpPr>
        <p:spPr>
          <a:xfrm>
            <a:off x="0" y="9825"/>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5" name="图片 4">
            <a:extLst>
              <a:ext uri="{FF2B5EF4-FFF2-40B4-BE49-F238E27FC236}">
                <a16:creationId xmlns:a16="http://schemas.microsoft.com/office/drawing/2014/main" id="{78CABE10-509A-455E-A98F-3A03CA3F52F9}"/>
              </a:ext>
            </a:extLst>
          </p:cNvPr>
          <p:cNvPicPr>
            <a:picLocks noChangeAspect="1"/>
          </p:cNvPicPr>
          <p:nvPr userDrawn="1"/>
        </p:nvPicPr>
        <p:blipFill>
          <a:blip r:embed="rId20"/>
          <a:stretch>
            <a:fillRect/>
          </a:stretch>
        </p:blipFill>
        <p:spPr>
          <a:xfrm>
            <a:off x="0" y="18445"/>
            <a:ext cx="660245" cy="660245"/>
          </a:xfrm>
          <a:prstGeom prst="rect">
            <a:avLst/>
          </a:prstGeom>
        </p:spPr>
      </p:pic>
    </p:spTree>
    <p:extLst>
      <p:ext uri="{BB962C8B-B14F-4D97-AF65-F5344CB8AC3E}">
        <p14:creationId xmlns:p14="http://schemas.microsoft.com/office/powerpoint/2010/main" val="1838409071"/>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Lst>
  <p:transition spd="med">
    <p:push/>
  </p:transition>
  <p:hf hdr="0" ft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png"/><Relationship Id="rId1" Type="http://schemas.openxmlformats.org/officeDocument/2006/relationships/slideLayout" Target="../slideLayouts/slideLayout10.xml"/><Relationship Id="rId5" Type="http://schemas.openxmlformats.org/officeDocument/2006/relationships/image" Target="../media/image1540.png"/><Relationship Id="rId4" Type="http://schemas.openxmlformats.org/officeDocument/2006/relationships/image" Target="../media/image1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8" Type="http://schemas.openxmlformats.org/officeDocument/2006/relationships/image" Target="../media/image164.jpg"/><Relationship Id="rId3" Type="http://schemas.openxmlformats.org/officeDocument/2006/relationships/diagramLayout" Target="../diagrams/layout21.xml"/><Relationship Id="rId7" Type="http://schemas.openxmlformats.org/officeDocument/2006/relationships/image" Target="../media/image163.png"/><Relationship Id="rId2" Type="http://schemas.openxmlformats.org/officeDocument/2006/relationships/diagramData" Target="../diagrams/data21.xml"/><Relationship Id="rId1" Type="http://schemas.openxmlformats.org/officeDocument/2006/relationships/slideLayout" Target="../slideLayouts/slideLayout1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 Id="rId9" Type="http://schemas.openxmlformats.org/officeDocument/2006/relationships/image" Target="../media/image165.jpg"/></Relationships>
</file>

<file path=ppt/slides/_rels/slide1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7.emf"/><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2.xml"/><Relationship Id="rId1" Type="http://schemas.openxmlformats.org/officeDocument/2006/relationships/vmlDrawing" Target="../drawings/vmlDrawing24.vml"/><Relationship Id="rId6" Type="http://schemas.openxmlformats.org/officeDocument/2006/relationships/image" Target="../media/image168.wmf"/><Relationship Id="rId5" Type="http://schemas.openxmlformats.org/officeDocument/2006/relationships/oleObject" Target="../embeddings/oleObject36.bin"/><Relationship Id="rId4" Type="http://schemas.openxmlformats.org/officeDocument/2006/relationships/image" Target="../media/image169.png"/></Relationships>
</file>

<file path=ppt/slides/_rels/slide10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70.gif"/><Relationship Id="rId1" Type="http://schemas.openxmlformats.org/officeDocument/2006/relationships/slideLayout" Target="../slideLayouts/slideLayout9.xml"/><Relationship Id="rId4" Type="http://schemas.openxmlformats.org/officeDocument/2006/relationships/image" Target="../media/image185.png"/></Relationships>
</file>

<file path=ppt/slides/_rels/slide109.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71.png"/><Relationship Id="rId2" Type="http://schemas.openxmlformats.org/officeDocument/2006/relationships/image" Target="../media/image186.png"/><Relationship Id="rId1" Type="http://schemas.openxmlformats.org/officeDocument/2006/relationships/slideLayout" Target="../slideLayouts/slideLayout9.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9.emf"/></Relationships>
</file>

<file path=ppt/slides/_rels/slide11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172.gif"/><Relationship Id="rId2" Type="http://schemas.openxmlformats.org/officeDocument/2006/relationships/image" Target="../media/image193.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74.wmf"/><Relationship Id="rId2" Type="http://schemas.openxmlformats.org/officeDocument/2006/relationships/slideLayout" Target="../slideLayouts/slideLayout9.xml"/><Relationship Id="rId1" Type="http://schemas.openxmlformats.org/officeDocument/2006/relationships/vmlDrawing" Target="../drawings/vmlDrawing25.vml"/><Relationship Id="rId6" Type="http://schemas.openxmlformats.org/officeDocument/2006/relationships/oleObject" Target="../embeddings/oleObject37.bin"/><Relationship Id="rId5" Type="http://schemas.openxmlformats.org/officeDocument/2006/relationships/image" Target="../media/image197.png"/><Relationship Id="rId4" Type="http://schemas.openxmlformats.org/officeDocument/2006/relationships/image" Target="../media/image196.png"/></Relationships>
</file>

<file path=ppt/slides/_rels/slide114.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176.gif"/><Relationship Id="rId2" Type="http://schemas.openxmlformats.org/officeDocument/2006/relationships/slideLayout" Target="../slideLayouts/slideLayout9.xml"/><Relationship Id="rId1" Type="http://schemas.openxmlformats.org/officeDocument/2006/relationships/vmlDrawing" Target="../drawings/vmlDrawing26.vml"/><Relationship Id="rId6" Type="http://schemas.openxmlformats.org/officeDocument/2006/relationships/image" Target="../media/image173.png"/><Relationship Id="rId5" Type="http://schemas.openxmlformats.org/officeDocument/2006/relationships/image" Target="../media/image175.wmf"/><Relationship Id="rId4" Type="http://schemas.openxmlformats.org/officeDocument/2006/relationships/oleObject" Target="../embeddings/oleObject38.bin"/></Relationships>
</file>

<file path=ppt/slides/_rels/slide115.xml.rels><?xml version="1.0" encoding="UTF-8" standalone="yes"?>
<Relationships xmlns="http://schemas.openxmlformats.org/package/2006/relationships"><Relationship Id="rId8" Type="http://schemas.openxmlformats.org/officeDocument/2006/relationships/image" Target="../media/image180.gif"/><Relationship Id="rId3" Type="http://schemas.openxmlformats.org/officeDocument/2006/relationships/image" Target="../media/image202.png"/><Relationship Id="rId7" Type="http://schemas.openxmlformats.org/officeDocument/2006/relationships/image" Target="../media/image179.gif"/><Relationship Id="rId2" Type="http://schemas.openxmlformats.org/officeDocument/2006/relationships/slideLayout" Target="../slideLayouts/slideLayout9.xml"/><Relationship Id="rId1" Type="http://schemas.openxmlformats.org/officeDocument/2006/relationships/vmlDrawing" Target="../drawings/vmlDrawing27.vml"/><Relationship Id="rId6" Type="http://schemas.openxmlformats.org/officeDocument/2006/relationships/image" Target="../media/image178.png"/><Relationship Id="rId5" Type="http://schemas.openxmlformats.org/officeDocument/2006/relationships/image" Target="../media/image177.wmf"/><Relationship Id="rId4" Type="http://schemas.openxmlformats.org/officeDocument/2006/relationships/oleObject" Target="../embeddings/oleObject39.bin"/></Relationships>
</file>

<file path=ppt/slides/_rels/slide116.xml.rels><?xml version="1.0" encoding="UTF-8" standalone="yes"?>
<Relationships xmlns="http://schemas.openxmlformats.org/package/2006/relationships"><Relationship Id="rId8" Type="http://schemas.openxmlformats.org/officeDocument/2006/relationships/image" Target="../media/image181.wmf"/><Relationship Id="rId3" Type="http://schemas.openxmlformats.org/officeDocument/2006/relationships/image" Target="../media/image182.jpeg"/><Relationship Id="rId7" Type="http://schemas.openxmlformats.org/officeDocument/2006/relationships/oleObject" Target="../embeddings/oleObject40.bin"/><Relationship Id="rId2" Type="http://schemas.openxmlformats.org/officeDocument/2006/relationships/slideLayout" Target="../slideLayouts/slideLayout9.xml"/><Relationship Id="rId1" Type="http://schemas.openxmlformats.org/officeDocument/2006/relationships/vmlDrawing" Target="../drawings/vmlDrawing28.vml"/><Relationship Id="rId6" Type="http://schemas.openxmlformats.org/officeDocument/2006/relationships/image" Target="../media/image13.png"/><Relationship Id="rId5" Type="http://schemas.openxmlformats.org/officeDocument/2006/relationships/image" Target="../media/image183.png"/><Relationship Id="rId4" Type="http://schemas.openxmlformats.org/officeDocument/2006/relationships/image" Target="../media/image208.png"/></Relationships>
</file>

<file path=ppt/slides/_rels/slide117.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184.emf"/><Relationship Id="rId2" Type="http://schemas.openxmlformats.org/officeDocument/2006/relationships/slideLayout" Target="../slideLayouts/slideLayout12.xml"/><Relationship Id="rId1" Type="http://schemas.openxmlformats.org/officeDocument/2006/relationships/vmlDrawing" Target="../drawings/vmlDrawing29.vml"/><Relationship Id="rId6" Type="http://schemas.openxmlformats.org/officeDocument/2006/relationships/oleObject" Target="../embeddings/oleObject41.bin"/><Relationship Id="rId5" Type="http://schemas.openxmlformats.org/officeDocument/2006/relationships/image" Target="../media/image1940.png"/><Relationship Id="rId4" Type="http://schemas.openxmlformats.org/officeDocument/2006/relationships/image" Target="../media/image13.png"/></Relationships>
</file>

<file path=ppt/slides/_rels/slide11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20.emf"/></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slideLayout" Target="../slideLayouts/slideLayout12.xml"/><Relationship Id="rId1" Type="http://schemas.openxmlformats.org/officeDocument/2006/relationships/vmlDrawing" Target="../drawings/vmlDrawing30.vml"/><Relationship Id="rId6" Type="http://schemas.openxmlformats.org/officeDocument/2006/relationships/diagramColors" Target="../diagrams/colors22.xml"/><Relationship Id="rId5" Type="http://schemas.openxmlformats.org/officeDocument/2006/relationships/diagramQuickStyle" Target="../diagrams/quickStyle22.xml"/><Relationship Id="rId10" Type="http://schemas.openxmlformats.org/officeDocument/2006/relationships/image" Target="../media/image13.png"/><Relationship Id="rId4" Type="http://schemas.openxmlformats.org/officeDocument/2006/relationships/diagramLayout" Target="../diagrams/layout22.xml"/><Relationship Id="rId9" Type="http://schemas.openxmlformats.org/officeDocument/2006/relationships/image" Target="../media/image195.emf"/></Relationships>
</file>

<file path=ppt/slides/_rels/slide121.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image" Target="../media/image198.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3.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0.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image" Target="../media/image204.png"/><Relationship Id="rId7" Type="http://schemas.openxmlformats.org/officeDocument/2006/relationships/image" Target="../media/image201.wmf"/><Relationship Id="rId12" Type="http://schemas.openxmlformats.org/officeDocument/2006/relationships/image" Target="../media/image228.png"/><Relationship Id="rId2" Type="http://schemas.openxmlformats.org/officeDocument/2006/relationships/slideLayout" Target="../slideLayouts/slideLayout12.xml"/><Relationship Id="rId1" Type="http://schemas.openxmlformats.org/officeDocument/2006/relationships/vmlDrawing" Target="../drawings/vmlDrawing31.vml"/><Relationship Id="rId6" Type="http://schemas.openxmlformats.org/officeDocument/2006/relationships/oleObject" Target="../embeddings/oleObject43.bin"/><Relationship Id="rId11" Type="http://schemas.openxmlformats.org/officeDocument/2006/relationships/image" Target="../media/image203.wmf"/><Relationship Id="rId5" Type="http://schemas.openxmlformats.org/officeDocument/2006/relationships/image" Target="../media/image224.png"/><Relationship Id="rId10" Type="http://schemas.openxmlformats.org/officeDocument/2006/relationships/oleObject" Target="../embeddings/oleObject45.bin"/><Relationship Id="rId4" Type="http://schemas.openxmlformats.org/officeDocument/2006/relationships/image" Target="../media/image13.png"/><Relationship Id="rId9" Type="http://schemas.openxmlformats.org/officeDocument/2006/relationships/image" Target="../media/image202.wmf"/></Relationships>
</file>

<file path=ppt/slides/_rels/slide1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12.xml"/><Relationship Id="rId4" Type="http://schemas.openxmlformats.org/officeDocument/2006/relationships/image" Target="../media/image231.png"/></Relationships>
</file>

<file path=ppt/slides/_rels/slide127.xml.rels><?xml version="1.0" encoding="UTF-8" standalone="yes"?>
<Relationships xmlns="http://schemas.openxmlformats.org/package/2006/relationships"><Relationship Id="rId8" Type="http://schemas.microsoft.com/office/2007/relationships/diagramDrawing" Target="../diagrams/drawing24.xml"/><Relationship Id="rId13" Type="http://schemas.openxmlformats.org/officeDocument/2006/relationships/diagramLayout" Target="../diagrams/layout25.xml"/><Relationship Id="rId18" Type="http://schemas.openxmlformats.org/officeDocument/2006/relationships/image" Target="../media/image206.emf"/><Relationship Id="rId3" Type="http://schemas.openxmlformats.org/officeDocument/2006/relationships/notesSlide" Target="../notesSlides/notesSlide9.xml"/><Relationship Id="rId7" Type="http://schemas.openxmlformats.org/officeDocument/2006/relationships/diagramColors" Target="../diagrams/colors24.xml"/><Relationship Id="rId12" Type="http://schemas.openxmlformats.org/officeDocument/2006/relationships/diagramData" Target="../diagrams/data25.xml"/><Relationship Id="rId17" Type="http://schemas.openxmlformats.org/officeDocument/2006/relationships/oleObject" Target="../embeddings/oleObject47.bin"/><Relationship Id="rId2" Type="http://schemas.openxmlformats.org/officeDocument/2006/relationships/slideLayout" Target="../slideLayouts/slideLayout8.xml"/><Relationship Id="rId16" Type="http://schemas.microsoft.com/office/2007/relationships/diagramDrawing" Target="../diagrams/drawing25.xml"/><Relationship Id="rId1" Type="http://schemas.openxmlformats.org/officeDocument/2006/relationships/vmlDrawing" Target="../drawings/vmlDrawing32.vml"/><Relationship Id="rId6" Type="http://schemas.openxmlformats.org/officeDocument/2006/relationships/diagramQuickStyle" Target="../diagrams/quickStyle24.xml"/><Relationship Id="rId11" Type="http://schemas.openxmlformats.org/officeDocument/2006/relationships/image" Target="../media/image207.gif"/><Relationship Id="rId5" Type="http://schemas.openxmlformats.org/officeDocument/2006/relationships/diagramLayout" Target="../diagrams/layout24.xml"/><Relationship Id="rId15" Type="http://schemas.openxmlformats.org/officeDocument/2006/relationships/diagramColors" Target="../diagrams/colors25.xml"/><Relationship Id="rId10" Type="http://schemas.openxmlformats.org/officeDocument/2006/relationships/image" Target="../media/image205.wmf"/><Relationship Id="rId4" Type="http://schemas.openxmlformats.org/officeDocument/2006/relationships/diagramData" Target="../diagrams/data24.xml"/><Relationship Id="rId9" Type="http://schemas.openxmlformats.org/officeDocument/2006/relationships/oleObject" Target="../embeddings/oleObject46.bin"/><Relationship Id="rId14" Type="http://schemas.openxmlformats.org/officeDocument/2006/relationships/diagramQuickStyle" Target="../diagrams/quickStyle25.xml"/></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slideLayout" Target="../slideLayouts/slideLayout12.xml"/><Relationship Id="rId1" Type="http://schemas.openxmlformats.org/officeDocument/2006/relationships/vmlDrawing" Target="../drawings/vmlDrawing33.vml"/><Relationship Id="rId6" Type="http://schemas.openxmlformats.org/officeDocument/2006/relationships/diagramColors" Target="../diagrams/colors26.xml"/><Relationship Id="rId11" Type="http://schemas.openxmlformats.org/officeDocument/2006/relationships/image" Target="../media/image209.wmf"/><Relationship Id="rId5" Type="http://schemas.openxmlformats.org/officeDocument/2006/relationships/diagramQuickStyle" Target="../diagrams/quickStyle26.xml"/><Relationship Id="rId10" Type="http://schemas.openxmlformats.org/officeDocument/2006/relationships/oleObject" Target="../embeddings/oleObject49.bin"/><Relationship Id="rId4" Type="http://schemas.openxmlformats.org/officeDocument/2006/relationships/diagramLayout" Target="../diagrams/layout26.xml"/><Relationship Id="rId9" Type="http://schemas.openxmlformats.org/officeDocument/2006/relationships/image" Target="../media/image208.emf"/></Relationships>
</file>

<file path=ppt/slides/_rels/slide1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slideLayout" Target="../slideLayouts/slideLayout3.xml"/><Relationship Id="rId1" Type="http://schemas.openxmlformats.org/officeDocument/2006/relationships/vmlDrawing" Target="../drawings/vmlDrawing34.vml"/><Relationship Id="rId6" Type="http://schemas.openxmlformats.org/officeDocument/2006/relationships/diagramColors" Target="../diagrams/colors27.xml"/><Relationship Id="rId5" Type="http://schemas.openxmlformats.org/officeDocument/2006/relationships/diagramQuickStyle" Target="../diagrams/quickStyle27.xml"/><Relationship Id="rId10" Type="http://schemas.openxmlformats.org/officeDocument/2006/relationships/image" Target="../media/image210.emf"/><Relationship Id="rId4" Type="http://schemas.openxmlformats.org/officeDocument/2006/relationships/diagramLayout" Target="../diagrams/layout27.xml"/><Relationship Id="rId9" Type="http://schemas.openxmlformats.org/officeDocument/2006/relationships/oleObject" Target="../embeddings/oleObject50.bin"/></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13.png"/><Relationship Id="rId4" Type="http://schemas.openxmlformats.org/officeDocument/2006/relationships/image" Target="../media/image21.jpg"/></Relationships>
</file>

<file path=ppt/slides/_rels/slide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1.png"/><Relationship Id="rId1" Type="http://schemas.openxmlformats.org/officeDocument/2006/relationships/slideLayout" Target="../slideLayouts/slideLayout12.xml"/><Relationship Id="rId4" Type="http://schemas.openxmlformats.org/officeDocument/2006/relationships/image" Target="../media/image23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image" Target="../media/image13.png"/><Relationship Id="rId7" Type="http://schemas.openxmlformats.org/officeDocument/2006/relationships/image" Target="../media/image213.wmf"/><Relationship Id="rId2" Type="http://schemas.openxmlformats.org/officeDocument/2006/relationships/slideLayout" Target="../slideLayouts/slideLayout12.xml"/><Relationship Id="rId1" Type="http://schemas.openxmlformats.org/officeDocument/2006/relationships/vmlDrawing" Target="../drawings/vmlDrawing35.vml"/><Relationship Id="rId6" Type="http://schemas.openxmlformats.org/officeDocument/2006/relationships/oleObject" Target="../embeddings/oleObject52.bin"/><Relationship Id="rId5" Type="http://schemas.openxmlformats.org/officeDocument/2006/relationships/image" Target="../media/image212.wmf"/><Relationship Id="rId4" Type="http://schemas.openxmlformats.org/officeDocument/2006/relationships/oleObject" Target="../embeddings/oleObject51.bin"/><Relationship Id="rId9" Type="http://schemas.openxmlformats.org/officeDocument/2006/relationships/image" Target="../media/image214.emf"/></Relationships>
</file>

<file path=ppt/slides/_rels/slide13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43.png"/><Relationship Id="rId1" Type="http://schemas.openxmlformats.org/officeDocument/2006/relationships/slideLayout" Target="../slideLayouts/slideLayout9.xml"/><Relationship Id="rId6" Type="http://schemas.openxmlformats.org/officeDocument/2006/relationships/image" Target="../media/image215.emf"/><Relationship Id="rId5" Type="http://schemas.openxmlformats.org/officeDocument/2006/relationships/image" Target="../media/image246.png"/><Relationship Id="rId4" Type="http://schemas.openxmlformats.org/officeDocument/2006/relationships/image" Target="../media/image245.png"/></Relationships>
</file>

<file path=ppt/slides/_rels/slide134.xml.rels><?xml version="1.0" encoding="UTF-8" standalone="yes"?>
<Relationships xmlns="http://schemas.openxmlformats.org/package/2006/relationships"><Relationship Id="rId8" Type="http://schemas.openxmlformats.org/officeDocument/2006/relationships/image" Target="../media/image217.emf"/><Relationship Id="rId3" Type="http://schemas.openxmlformats.org/officeDocument/2006/relationships/notesSlide" Target="../notesSlides/notesSlide10.xml"/><Relationship Id="rId7" Type="http://schemas.openxmlformats.org/officeDocument/2006/relationships/oleObject" Target="../embeddings/oleObject55.bin"/><Relationship Id="rId2" Type="http://schemas.openxmlformats.org/officeDocument/2006/relationships/slideLayout" Target="../slideLayouts/slideLayout8.xml"/><Relationship Id="rId1" Type="http://schemas.openxmlformats.org/officeDocument/2006/relationships/vmlDrawing" Target="../drawings/vmlDrawing36.vml"/><Relationship Id="rId6" Type="http://schemas.openxmlformats.org/officeDocument/2006/relationships/image" Target="../media/image216.emf"/><Relationship Id="rId5" Type="http://schemas.openxmlformats.org/officeDocument/2006/relationships/oleObject" Target="../embeddings/oleObject54.bin"/><Relationship Id="rId10" Type="http://schemas.openxmlformats.org/officeDocument/2006/relationships/image" Target="../media/image218.emf"/><Relationship Id="rId4" Type="http://schemas.openxmlformats.org/officeDocument/2006/relationships/image" Target="../media/image13.png"/><Relationship Id="rId9" Type="http://schemas.openxmlformats.org/officeDocument/2006/relationships/oleObject" Target="../embeddings/oleObject56.bin"/></Relationships>
</file>

<file path=ppt/slides/_rels/slide135.xml.rels><?xml version="1.0" encoding="UTF-8" standalone="yes"?>
<Relationships xmlns="http://schemas.openxmlformats.org/package/2006/relationships"><Relationship Id="rId8" Type="http://schemas.openxmlformats.org/officeDocument/2006/relationships/image" Target="../media/image220.wmf"/><Relationship Id="rId13" Type="http://schemas.openxmlformats.org/officeDocument/2006/relationships/oleObject" Target="../embeddings/oleObject600.bin"/><Relationship Id="rId18" Type="http://schemas.openxmlformats.org/officeDocument/2006/relationships/oleObject" Target="../embeddings/oleObject62.bin"/><Relationship Id="rId3" Type="http://schemas.openxmlformats.org/officeDocument/2006/relationships/image" Target="../media/image13.png"/><Relationship Id="rId21" Type="http://schemas.openxmlformats.org/officeDocument/2006/relationships/image" Target="../media/image224.wmf"/><Relationship Id="rId7" Type="http://schemas.openxmlformats.org/officeDocument/2006/relationships/oleObject" Target="../embeddings/oleObject58.bin"/><Relationship Id="rId12" Type="http://schemas.openxmlformats.org/officeDocument/2006/relationships/image" Target="../media/image221.wmf"/><Relationship Id="rId17" Type="http://schemas.openxmlformats.org/officeDocument/2006/relationships/oleObject" Target="../embeddings/oleObject61.bin"/><Relationship Id="rId25" Type="http://schemas.openxmlformats.org/officeDocument/2006/relationships/image" Target="../media/image226.wmf"/><Relationship Id="rId2" Type="http://schemas.openxmlformats.org/officeDocument/2006/relationships/slideLayout" Target="../slideLayouts/slideLayout8.xml"/><Relationship Id="rId16" Type="http://schemas.openxmlformats.org/officeDocument/2006/relationships/image" Target="../media/image222.wmf"/><Relationship Id="rId20" Type="http://schemas.openxmlformats.org/officeDocument/2006/relationships/oleObject" Target="../embeddings/oleObject63.bin"/><Relationship Id="rId1" Type="http://schemas.openxmlformats.org/officeDocument/2006/relationships/vmlDrawing" Target="../drawings/vmlDrawing37.vml"/><Relationship Id="rId6" Type="http://schemas.openxmlformats.org/officeDocument/2006/relationships/image" Target="../media/image252.png"/><Relationship Id="rId11" Type="http://schemas.openxmlformats.org/officeDocument/2006/relationships/oleObject" Target="../embeddings/oleObject59.bin"/><Relationship Id="rId24" Type="http://schemas.openxmlformats.org/officeDocument/2006/relationships/oleObject" Target="../embeddings/oleObject65.bin"/><Relationship Id="rId5" Type="http://schemas.openxmlformats.org/officeDocument/2006/relationships/image" Target="../media/image219.wmf"/><Relationship Id="rId15" Type="http://schemas.openxmlformats.org/officeDocument/2006/relationships/oleObject" Target="../embeddings/oleObject60.bin"/><Relationship Id="rId23" Type="http://schemas.openxmlformats.org/officeDocument/2006/relationships/image" Target="../media/image225.wmf"/><Relationship Id="rId10" Type="http://schemas.openxmlformats.org/officeDocument/2006/relationships/image" Target="../media/image220.wmf"/><Relationship Id="rId19" Type="http://schemas.openxmlformats.org/officeDocument/2006/relationships/image" Target="../media/image223.wmf"/><Relationship Id="rId4" Type="http://schemas.openxmlformats.org/officeDocument/2006/relationships/oleObject" Target="../embeddings/oleObject57.bin"/><Relationship Id="rId9" Type="http://schemas.openxmlformats.org/officeDocument/2006/relationships/oleObject" Target="../embeddings/oleObject590.bin"/><Relationship Id="rId14" Type="http://schemas.openxmlformats.org/officeDocument/2006/relationships/image" Target="../media/image221.wmf"/><Relationship Id="rId22" Type="http://schemas.openxmlformats.org/officeDocument/2006/relationships/oleObject" Target="../embeddings/oleObject64.bin"/></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68.bin"/><Relationship Id="rId13" Type="http://schemas.openxmlformats.org/officeDocument/2006/relationships/image" Target="../media/image231.wmf"/><Relationship Id="rId3" Type="http://schemas.openxmlformats.org/officeDocument/2006/relationships/image" Target="../media/image13.png"/><Relationship Id="rId7" Type="http://schemas.openxmlformats.org/officeDocument/2006/relationships/image" Target="../media/image228.wmf"/><Relationship Id="rId12" Type="http://schemas.openxmlformats.org/officeDocument/2006/relationships/oleObject" Target="../embeddings/oleObject70.bin"/><Relationship Id="rId2" Type="http://schemas.openxmlformats.org/officeDocument/2006/relationships/slideLayout" Target="../slideLayouts/slideLayout8.xml"/><Relationship Id="rId1" Type="http://schemas.openxmlformats.org/officeDocument/2006/relationships/vmlDrawing" Target="../drawings/vmlDrawing38.vml"/><Relationship Id="rId6" Type="http://schemas.openxmlformats.org/officeDocument/2006/relationships/oleObject" Target="../embeddings/oleObject67.bin"/><Relationship Id="rId11" Type="http://schemas.openxmlformats.org/officeDocument/2006/relationships/image" Target="../media/image230.wmf"/><Relationship Id="rId5" Type="http://schemas.openxmlformats.org/officeDocument/2006/relationships/image" Target="../media/image227.wmf"/><Relationship Id="rId15" Type="http://schemas.openxmlformats.org/officeDocument/2006/relationships/image" Target="../media/image232.wmf"/><Relationship Id="rId10" Type="http://schemas.openxmlformats.org/officeDocument/2006/relationships/oleObject" Target="../embeddings/oleObject69.bin"/><Relationship Id="rId4" Type="http://schemas.openxmlformats.org/officeDocument/2006/relationships/oleObject" Target="../embeddings/oleObject66.bin"/><Relationship Id="rId9" Type="http://schemas.openxmlformats.org/officeDocument/2006/relationships/image" Target="../media/image229.wmf"/><Relationship Id="rId14" Type="http://schemas.openxmlformats.org/officeDocument/2006/relationships/oleObject" Target="../embeddings/oleObject71.bin"/></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28.xml"/><Relationship Id="rId7" Type="http://schemas.openxmlformats.org/officeDocument/2006/relationships/image" Target="../media/image13.png"/><Relationship Id="rId2" Type="http://schemas.openxmlformats.org/officeDocument/2006/relationships/diagramData" Target="../diagrams/data28.xml"/><Relationship Id="rId1" Type="http://schemas.openxmlformats.org/officeDocument/2006/relationships/slideLayout" Target="../slideLayouts/slideLayout3.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38.xml.rels><?xml version="1.0" encoding="UTF-8" standalone="yes"?>
<Relationships xmlns="http://schemas.openxmlformats.org/package/2006/relationships"><Relationship Id="rId8" Type="http://schemas.openxmlformats.org/officeDocument/2006/relationships/oleObject" Target="../embeddings/oleObject74.bin"/><Relationship Id="rId13" Type="http://schemas.openxmlformats.org/officeDocument/2006/relationships/image" Target="../media/image237.wmf"/><Relationship Id="rId18" Type="http://schemas.openxmlformats.org/officeDocument/2006/relationships/oleObject" Target="../embeddings/oleObject79.bin"/><Relationship Id="rId3" Type="http://schemas.openxmlformats.org/officeDocument/2006/relationships/image" Target="../media/image13.png"/><Relationship Id="rId21" Type="http://schemas.openxmlformats.org/officeDocument/2006/relationships/image" Target="../media/image241.wmf"/><Relationship Id="rId7" Type="http://schemas.openxmlformats.org/officeDocument/2006/relationships/image" Target="../media/image234.wmf"/><Relationship Id="rId12" Type="http://schemas.openxmlformats.org/officeDocument/2006/relationships/oleObject" Target="../embeddings/oleObject76.bin"/><Relationship Id="rId17" Type="http://schemas.openxmlformats.org/officeDocument/2006/relationships/image" Target="../media/image239.emf"/><Relationship Id="rId2" Type="http://schemas.openxmlformats.org/officeDocument/2006/relationships/slideLayout" Target="../slideLayouts/slideLayout12.xml"/><Relationship Id="rId16" Type="http://schemas.openxmlformats.org/officeDocument/2006/relationships/oleObject" Target="../embeddings/oleObject78.bin"/><Relationship Id="rId20" Type="http://schemas.openxmlformats.org/officeDocument/2006/relationships/oleObject" Target="../embeddings/oleObject80.bin"/><Relationship Id="rId1" Type="http://schemas.openxmlformats.org/officeDocument/2006/relationships/vmlDrawing" Target="../drawings/vmlDrawing39.vml"/><Relationship Id="rId6" Type="http://schemas.openxmlformats.org/officeDocument/2006/relationships/oleObject" Target="../embeddings/oleObject73.bin"/><Relationship Id="rId11" Type="http://schemas.openxmlformats.org/officeDocument/2006/relationships/image" Target="../media/image236.wmf"/><Relationship Id="rId5" Type="http://schemas.openxmlformats.org/officeDocument/2006/relationships/image" Target="../media/image233.wmf"/><Relationship Id="rId15" Type="http://schemas.openxmlformats.org/officeDocument/2006/relationships/image" Target="../media/image238.wmf"/><Relationship Id="rId23" Type="http://schemas.openxmlformats.org/officeDocument/2006/relationships/image" Target="../media/image242.wmf"/><Relationship Id="rId10" Type="http://schemas.openxmlformats.org/officeDocument/2006/relationships/oleObject" Target="../embeddings/oleObject75.bin"/><Relationship Id="rId19" Type="http://schemas.openxmlformats.org/officeDocument/2006/relationships/image" Target="../media/image240.wmf"/><Relationship Id="rId4" Type="http://schemas.openxmlformats.org/officeDocument/2006/relationships/oleObject" Target="../embeddings/oleObject72.bin"/><Relationship Id="rId9" Type="http://schemas.openxmlformats.org/officeDocument/2006/relationships/image" Target="../media/image235.wmf"/><Relationship Id="rId14" Type="http://schemas.openxmlformats.org/officeDocument/2006/relationships/oleObject" Target="../embeddings/oleObject77.bin"/><Relationship Id="rId22" Type="http://schemas.openxmlformats.org/officeDocument/2006/relationships/oleObject" Target="../embeddings/oleObject81.bin"/></Relationships>
</file>

<file path=ppt/slides/_rels/slide139.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38.wmf"/><Relationship Id="rId3" Type="http://schemas.openxmlformats.org/officeDocument/2006/relationships/diagramData" Target="../diagrams/data29.xml"/><Relationship Id="rId7" Type="http://schemas.microsoft.com/office/2007/relationships/diagramDrawing" Target="../diagrams/drawing29.xml"/><Relationship Id="rId12" Type="http://schemas.openxmlformats.org/officeDocument/2006/relationships/oleObject" Target="../embeddings/oleObject83.bin"/><Relationship Id="rId2" Type="http://schemas.openxmlformats.org/officeDocument/2006/relationships/slideLayout" Target="../slideLayouts/slideLayout3.xml"/><Relationship Id="rId1" Type="http://schemas.openxmlformats.org/officeDocument/2006/relationships/vmlDrawing" Target="../drawings/vmlDrawing40.vml"/><Relationship Id="rId6" Type="http://schemas.openxmlformats.org/officeDocument/2006/relationships/diagramColors" Target="../diagrams/colors29.xml"/><Relationship Id="rId11" Type="http://schemas.openxmlformats.org/officeDocument/2006/relationships/image" Target="../media/image235.wmf"/><Relationship Id="rId5" Type="http://schemas.openxmlformats.org/officeDocument/2006/relationships/diagramQuickStyle" Target="../diagrams/quickStyle29.xml"/><Relationship Id="rId10" Type="http://schemas.openxmlformats.org/officeDocument/2006/relationships/oleObject" Target="../embeddings/oleObject82.bin"/><Relationship Id="rId4" Type="http://schemas.openxmlformats.org/officeDocument/2006/relationships/diagramLayout" Target="../diagrams/layout29.xml"/><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8.xml"/><Relationship Id="rId5" Type="http://schemas.openxmlformats.org/officeDocument/2006/relationships/image" Target="../media/image26.jpeg"/><Relationship Id="rId4" Type="http://schemas.openxmlformats.org/officeDocument/2006/relationships/image" Target="../media/image21.jpg"/></Relationships>
</file>

<file path=ppt/slides/_rels/slide140.xml.rels><?xml version="1.0" encoding="UTF-8" standalone="yes"?>
<Relationships xmlns="http://schemas.openxmlformats.org/package/2006/relationships"><Relationship Id="rId7" Type="http://schemas.openxmlformats.org/officeDocument/2006/relationships/image" Target="../media/image13.png"/><Relationship Id="rId2" Type="http://schemas.openxmlformats.org/officeDocument/2006/relationships/image" Target="../media/image247.png"/><Relationship Id="rId1" Type="http://schemas.openxmlformats.org/officeDocument/2006/relationships/slideLayout" Target="../slideLayouts/slideLayout12.xml"/><Relationship Id="rId6" Type="http://schemas.openxmlformats.org/officeDocument/2006/relationships/image" Target="../media/image248.emf"/><Relationship Id="rId5" Type="http://schemas.openxmlformats.org/officeDocument/2006/relationships/image" Target="../media/image2460.png"/></Relationships>
</file>

<file path=ppt/slides/_rels/slide141.xml.rels><?xml version="1.0" encoding="UTF-8" standalone="yes"?>
<Relationships xmlns="http://schemas.openxmlformats.org/package/2006/relationships"><Relationship Id="rId2" Type="http://schemas.openxmlformats.org/officeDocument/2006/relationships/image" Target="../media/image249.emf"/><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251.tmp"/><Relationship Id="rId2" Type="http://schemas.openxmlformats.org/officeDocument/2006/relationships/image" Target="../media/image250.tmp"/><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3.png"/><Relationship Id="rId7" Type="http://schemas.openxmlformats.org/officeDocument/2006/relationships/image" Target="../media/image28.wmf"/><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7.wmf"/><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37.png"/><Relationship Id="rId7" Type="http://schemas.openxmlformats.org/officeDocument/2006/relationships/image" Target="../media/image31.wmf"/><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30.wmf"/><Relationship Id="rId4" Type="http://schemas.openxmlformats.org/officeDocument/2006/relationships/oleObject" Target="../embeddings/oleObject5.bin"/><Relationship Id="rId9" Type="http://schemas.openxmlformats.org/officeDocument/2006/relationships/image" Target="../media/image32.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image" Target="../media/image46.png"/><Relationship Id="rId5" Type="http://schemas.openxmlformats.org/officeDocument/2006/relationships/image" Target="../media/image13.png"/><Relationship Id="rId4" Type="http://schemas.openxmlformats.org/officeDocument/2006/relationships/image" Target="../media/image40.emf"/></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audio" Target="../media/audio1.wav"/><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13.png"/><Relationship Id="rId4" Type="http://schemas.openxmlformats.org/officeDocument/2006/relationships/diagramLayout" Target="../diagrams/layout4.xml"/><Relationship Id="rId9" Type="http://schemas.openxmlformats.org/officeDocument/2006/relationships/image" Target="../media/image42.wmf"/></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1.png"/><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50.png"/><Relationship Id="rId5" Type="http://schemas.openxmlformats.org/officeDocument/2006/relationships/image" Target="../media/image43.emf"/><Relationship Id="rId4" Type="http://schemas.openxmlformats.org/officeDocument/2006/relationships/oleObject" Target="../embeddings/oleObject10.bin"/></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52.png"/><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8.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550.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vmlDrawing" Target="../drawings/vmlDrawing8.vml"/><Relationship Id="rId5" Type="http://schemas.openxmlformats.org/officeDocument/2006/relationships/image" Target="../media/image58.emf"/><Relationship Id="rId4" Type="http://schemas.openxmlformats.org/officeDocument/2006/relationships/oleObject" Target="../embeddings/oleObject11.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diagramColors" Target="../diagrams/colors9.xml"/><Relationship Id="rId5" Type="http://schemas.openxmlformats.org/officeDocument/2006/relationships/diagramQuickStyle" Target="../diagrams/quickStyle9.xml"/><Relationship Id="rId10" Type="http://schemas.openxmlformats.org/officeDocument/2006/relationships/image" Target="../media/image59.emf"/><Relationship Id="rId4" Type="http://schemas.openxmlformats.org/officeDocument/2006/relationships/diagramLayout" Target="../diagrams/layout9.xml"/><Relationship Id="rId9" Type="http://schemas.openxmlformats.org/officeDocument/2006/relationships/oleObject" Target="../embeddings/oleObject12.bin"/></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vmlDrawing" Target="../drawings/vmlDrawing10.vml"/><Relationship Id="rId5" Type="http://schemas.openxmlformats.org/officeDocument/2006/relationships/image" Target="../media/image60.wmf"/><Relationship Id="rId4" Type="http://schemas.openxmlformats.org/officeDocument/2006/relationships/oleObject" Target="../embeddings/oleObject13.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63.jp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8" Type="http://schemas.openxmlformats.org/officeDocument/2006/relationships/image" Target="../media/image65.png"/><Relationship Id="rId7" Type="http://schemas.openxmlformats.org/officeDocument/2006/relationships/image" Target="../media/image64.jp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package" Target="../embeddings/Microsoft_Word___.docx"/><Relationship Id="rId2" Type="http://schemas.openxmlformats.org/officeDocument/2006/relationships/slideLayout" Target="../slideLayouts/slideLayout8.xml"/><Relationship Id="rId1" Type="http://schemas.openxmlformats.org/officeDocument/2006/relationships/vmlDrawing" Target="../drawings/vmlDrawing11.vml"/><Relationship Id="rId4" Type="http://schemas.openxmlformats.org/officeDocument/2006/relationships/image" Target="../media/image66.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audio" Target="../media/audio2.wav"/><Relationship Id="rId1" Type="http://schemas.openxmlformats.org/officeDocument/2006/relationships/slideLayout" Target="../slideLayouts/slideLayout9.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40.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Layout" Target="../slideLayouts/slideLayout12.xml"/><Relationship Id="rId5" Type="http://schemas.openxmlformats.org/officeDocument/2006/relationships/image" Target="../media/image74.jpg"/><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3.xml.rels><?xml version="1.0" encoding="UTF-8" standalone="yes"?>
<Relationships xmlns="http://schemas.openxmlformats.org/package/2006/relationships"><Relationship Id="rId8" Type="http://schemas.openxmlformats.org/officeDocument/2006/relationships/image" Target="../media/image840.png"/><Relationship Id="rId2" Type="http://schemas.openxmlformats.org/officeDocument/2006/relationships/image" Target="../media/image810.png"/><Relationship Id="rId1" Type="http://schemas.openxmlformats.org/officeDocument/2006/relationships/slideLayout" Target="../slideLayouts/slideLayout3.xml"/><Relationship Id="rId10" Type="http://schemas.openxmlformats.org/officeDocument/2006/relationships/image" Target="../media/image79.png"/><Relationship Id="rId9"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0.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2.jpeg"/><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4.png"/><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diagramColors" Target="../diagrams/colors12.xml"/><Relationship Id="rId5" Type="http://schemas.openxmlformats.org/officeDocument/2006/relationships/diagramQuickStyle" Target="../diagrams/quickStyle12.xml"/><Relationship Id="rId10" Type="http://schemas.openxmlformats.org/officeDocument/2006/relationships/image" Target="../media/image90.wmf"/><Relationship Id="rId4" Type="http://schemas.openxmlformats.org/officeDocument/2006/relationships/diagramLayout" Target="../diagrams/layout12.xml"/><Relationship Id="rId9" Type="http://schemas.openxmlformats.org/officeDocument/2006/relationships/oleObject" Target="../embeddings/oleObject14.bin"/></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92.wmf"/><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oleObject" Target="../embeddings/oleObject16.bin"/><Relationship Id="rId5" Type="http://schemas.openxmlformats.org/officeDocument/2006/relationships/image" Target="../media/image91.wmf"/><Relationship Id="rId4" Type="http://schemas.openxmlformats.org/officeDocument/2006/relationships/oleObject" Target="../embeddings/oleObject15.bin"/></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vmlDrawing" Target="../drawings/vmlDrawing14.vml"/><Relationship Id="rId5" Type="http://schemas.openxmlformats.org/officeDocument/2006/relationships/image" Target="../media/image13.png"/><Relationship Id="rId4" Type="http://schemas.openxmlformats.org/officeDocument/2006/relationships/image" Target="../media/image93.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diagramColors" Target="../diagrams/colors13.xml"/><Relationship Id="rId18" Type="http://schemas.openxmlformats.org/officeDocument/2006/relationships/diagramColors" Target="../diagrams/colors14.xml"/><Relationship Id="rId26" Type="http://schemas.openxmlformats.org/officeDocument/2006/relationships/oleObject" Target="../embeddings/oleObject22.bin"/><Relationship Id="rId3" Type="http://schemas.openxmlformats.org/officeDocument/2006/relationships/image" Target="../media/image13.png"/><Relationship Id="rId21" Type="http://schemas.openxmlformats.org/officeDocument/2006/relationships/oleObject" Target="../embeddings/oleObject20.bin"/><Relationship Id="rId7" Type="http://schemas.openxmlformats.org/officeDocument/2006/relationships/image" Target="../media/image94.wmf"/><Relationship Id="rId12" Type="http://schemas.openxmlformats.org/officeDocument/2006/relationships/diagramQuickStyle" Target="../diagrams/quickStyle13.xml"/><Relationship Id="rId17" Type="http://schemas.openxmlformats.org/officeDocument/2006/relationships/diagramQuickStyle" Target="../diagrams/quickStyle14.xml"/><Relationship Id="rId25" Type="http://schemas.openxmlformats.org/officeDocument/2006/relationships/image" Target="../media/image102.emf"/><Relationship Id="rId2" Type="http://schemas.openxmlformats.org/officeDocument/2006/relationships/slideLayout" Target="../slideLayouts/slideLayout10.xml"/><Relationship Id="rId16" Type="http://schemas.openxmlformats.org/officeDocument/2006/relationships/diagramLayout" Target="../diagrams/layout14.xml"/><Relationship Id="rId20" Type="http://schemas.openxmlformats.org/officeDocument/2006/relationships/image" Target="../media/image101.emf"/><Relationship Id="rId1" Type="http://schemas.openxmlformats.org/officeDocument/2006/relationships/vmlDrawing" Target="../drawings/vmlDrawing15.vml"/><Relationship Id="rId6" Type="http://schemas.openxmlformats.org/officeDocument/2006/relationships/oleObject" Target="../embeddings/oleObject18.bin"/><Relationship Id="rId11" Type="http://schemas.openxmlformats.org/officeDocument/2006/relationships/diagramLayout" Target="../diagrams/layout13.xml"/><Relationship Id="rId24" Type="http://schemas.openxmlformats.org/officeDocument/2006/relationships/image" Target="../media/image97.wmf"/><Relationship Id="rId5" Type="http://schemas.openxmlformats.org/officeDocument/2006/relationships/image" Target="../media/image100.emf"/><Relationship Id="rId15" Type="http://schemas.openxmlformats.org/officeDocument/2006/relationships/diagramData" Target="../diagrams/data14.xml"/><Relationship Id="rId23" Type="http://schemas.openxmlformats.org/officeDocument/2006/relationships/oleObject" Target="../embeddings/oleObject21.bin"/><Relationship Id="rId10" Type="http://schemas.openxmlformats.org/officeDocument/2006/relationships/diagramData" Target="../diagrams/data13.xml"/><Relationship Id="rId19" Type="http://schemas.microsoft.com/office/2007/relationships/diagramDrawing" Target="../diagrams/drawing14.xml"/><Relationship Id="rId4" Type="http://schemas.openxmlformats.org/officeDocument/2006/relationships/image" Target="../media/image99.emf"/><Relationship Id="rId9" Type="http://schemas.openxmlformats.org/officeDocument/2006/relationships/image" Target="../media/image95.wmf"/><Relationship Id="rId14" Type="http://schemas.microsoft.com/office/2007/relationships/diagramDrawing" Target="../diagrams/drawing13.xml"/><Relationship Id="rId22" Type="http://schemas.openxmlformats.org/officeDocument/2006/relationships/image" Target="../media/image96.wmf"/><Relationship Id="rId27" Type="http://schemas.openxmlformats.org/officeDocument/2006/relationships/image" Target="../media/image98.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080.png"/><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image" Target="../media/image13.png"/><Relationship Id="rId7" Type="http://schemas.openxmlformats.org/officeDocument/2006/relationships/image" Target="../media/image107.wmf"/><Relationship Id="rId2" Type="http://schemas.openxmlformats.org/officeDocument/2006/relationships/slideLayout" Target="../slideLayouts/slideLayout12.xml"/><Relationship Id="rId1" Type="http://schemas.openxmlformats.org/officeDocument/2006/relationships/vmlDrawing" Target="../drawings/vmlDrawing16.vml"/><Relationship Id="rId6" Type="http://schemas.openxmlformats.org/officeDocument/2006/relationships/oleObject" Target="../embeddings/oleObject23.bin"/><Relationship Id="rId11" Type="http://schemas.openxmlformats.org/officeDocument/2006/relationships/image" Target="../media/image109.wmf"/><Relationship Id="rId5" Type="http://schemas.openxmlformats.org/officeDocument/2006/relationships/image" Target="../media/image114.png"/><Relationship Id="rId10" Type="http://schemas.openxmlformats.org/officeDocument/2006/relationships/oleObject" Target="../embeddings/oleObject25.bin"/><Relationship Id="rId4" Type="http://schemas.openxmlformats.org/officeDocument/2006/relationships/image" Target="../media/image118.png"/><Relationship Id="rId9" Type="http://schemas.openxmlformats.org/officeDocument/2006/relationships/image" Target="../media/image108.wmf"/></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image" Target="../media/image13.png"/><Relationship Id="rId7" Type="http://schemas.openxmlformats.org/officeDocument/2006/relationships/image" Target="../media/image111.wmf"/><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oleObject" Target="../embeddings/oleObject27.bin"/><Relationship Id="rId5" Type="http://schemas.openxmlformats.org/officeDocument/2006/relationships/image" Target="../media/image110.wmf"/><Relationship Id="rId4" Type="http://schemas.openxmlformats.org/officeDocument/2006/relationships/oleObject" Target="../embeddings/oleObject26.bin"/><Relationship Id="rId9" Type="http://schemas.openxmlformats.org/officeDocument/2006/relationships/image" Target="../media/image112.emf"/></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8.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2.xml"/><Relationship Id="rId1" Type="http://schemas.openxmlformats.org/officeDocument/2006/relationships/vmlDrawing" Target="../drawings/vmlDrawing18.vml"/><Relationship Id="rId5" Type="http://schemas.openxmlformats.org/officeDocument/2006/relationships/image" Target="../media/image13.png"/><Relationship Id="rId4" Type="http://schemas.openxmlformats.org/officeDocument/2006/relationships/image" Target="../media/image113.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image" Target="../media/image115.wmf"/><Relationship Id="rId2" Type="http://schemas.openxmlformats.org/officeDocument/2006/relationships/slideLayout" Target="../slideLayouts/slideLayout12.xml"/><Relationship Id="rId1" Type="http://schemas.openxmlformats.org/officeDocument/2006/relationships/vmlDrawing" Target="../drawings/vmlDrawing19.vml"/><Relationship Id="rId6" Type="http://schemas.openxmlformats.org/officeDocument/2006/relationships/oleObject" Target="../embeddings/oleObject31.bin"/><Relationship Id="rId5" Type="http://schemas.openxmlformats.org/officeDocument/2006/relationships/image" Target="../media/image13.png"/><Relationship Id="rId4" Type="http://schemas.openxmlformats.org/officeDocument/2006/relationships/image" Target="../media/image114.emf"/></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16.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12.xml"/><Relationship Id="rId1" Type="http://schemas.openxmlformats.org/officeDocument/2006/relationships/vmlDrawing" Target="../drawings/vmlDrawing20.vml"/><Relationship Id="rId6" Type="http://schemas.openxmlformats.org/officeDocument/2006/relationships/image" Target="../media/image117.emf"/><Relationship Id="rId5" Type="http://schemas.openxmlformats.org/officeDocument/2006/relationships/oleObject" Target="../embeddings/oleObject32.bin"/><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12.xml"/><Relationship Id="rId4" Type="http://schemas.openxmlformats.org/officeDocument/2006/relationships/image" Target="../media/image13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122.gif"/><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jpg"/><Relationship Id="rId2" Type="http://schemas.openxmlformats.org/officeDocument/2006/relationships/image" Target="../media/image123.png"/><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jpeg"/></Relationships>
</file>

<file path=ppt/slides/_rels/slide8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16.xml"/><Relationship Id="rId7" Type="http://schemas.openxmlformats.org/officeDocument/2006/relationships/image" Target="../media/image129.gif"/><Relationship Id="rId2" Type="http://schemas.openxmlformats.org/officeDocument/2006/relationships/diagramData" Target="../diagrams/data16.xml"/><Relationship Id="rId1" Type="http://schemas.openxmlformats.org/officeDocument/2006/relationships/slideLayout" Target="../slideLayouts/slideLayout1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 Id="rId9" Type="http://schemas.openxmlformats.org/officeDocument/2006/relationships/image" Target="../media/image131.png"/></Relationships>
</file>

<file path=ppt/slides/_rels/slide8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32.png"/><Relationship Id="rId1" Type="http://schemas.openxmlformats.org/officeDocument/2006/relationships/slideLayout" Target="../slideLayouts/slideLayout3.xml"/><Relationship Id="rId5" Type="http://schemas.openxmlformats.org/officeDocument/2006/relationships/image" Target="../media/image133.png"/><Relationship Id="rId4" Type="http://schemas.openxmlformats.org/officeDocument/2006/relationships/image" Target="../media/image147.png"/></Relationships>
</file>

<file path=ppt/slides/_rels/slide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137.png"/><Relationship Id="rId7" Type="http://schemas.openxmlformats.org/officeDocument/2006/relationships/diagramColors" Target="../diagrams/colors17.xml"/><Relationship Id="rId2" Type="http://schemas.openxmlformats.org/officeDocument/2006/relationships/slideLayout" Target="../slideLayouts/slideLayout12.xml"/><Relationship Id="rId1" Type="http://schemas.openxmlformats.org/officeDocument/2006/relationships/vmlDrawing" Target="../drawings/vmlDrawing21.vml"/><Relationship Id="rId6" Type="http://schemas.openxmlformats.org/officeDocument/2006/relationships/diagramQuickStyle" Target="../diagrams/quickStyle17.xml"/><Relationship Id="rId5" Type="http://schemas.openxmlformats.org/officeDocument/2006/relationships/diagramLayout" Target="../diagrams/layout17.xml"/><Relationship Id="rId10" Type="http://schemas.openxmlformats.org/officeDocument/2006/relationships/image" Target="../media/image136.wmf"/><Relationship Id="rId4" Type="http://schemas.openxmlformats.org/officeDocument/2006/relationships/diagramData" Target="../diagrams/data17.xml"/><Relationship Id="rId9" Type="http://schemas.openxmlformats.org/officeDocument/2006/relationships/oleObject" Target="../embeddings/oleObject33.bin"/></Relationships>
</file>

<file path=ppt/slides/_rels/slide86.xml.rels><?xml version="1.0" encoding="UTF-8" standalone="yes"?>
<Relationships xmlns="http://schemas.openxmlformats.org/package/2006/relationships"><Relationship Id="rId8" Type="http://schemas.microsoft.com/office/2007/relationships/diagramDrawing" Target="../diagrams/drawing18.xml"/><Relationship Id="rId13" Type="http://schemas.microsoft.com/office/2007/relationships/diagramDrawing" Target="../diagrams/drawing19.xml"/><Relationship Id="rId3" Type="http://schemas.openxmlformats.org/officeDocument/2006/relationships/image" Target="../media/image139.png"/><Relationship Id="rId7" Type="http://schemas.openxmlformats.org/officeDocument/2006/relationships/diagramColors" Target="../diagrams/colors18.xml"/><Relationship Id="rId12" Type="http://schemas.openxmlformats.org/officeDocument/2006/relationships/diagramColors" Target="../diagrams/colors19.xml"/><Relationship Id="rId2" Type="http://schemas.openxmlformats.org/officeDocument/2006/relationships/slideLayout" Target="../slideLayouts/slideLayout12.xml"/><Relationship Id="rId1" Type="http://schemas.openxmlformats.org/officeDocument/2006/relationships/vmlDrawing" Target="../drawings/vmlDrawing22.vml"/><Relationship Id="rId6" Type="http://schemas.openxmlformats.org/officeDocument/2006/relationships/diagramQuickStyle" Target="../diagrams/quickStyle18.xml"/><Relationship Id="rId11" Type="http://schemas.openxmlformats.org/officeDocument/2006/relationships/diagramQuickStyle" Target="../diagrams/quickStyle19.xml"/><Relationship Id="rId5" Type="http://schemas.openxmlformats.org/officeDocument/2006/relationships/diagramLayout" Target="../diagrams/layout18.xml"/><Relationship Id="rId15" Type="http://schemas.openxmlformats.org/officeDocument/2006/relationships/image" Target="../media/image138.wmf"/><Relationship Id="rId10" Type="http://schemas.openxmlformats.org/officeDocument/2006/relationships/diagramLayout" Target="../diagrams/layout19.xml"/><Relationship Id="rId4" Type="http://schemas.openxmlformats.org/officeDocument/2006/relationships/diagramData" Target="../diagrams/data18.xml"/><Relationship Id="rId9" Type="http://schemas.openxmlformats.org/officeDocument/2006/relationships/diagramData" Target="../diagrams/data19.xml"/><Relationship Id="rId14" Type="http://schemas.openxmlformats.org/officeDocument/2006/relationships/oleObject" Target="../embeddings/oleObject34.bin"/></Relationships>
</file>

<file path=ppt/slides/_rels/slide8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5.png"/><Relationship Id="rId2" Type="http://schemas.openxmlformats.org/officeDocument/2006/relationships/slideLayout" Target="../slideLayouts/slideLayout12.xml"/><Relationship Id="rId1" Type="http://schemas.openxmlformats.org/officeDocument/2006/relationships/vmlDrawing" Target="../drawings/vmlDrawing23.vml"/><Relationship Id="rId6" Type="http://schemas.openxmlformats.org/officeDocument/2006/relationships/image" Target="../media/image140.wmf"/><Relationship Id="rId5" Type="http://schemas.openxmlformats.org/officeDocument/2006/relationships/oleObject" Target="../embeddings/oleObject35.bin"/><Relationship Id="rId4" Type="http://schemas.openxmlformats.org/officeDocument/2006/relationships/image" Target="../media/image139.png"/></Relationships>
</file>

<file path=ppt/slides/_rels/slide8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3.xml"/><Relationship Id="rId4" Type="http://schemas.openxmlformats.org/officeDocument/2006/relationships/image" Target="../media/image14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46.jpeg"/></Relationships>
</file>

<file path=ppt/slides/_rels/slide9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150.jpeg"/><Relationship Id="rId4" Type="http://schemas.openxmlformats.org/officeDocument/2006/relationships/image" Target="../media/image14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gif"/><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153.gif"/><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157.png"/><Relationship Id="rId4" Type="http://schemas.openxmlformats.org/officeDocument/2006/relationships/image" Target="../media/image156.png"/></Relationships>
</file>

<file path=ppt/slides/_rels/slide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p:txBody>
          <a:bodyPr vert="horz" lIns="91440" tIns="45720" rIns="91440" bIns="45720" rtlCol="0" anchor="b" anchorCtr="0">
            <a:normAutofit/>
          </a:bodyPr>
          <a:lstStyle/>
          <a:p>
            <a:pPr eaLnBrk="1" hangingPunct="1"/>
            <a:r>
              <a:rPr lang="zh-CN" altLang="zh-CN" dirty="0"/>
              <a:t>第三章</a:t>
            </a:r>
            <a:r>
              <a:rPr lang="en-US" altLang="zh-CN" dirty="0"/>
              <a:t>  </a:t>
            </a:r>
            <a:r>
              <a:rPr lang="zh-CN" altLang="zh-CN" dirty="0"/>
              <a:t>常用传感器及其调理电路</a:t>
            </a:r>
            <a:endParaRPr lang="zh-CN" altLang="en-US" dirty="0">
              <a:solidFill>
                <a:schemeClr val="hlink"/>
              </a:solidFill>
            </a:endParaRPr>
          </a:p>
        </p:txBody>
      </p:sp>
      <p:sp>
        <p:nvSpPr>
          <p:cNvPr id="2" name="副标题 1"/>
          <p:cNvSpPr>
            <a:spLocks noGrp="1"/>
          </p:cNvSpPr>
          <p:nvPr>
            <p:ph type="subTitle" idx="1"/>
          </p:nvPr>
        </p:nvSpPr>
        <p:spPr/>
        <p:txBody>
          <a:bodyPr/>
          <a:lstStyle/>
          <a:p>
            <a:r>
              <a:rPr lang="zh-CN" altLang="en-US" dirty="0"/>
              <a:t>廖兴林 </a:t>
            </a:r>
            <a:r>
              <a:rPr lang="en-US" altLang="zh-CN" dirty="0"/>
              <a:t>lxl108381@126.com</a:t>
            </a:r>
            <a:endParaRPr lang="zh-CN" altLang="en-US"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lIns="91440" tIns="45720" rIns="91440" bIns="45720" rtlCol="0" anchor="b" anchorCtr="0">
            <a:normAutofit fontScale="90000"/>
          </a:bodyPr>
          <a:lstStyle/>
          <a:p>
            <a:pPr eaLnBrk="1" hangingPunct="1"/>
            <a:r>
              <a:rPr lang="zh-CN" altLang="zh-CN" b="0">
                <a:ea typeface="宋体" panose="02010600030101010101" pitchFamily="2" charset="-122"/>
              </a:rPr>
              <a:t>常用传感器及其调理电路</a:t>
            </a:r>
            <a:endParaRPr lang="zh-CN" altLang="en-US">
              <a:ea typeface="宋体" panose="02010600030101010101" pitchFamily="2" charset="-122"/>
            </a:endParaRPr>
          </a:p>
        </p:txBody>
      </p:sp>
      <p:grpSp>
        <p:nvGrpSpPr>
          <p:cNvPr id="5" name="组合 4"/>
          <p:cNvGrpSpPr/>
          <p:nvPr/>
        </p:nvGrpSpPr>
        <p:grpSpPr>
          <a:xfrm>
            <a:off x="695400" y="907852"/>
            <a:ext cx="5460930" cy="472042"/>
            <a:chOff x="1841535" y="1274734"/>
            <a:chExt cx="5460930" cy="472042"/>
          </a:xfrm>
        </p:grpSpPr>
        <p:grpSp>
          <p:nvGrpSpPr>
            <p:cNvPr id="48" name="组合 47"/>
            <p:cNvGrpSpPr/>
            <p:nvPr/>
          </p:nvGrpSpPr>
          <p:grpSpPr>
            <a:xfrm>
              <a:off x="1841535" y="1303550"/>
              <a:ext cx="843427" cy="443226"/>
              <a:chOff x="666810" y="2586037"/>
              <a:chExt cx="468000" cy="245937"/>
            </a:xfrm>
          </p:grpSpPr>
          <p:sp>
            <p:nvSpPr>
              <p:cNvPr id="5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2" name="文本框 5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9" name="直接连接符 48"/>
            <p:cNvCxnSpPr>
              <a:stCxn id="51"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zh-CN" sz="2400" dirty="0">
                  <a:solidFill>
                    <a:schemeClr val="accent1"/>
                  </a:solidFill>
                  <a:latin typeface="Tahoma" pitchFamily="34" charset="0"/>
                </a:rPr>
                <a:t>传感器概述</a:t>
              </a:r>
              <a:endParaRPr kumimoji="1" lang="en-US" altLang="zh-CN" sz="2400" dirty="0">
                <a:solidFill>
                  <a:schemeClr val="accent1"/>
                </a:solidFill>
                <a:latin typeface="Tahoma" pitchFamily="34" charset="0"/>
              </a:endParaRPr>
            </a:p>
          </p:txBody>
        </p:sp>
      </p:grpSp>
      <p:grpSp>
        <p:nvGrpSpPr>
          <p:cNvPr id="6" name="组合 5"/>
          <p:cNvGrpSpPr/>
          <p:nvPr/>
        </p:nvGrpSpPr>
        <p:grpSpPr>
          <a:xfrm>
            <a:off x="695400" y="1504614"/>
            <a:ext cx="5460930" cy="472042"/>
            <a:chOff x="1841535" y="2194707"/>
            <a:chExt cx="5460930" cy="472042"/>
          </a:xfrm>
        </p:grpSpPr>
        <p:grpSp>
          <p:nvGrpSpPr>
            <p:cNvPr id="43" name="组合 42"/>
            <p:cNvGrpSpPr/>
            <p:nvPr/>
          </p:nvGrpSpPr>
          <p:grpSpPr>
            <a:xfrm>
              <a:off x="1841535" y="2223523"/>
              <a:ext cx="843427" cy="443226"/>
              <a:chOff x="666810" y="2586037"/>
              <a:chExt cx="468000" cy="245937"/>
            </a:xfrm>
          </p:grpSpPr>
          <p:sp>
            <p:nvSpPr>
              <p:cNvPr id="4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7" name="文本框 4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4" name="直接连接符 43"/>
            <p:cNvCxnSpPr>
              <a:stCxn id="46"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2915073" y="2194707"/>
              <a:ext cx="4387392" cy="461665"/>
            </a:xfrm>
            <a:prstGeom prst="rect">
              <a:avLst/>
            </a:prstGeom>
            <a:noFill/>
          </p:spPr>
          <p:txBody>
            <a:bodyPr wrap="square" rtlCol="0">
              <a:spAutoFit/>
            </a:bodyPr>
            <a:lstStyle/>
            <a:p>
              <a:r>
                <a:rPr lang="zh-CN" altLang="en-US" sz="2400" dirty="0"/>
                <a:t>金属温度传感器</a:t>
              </a:r>
            </a:p>
          </p:txBody>
        </p:sp>
      </p:grpSp>
      <p:grpSp>
        <p:nvGrpSpPr>
          <p:cNvPr id="7" name="组合 6"/>
          <p:cNvGrpSpPr/>
          <p:nvPr/>
        </p:nvGrpSpPr>
        <p:grpSpPr>
          <a:xfrm>
            <a:off x="695400" y="2101376"/>
            <a:ext cx="5460930" cy="472042"/>
            <a:chOff x="1841535" y="3114680"/>
            <a:chExt cx="5460930" cy="472042"/>
          </a:xfrm>
        </p:grpSpPr>
        <p:grpSp>
          <p:nvGrpSpPr>
            <p:cNvPr id="38" name="组合 37"/>
            <p:cNvGrpSpPr/>
            <p:nvPr/>
          </p:nvGrpSpPr>
          <p:grpSpPr>
            <a:xfrm>
              <a:off x="1841535" y="3143496"/>
              <a:ext cx="843427" cy="443226"/>
              <a:chOff x="666810" y="2586037"/>
              <a:chExt cx="468000" cy="245937"/>
            </a:xfrm>
          </p:grpSpPr>
          <p:sp>
            <p:nvSpPr>
              <p:cNvPr id="4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2" name="文本框 4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9" name="直接连接符 38"/>
            <p:cNvCxnSpPr>
              <a:stCxn id="41"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2915073" y="3114680"/>
              <a:ext cx="4387392" cy="461665"/>
            </a:xfrm>
            <a:prstGeom prst="rect">
              <a:avLst/>
            </a:prstGeom>
            <a:noFill/>
          </p:spPr>
          <p:txBody>
            <a:bodyPr wrap="square" rtlCol="0">
              <a:spAutoFit/>
            </a:bodyPr>
            <a:lstStyle/>
            <a:p>
              <a:r>
                <a:rPr lang="zh-CN" altLang="en-US" sz="2400" dirty="0"/>
                <a:t>热电偶</a:t>
              </a:r>
            </a:p>
          </p:txBody>
        </p:sp>
      </p:grpSp>
      <p:grpSp>
        <p:nvGrpSpPr>
          <p:cNvPr id="8" name="组合 7"/>
          <p:cNvGrpSpPr/>
          <p:nvPr/>
        </p:nvGrpSpPr>
        <p:grpSpPr>
          <a:xfrm>
            <a:off x="695400" y="2698138"/>
            <a:ext cx="5460930" cy="472042"/>
            <a:chOff x="1841535" y="4034653"/>
            <a:chExt cx="5460930" cy="472042"/>
          </a:xfrm>
        </p:grpSpPr>
        <p:grpSp>
          <p:nvGrpSpPr>
            <p:cNvPr id="33" name="组合 32"/>
            <p:cNvGrpSpPr/>
            <p:nvPr/>
          </p:nvGrpSpPr>
          <p:grpSpPr>
            <a:xfrm>
              <a:off x="1841535" y="4063469"/>
              <a:ext cx="843427" cy="443226"/>
              <a:chOff x="666810" y="2586037"/>
              <a:chExt cx="468000" cy="245937"/>
            </a:xfrm>
          </p:grpSpPr>
          <p:sp>
            <p:nvSpPr>
              <p:cNvPr id="3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7" name="文本框 3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4" name="直接连接符 33"/>
            <p:cNvCxnSpPr>
              <a:stCxn id="36"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915073" y="4034653"/>
              <a:ext cx="4387392" cy="461665"/>
            </a:xfrm>
            <a:prstGeom prst="rect">
              <a:avLst/>
            </a:prstGeom>
            <a:noFill/>
          </p:spPr>
          <p:txBody>
            <a:bodyPr wrap="square" rtlCol="0">
              <a:spAutoFit/>
            </a:bodyPr>
            <a:lstStyle/>
            <a:p>
              <a:r>
                <a:rPr lang="zh-CN" altLang="en-US" sz="2400" dirty="0"/>
                <a:t>热敏电阻</a:t>
              </a:r>
            </a:p>
          </p:txBody>
        </p:sp>
      </p:grpSp>
      <p:grpSp>
        <p:nvGrpSpPr>
          <p:cNvPr id="9" name="组合 8"/>
          <p:cNvGrpSpPr/>
          <p:nvPr/>
        </p:nvGrpSpPr>
        <p:grpSpPr>
          <a:xfrm>
            <a:off x="696234" y="3294900"/>
            <a:ext cx="5460930" cy="472042"/>
            <a:chOff x="1841535" y="4954628"/>
            <a:chExt cx="5460930" cy="472042"/>
          </a:xfrm>
        </p:grpSpPr>
        <p:grpSp>
          <p:nvGrpSpPr>
            <p:cNvPr id="28" name="组合 27"/>
            <p:cNvGrpSpPr/>
            <p:nvPr/>
          </p:nvGrpSpPr>
          <p:grpSpPr>
            <a:xfrm>
              <a:off x="1841535" y="4983444"/>
              <a:ext cx="843427" cy="443226"/>
              <a:chOff x="666810" y="2586037"/>
              <a:chExt cx="468000" cy="245937"/>
            </a:xfrm>
          </p:grpSpPr>
          <p:sp>
            <p:nvSpPr>
              <p:cNvPr id="3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2" name="文本框 3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9" name="直接连接符 28"/>
            <p:cNvCxnSpPr>
              <a:stCxn id="3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915073" y="4954628"/>
              <a:ext cx="4387392" cy="461665"/>
            </a:xfrm>
            <a:prstGeom prst="rect">
              <a:avLst/>
            </a:prstGeom>
            <a:noFill/>
          </p:spPr>
          <p:txBody>
            <a:bodyPr wrap="square" rtlCol="0">
              <a:spAutoFit/>
            </a:bodyPr>
            <a:lstStyle/>
            <a:p>
              <a:r>
                <a:rPr lang="zh-CN" altLang="en-US" sz="2400" dirty="0"/>
                <a:t>霍尔传感器</a:t>
              </a:r>
            </a:p>
          </p:txBody>
        </p:sp>
      </p:grpSp>
      <p:grpSp>
        <p:nvGrpSpPr>
          <p:cNvPr id="10" name="组合 9"/>
          <p:cNvGrpSpPr/>
          <p:nvPr/>
        </p:nvGrpSpPr>
        <p:grpSpPr>
          <a:xfrm>
            <a:off x="695400" y="3891662"/>
            <a:ext cx="5460930" cy="472042"/>
            <a:chOff x="1993935" y="1427134"/>
            <a:chExt cx="5460930" cy="472042"/>
          </a:xfrm>
        </p:grpSpPr>
        <p:grpSp>
          <p:nvGrpSpPr>
            <p:cNvPr id="23" name="组合 22"/>
            <p:cNvGrpSpPr/>
            <p:nvPr/>
          </p:nvGrpSpPr>
          <p:grpSpPr>
            <a:xfrm>
              <a:off x="1993935" y="1455950"/>
              <a:ext cx="843427" cy="443226"/>
              <a:chOff x="666810" y="2586037"/>
              <a:chExt cx="468000" cy="245937"/>
            </a:xfrm>
          </p:grpSpPr>
          <p:sp>
            <p:nvSpPr>
              <p:cNvPr id="2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7" name="文本框 2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4" name="直接连接符 23"/>
            <p:cNvCxnSpPr>
              <a:stCxn id="26"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67473" y="1427134"/>
              <a:ext cx="4387392" cy="461665"/>
            </a:xfrm>
            <a:prstGeom prst="rect">
              <a:avLst/>
            </a:prstGeom>
            <a:noFill/>
          </p:spPr>
          <p:txBody>
            <a:bodyPr wrap="square" rtlCol="0">
              <a:spAutoFit/>
            </a:bodyPr>
            <a:lstStyle/>
            <a:p>
              <a:r>
                <a:rPr lang="zh-CN" altLang="en-US" sz="2400" dirty="0"/>
                <a:t>磁阻传感器</a:t>
              </a:r>
            </a:p>
          </p:txBody>
        </p:sp>
      </p:grpSp>
      <p:grpSp>
        <p:nvGrpSpPr>
          <p:cNvPr id="11" name="组合 10"/>
          <p:cNvGrpSpPr/>
          <p:nvPr/>
        </p:nvGrpSpPr>
        <p:grpSpPr>
          <a:xfrm>
            <a:off x="695400" y="4488424"/>
            <a:ext cx="5460930" cy="472042"/>
            <a:chOff x="1841535" y="5284653"/>
            <a:chExt cx="5460930" cy="472042"/>
          </a:xfrm>
        </p:grpSpPr>
        <p:grpSp>
          <p:nvGrpSpPr>
            <p:cNvPr id="18" name="组合 17"/>
            <p:cNvGrpSpPr/>
            <p:nvPr/>
          </p:nvGrpSpPr>
          <p:grpSpPr>
            <a:xfrm>
              <a:off x="1841535" y="5313469"/>
              <a:ext cx="843427" cy="443226"/>
              <a:chOff x="666810" y="2586037"/>
              <a:chExt cx="468000" cy="245937"/>
            </a:xfrm>
          </p:grpSpPr>
          <p:sp>
            <p:nvSpPr>
              <p:cNvPr id="2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2" name="文本框 2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9" name="直接连接符 18"/>
            <p:cNvCxnSpPr>
              <a:stCxn id="21"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15073" y="5284653"/>
              <a:ext cx="4387392" cy="461665"/>
            </a:xfrm>
            <a:prstGeom prst="rect">
              <a:avLst/>
            </a:prstGeom>
            <a:noFill/>
          </p:spPr>
          <p:txBody>
            <a:bodyPr wrap="square" rtlCol="0">
              <a:spAutoFit/>
            </a:bodyPr>
            <a:lstStyle/>
            <a:p>
              <a:r>
                <a:rPr lang="zh-CN" altLang="en-US" sz="2400" dirty="0"/>
                <a:t>电场测量探头</a:t>
              </a:r>
            </a:p>
          </p:txBody>
        </p:sp>
      </p:grpSp>
      <p:grpSp>
        <p:nvGrpSpPr>
          <p:cNvPr id="12" name="组合 11"/>
          <p:cNvGrpSpPr/>
          <p:nvPr/>
        </p:nvGrpSpPr>
        <p:grpSpPr>
          <a:xfrm>
            <a:off x="695400" y="5085184"/>
            <a:ext cx="5460930" cy="472042"/>
            <a:chOff x="1841535" y="5284653"/>
            <a:chExt cx="5460930" cy="472042"/>
          </a:xfrm>
        </p:grpSpPr>
        <p:grpSp>
          <p:nvGrpSpPr>
            <p:cNvPr id="13" name="组合 12"/>
            <p:cNvGrpSpPr/>
            <p:nvPr/>
          </p:nvGrpSpPr>
          <p:grpSpPr>
            <a:xfrm>
              <a:off x="1841535" y="5313469"/>
              <a:ext cx="843427" cy="443226"/>
              <a:chOff x="666810" y="2586037"/>
              <a:chExt cx="468000" cy="245937"/>
            </a:xfrm>
          </p:grpSpPr>
          <p:sp>
            <p:nvSpPr>
              <p:cNvPr id="1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7" name="文本框 1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4" name="直接连接符 13"/>
            <p:cNvCxnSpPr>
              <a:stCxn id="16"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15073" y="5284653"/>
              <a:ext cx="4387392" cy="461665"/>
            </a:xfrm>
            <a:prstGeom prst="rect">
              <a:avLst/>
            </a:prstGeom>
            <a:noFill/>
          </p:spPr>
          <p:txBody>
            <a:bodyPr wrap="square" rtlCol="0">
              <a:spAutoFit/>
            </a:bodyPr>
            <a:lstStyle/>
            <a:p>
              <a:r>
                <a:rPr lang="zh-CN" altLang="en-US" sz="2400" dirty="0"/>
                <a:t>电涡流传感器</a:t>
              </a:r>
            </a:p>
          </p:txBody>
        </p:sp>
      </p:grpSp>
      <p:grpSp>
        <p:nvGrpSpPr>
          <p:cNvPr id="53" name="组合 52"/>
          <p:cNvGrpSpPr/>
          <p:nvPr/>
        </p:nvGrpSpPr>
        <p:grpSpPr>
          <a:xfrm>
            <a:off x="6385607" y="936668"/>
            <a:ext cx="5460930" cy="472042"/>
            <a:chOff x="1841535" y="1274734"/>
            <a:chExt cx="5460930" cy="472042"/>
          </a:xfrm>
        </p:grpSpPr>
        <p:grpSp>
          <p:nvGrpSpPr>
            <p:cNvPr id="54" name="组合 53"/>
            <p:cNvGrpSpPr/>
            <p:nvPr/>
          </p:nvGrpSpPr>
          <p:grpSpPr>
            <a:xfrm>
              <a:off x="1841535" y="1303550"/>
              <a:ext cx="843427" cy="443226"/>
              <a:chOff x="666810" y="2586037"/>
              <a:chExt cx="468000" cy="245937"/>
            </a:xfrm>
          </p:grpSpPr>
          <p:sp>
            <p:nvSpPr>
              <p:cNvPr id="57"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8" name="文本框 57"/>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9</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5" name="直接连接符 54"/>
            <p:cNvCxnSpPr>
              <a:stCxn id="57"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en-US" sz="2400" dirty="0">
                  <a:solidFill>
                    <a:schemeClr val="accent1"/>
                  </a:solidFill>
                  <a:latin typeface="Tahoma" pitchFamily="34" charset="0"/>
                </a:rPr>
                <a:t>压电传感器</a:t>
              </a:r>
            </a:p>
          </p:txBody>
        </p:sp>
      </p:grpSp>
      <p:grpSp>
        <p:nvGrpSpPr>
          <p:cNvPr id="59" name="组合 58"/>
          <p:cNvGrpSpPr/>
          <p:nvPr/>
        </p:nvGrpSpPr>
        <p:grpSpPr>
          <a:xfrm>
            <a:off x="6385607" y="1533430"/>
            <a:ext cx="5460930" cy="472042"/>
            <a:chOff x="1841535" y="2194707"/>
            <a:chExt cx="5460930" cy="472042"/>
          </a:xfrm>
        </p:grpSpPr>
        <p:grpSp>
          <p:nvGrpSpPr>
            <p:cNvPr id="60" name="组合 59"/>
            <p:cNvGrpSpPr/>
            <p:nvPr/>
          </p:nvGrpSpPr>
          <p:grpSpPr>
            <a:xfrm>
              <a:off x="1841535" y="2223523"/>
              <a:ext cx="843427" cy="443226"/>
              <a:chOff x="666810" y="2586037"/>
              <a:chExt cx="468000" cy="245937"/>
            </a:xfrm>
          </p:grpSpPr>
          <p:sp>
            <p:nvSpPr>
              <p:cNvPr id="6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4" name="文本框 6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10</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1" name="直接连接符 60"/>
            <p:cNvCxnSpPr>
              <a:stCxn id="6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2915073" y="2194707"/>
              <a:ext cx="4387392" cy="461665"/>
            </a:xfrm>
            <a:prstGeom prst="rect">
              <a:avLst/>
            </a:prstGeom>
            <a:noFill/>
          </p:spPr>
          <p:txBody>
            <a:bodyPr wrap="square" rtlCol="0">
              <a:spAutoFit/>
            </a:bodyPr>
            <a:lstStyle/>
            <a:p>
              <a:r>
                <a:rPr lang="zh-CN" altLang="en-US" sz="2400" dirty="0"/>
                <a:t>光电传感器</a:t>
              </a:r>
            </a:p>
          </p:txBody>
        </p:sp>
      </p:grpSp>
      <p:grpSp>
        <p:nvGrpSpPr>
          <p:cNvPr id="65" name="组合 64"/>
          <p:cNvGrpSpPr/>
          <p:nvPr/>
        </p:nvGrpSpPr>
        <p:grpSpPr>
          <a:xfrm>
            <a:off x="6385607" y="2130192"/>
            <a:ext cx="5460930" cy="472042"/>
            <a:chOff x="1841535" y="3114680"/>
            <a:chExt cx="5460930" cy="472042"/>
          </a:xfrm>
        </p:grpSpPr>
        <p:grpSp>
          <p:nvGrpSpPr>
            <p:cNvPr id="66" name="组合 65"/>
            <p:cNvGrpSpPr/>
            <p:nvPr/>
          </p:nvGrpSpPr>
          <p:grpSpPr>
            <a:xfrm>
              <a:off x="1841535" y="3143496"/>
              <a:ext cx="843427" cy="443226"/>
              <a:chOff x="666810" y="2586037"/>
              <a:chExt cx="468000" cy="245937"/>
            </a:xfrm>
          </p:grpSpPr>
          <p:sp>
            <p:nvSpPr>
              <p:cNvPr id="6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0" name="文本框 6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7" name="直接连接符 66"/>
            <p:cNvCxnSpPr>
              <a:stCxn id="69"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915073" y="3114680"/>
              <a:ext cx="4387392" cy="461665"/>
            </a:xfrm>
            <a:prstGeom prst="rect">
              <a:avLst/>
            </a:prstGeom>
            <a:noFill/>
          </p:spPr>
          <p:txBody>
            <a:bodyPr wrap="square" rtlCol="0">
              <a:spAutoFit/>
            </a:bodyPr>
            <a:lstStyle/>
            <a:p>
              <a:r>
                <a:rPr lang="zh-CN" altLang="en-US" sz="2400" dirty="0"/>
                <a:t>电容式传感器</a:t>
              </a:r>
            </a:p>
          </p:txBody>
        </p:sp>
      </p:grpSp>
      <p:grpSp>
        <p:nvGrpSpPr>
          <p:cNvPr id="71" name="组合 70"/>
          <p:cNvGrpSpPr/>
          <p:nvPr/>
        </p:nvGrpSpPr>
        <p:grpSpPr>
          <a:xfrm>
            <a:off x="6385607" y="2726954"/>
            <a:ext cx="5460930" cy="472042"/>
            <a:chOff x="1841535" y="4034653"/>
            <a:chExt cx="5460930" cy="472042"/>
          </a:xfrm>
        </p:grpSpPr>
        <p:grpSp>
          <p:nvGrpSpPr>
            <p:cNvPr id="72" name="组合 71"/>
            <p:cNvGrpSpPr/>
            <p:nvPr/>
          </p:nvGrpSpPr>
          <p:grpSpPr>
            <a:xfrm>
              <a:off x="1841535" y="4063469"/>
              <a:ext cx="843427" cy="443226"/>
              <a:chOff x="666810" y="2586037"/>
              <a:chExt cx="468000" cy="245937"/>
            </a:xfrm>
          </p:grpSpPr>
          <p:sp>
            <p:nvSpPr>
              <p:cNvPr id="75"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6" name="文本框 75"/>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3" name="直接连接符 72"/>
            <p:cNvCxnSpPr>
              <a:stCxn id="75"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2915073" y="4034653"/>
              <a:ext cx="4387392" cy="461665"/>
            </a:xfrm>
            <a:prstGeom prst="rect">
              <a:avLst/>
            </a:prstGeom>
            <a:noFill/>
          </p:spPr>
          <p:txBody>
            <a:bodyPr wrap="square" rtlCol="0">
              <a:spAutoFit/>
            </a:bodyPr>
            <a:lstStyle/>
            <a:p>
              <a:r>
                <a:rPr lang="zh-CN" altLang="en-US" sz="2400" dirty="0"/>
                <a:t>电感式传感器</a:t>
              </a:r>
            </a:p>
          </p:txBody>
        </p:sp>
      </p:grpSp>
      <p:grpSp>
        <p:nvGrpSpPr>
          <p:cNvPr id="77" name="组合 76"/>
          <p:cNvGrpSpPr/>
          <p:nvPr/>
        </p:nvGrpSpPr>
        <p:grpSpPr>
          <a:xfrm>
            <a:off x="6386441" y="3323716"/>
            <a:ext cx="5460930" cy="472042"/>
            <a:chOff x="1841535" y="4954628"/>
            <a:chExt cx="5460930" cy="472042"/>
          </a:xfrm>
        </p:grpSpPr>
        <p:grpSp>
          <p:nvGrpSpPr>
            <p:cNvPr id="78" name="组合 77"/>
            <p:cNvGrpSpPr/>
            <p:nvPr/>
          </p:nvGrpSpPr>
          <p:grpSpPr>
            <a:xfrm>
              <a:off x="1841535" y="4983444"/>
              <a:ext cx="843427" cy="443226"/>
              <a:chOff x="666810" y="2586037"/>
              <a:chExt cx="468000" cy="245937"/>
            </a:xfrm>
          </p:grpSpPr>
          <p:sp>
            <p:nvSpPr>
              <p:cNvPr id="8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2" name="文本框 8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9" name="直接连接符 78"/>
            <p:cNvCxnSpPr>
              <a:stCxn id="8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2915073" y="4954628"/>
              <a:ext cx="4387392" cy="461665"/>
            </a:xfrm>
            <a:prstGeom prst="rect">
              <a:avLst/>
            </a:prstGeom>
            <a:noFill/>
          </p:spPr>
          <p:txBody>
            <a:bodyPr wrap="square" rtlCol="0">
              <a:spAutoFit/>
            </a:bodyPr>
            <a:lstStyle/>
            <a:p>
              <a:r>
                <a:rPr lang="zh-CN" altLang="en-US" sz="2400" dirty="0"/>
                <a:t>差动传感器与测量电桥</a:t>
              </a:r>
            </a:p>
          </p:txBody>
        </p:sp>
      </p:grpSp>
    </p:spTree>
    <p:extLst>
      <p:ext uri="{BB962C8B-B14F-4D97-AF65-F5344CB8AC3E}">
        <p14:creationId xmlns:p14="http://schemas.microsoft.com/office/powerpoint/2010/main" val="31553374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zh-CN" altLang="en-US"/>
              <a:t>应用举例：简易电机转速测量</a:t>
            </a:r>
          </a:p>
        </p:txBody>
      </p:sp>
      <p:sp>
        <p:nvSpPr>
          <p:cNvPr id="134147" name="Rectangle 3"/>
          <p:cNvSpPr>
            <a:spLocks noChangeArrowheads="1"/>
          </p:cNvSpPr>
          <p:nvPr/>
        </p:nvSpPr>
        <p:spPr bwMode="auto">
          <a:xfrm>
            <a:off x="1847528" y="6037929"/>
            <a:ext cx="2043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2000" dirty="0">
                <a:solidFill>
                  <a:schemeClr val="accent1"/>
                </a:solidFill>
                <a:ea typeface="宋体" panose="02010600030101010101" pitchFamily="2" charset="-122"/>
              </a:rPr>
              <a:t>转速测量原理图 </a:t>
            </a:r>
          </a:p>
        </p:txBody>
      </p:sp>
      <p:pic>
        <p:nvPicPr>
          <p:cNvPr id="134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432" y="1827064"/>
            <a:ext cx="4966518" cy="421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AutoShape 5"/>
          <p:cNvSpPr>
            <a:spLocks noChangeArrowheads="1"/>
          </p:cNvSpPr>
          <p:nvPr/>
        </p:nvSpPr>
        <p:spPr bwMode="auto">
          <a:xfrm>
            <a:off x="6096000" y="1916832"/>
            <a:ext cx="5544171" cy="4033837"/>
          </a:xfrm>
          <a:prstGeom prst="wedgeRoundRectCallout">
            <a:avLst>
              <a:gd name="adj1" fmla="val -107401"/>
              <a:gd name="adj2" fmla="val -11697"/>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lang="zh-CN" altLang="en-US" sz="2000" dirty="0">
                <a:solidFill>
                  <a:srgbClr val="FF0000"/>
                </a:solidFill>
                <a:latin typeface="+mn-ea"/>
                <a:ea typeface="+mn-ea"/>
              </a:rPr>
              <a:t>在电机轴盘上贴一片铝箔纸作为反射面，并将反射式光电开关传感器对准轴盘</a:t>
            </a:r>
            <a:r>
              <a:rPr lang="zh-CN" altLang="en-US" sz="2000" dirty="0">
                <a:solidFill>
                  <a:schemeClr val="bg1"/>
                </a:solidFill>
                <a:latin typeface="+mn-ea"/>
                <a:ea typeface="+mn-ea"/>
              </a:rPr>
              <a:t>。对于传感器</a:t>
            </a:r>
            <a:r>
              <a:rPr lang="en-US" altLang="zh-CN" sz="2000" dirty="0">
                <a:solidFill>
                  <a:schemeClr val="bg1"/>
                </a:solidFill>
                <a:latin typeface="+mn-ea"/>
                <a:ea typeface="+mn-ea"/>
              </a:rPr>
              <a:t>A</a:t>
            </a:r>
            <a:r>
              <a:rPr lang="zh-CN" altLang="en-US" sz="2000" dirty="0">
                <a:solidFill>
                  <a:schemeClr val="bg1"/>
                </a:solidFill>
                <a:latin typeface="+mn-ea"/>
                <a:ea typeface="+mn-ea"/>
              </a:rPr>
              <a:t>，其发光二极管发出恒定光，由于电机旋转时经过铝箔纸反射面时有反射光，使得该传感器的输出</a:t>
            </a:r>
            <a:r>
              <a:rPr lang="en-US" altLang="zh-CN" sz="2000" i="1" dirty="0">
                <a:solidFill>
                  <a:schemeClr val="bg1"/>
                </a:solidFill>
                <a:latin typeface="+mn-ea"/>
                <a:ea typeface="+mn-ea"/>
              </a:rPr>
              <a:t>U</a:t>
            </a:r>
            <a:r>
              <a:rPr lang="en-US" altLang="zh-CN" sz="2000" i="1" baseline="-25000" dirty="0">
                <a:solidFill>
                  <a:schemeClr val="bg1"/>
                </a:solidFill>
                <a:latin typeface="+mn-ea"/>
                <a:ea typeface="+mn-ea"/>
              </a:rPr>
              <a:t>0</a:t>
            </a:r>
            <a:r>
              <a:rPr lang="zh-CN" altLang="en-US" sz="2000" dirty="0">
                <a:solidFill>
                  <a:schemeClr val="bg1"/>
                </a:solidFill>
                <a:latin typeface="+mn-ea"/>
                <a:ea typeface="+mn-ea"/>
              </a:rPr>
              <a:t>为低电平，而经过其余部分时无反射光，使得输出</a:t>
            </a:r>
            <a:r>
              <a:rPr lang="en-US" altLang="zh-CN" sz="2000" i="1" dirty="0">
                <a:solidFill>
                  <a:schemeClr val="bg1"/>
                </a:solidFill>
                <a:latin typeface="+mn-ea"/>
                <a:ea typeface="+mn-ea"/>
              </a:rPr>
              <a:t>U</a:t>
            </a:r>
            <a:r>
              <a:rPr lang="en-US" altLang="zh-CN" sz="2000" i="1" baseline="-25000" dirty="0">
                <a:solidFill>
                  <a:schemeClr val="bg1"/>
                </a:solidFill>
                <a:latin typeface="+mn-ea"/>
                <a:ea typeface="+mn-ea"/>
              </a:rPr>
              <a:t>0</a:t>
            </a:r>
            <a:r>
              <a:rPr lang="zh-CN" altLang="en-US" sz="2000" dirty="0">
                <a:solidFill>
                  <a:schemeClr val="bg1"/>
                </a:solidFill>
                <a:latin typeface="+mn-ea"/>
                <a:ea typeface="+mn-ea"/>
              </a:rPr>
              <a:t>为高电平。电机高速转动时，输出</a:t>
            </a:r>
            <a:r>
              <a:rPr lang="en-US" altLang="zh-CN" sz="2000" i="1" dirty="0">
                <a:solidFill>
                  <a:schemeClr val="bg1"/>
                </a:solidFill>
                <a:latin typeface="+mn-ea"/>
                <a:ea typeface="+mn-ea"/>
              </a:rPr>
              <a:t>U</a:t>
            </a:r>
            <a:r>
              <a:rPr lang="en-US" altLang="zh-CN" sz="2000" i="1" baseline="-25000" dirty="0">
                <a:solidFill>
                  <a:schemeClr val="bg1"/>
                </a:solidFill>
                <a:latin typeface="+mn-ea"/>
                <a:ea typeface="+mn-ea"/>
              </a:rPr>
              <a:t>0</a:t>
            </a:r>
            <a:r>
              <a:rPr lang="zh-CN" altLang="en-US" sz="2000" dirty="0">
                <a:solidFill>
                  <a:schemeClr val="bg1"/>
                </a:solidFill>
                <a:latin typeface="+mn-ea"/>
                <a:ea typeface="+mn-ea"/>
              </a:rPr>
              <a:t>则为一系列脉冲。通过系统的计数器定时收集便可获得与转速成正比的输出。</a:t>
            </a:r>
          </a:p>
          <a:p>
            <a:pPr algn="ctr" eaLnBrk="1" hangingPunct="1">
              <a:lnSpc>
                <a:spcPct val="100000"/>
              </a:lnSpc>
              <a:spcBef>
                <a:spcPct val="0"/>
              </a:spcBef>
              <a:buSzTx/>
              <a:buFontTx/>
              <a:buNone/>
            </a:pPr>
            <a:endParaRPr lang="en-US" altLang="zh-CN" sz="2000" dirty="0">
              <a:solidFill>
                <a:schemeClr val="tx1"/>
              </a:solidFill>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0" name="Picture 2" descr="p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562" y="3038742"/>
            <a:ext cx="3708400"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571" name="Picture 3" descr="RS触发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1512" y="909304"/>
            <a:ext cx="4344987" cy="3023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572" name="Rectangle 4"/>
          <p:cNvSpPr>
            <a:spLocks noChangeArrowheads="1"/>
          </p:cNvSpPr>
          <p:nvPr/>
        </p:nvSpPr>
        <p:spPr bwMode="auto">
          <a:xfrm>
            <a:off x="1487562" y="6265857"/>
            <a:ext cx="30764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2000" dirty="0">
                <a:solidFill>
                  <a:schemeClr val="accent1"/>
                </a:solidFill>
                <a:latin typeface="+mn-ea"/>
                <a:ea typeface="+mn-ea"/>
              </a:rPr>
              <a:t>双传感器转速测量原理图 </a:t>
            </a:r>
          </a:p>
        </p:txBody>
      </p:sp>
      <p:sp>
        <p:nvSpPr>
          <p:cNvPr id="135173" name="Rectangle 5"/>
          <p:cNvSpPr>
            <a:spLocks noChangeArrowheads="1"/>
          </p:cNvSpPr>
          <p:nvPr/>
        </p:nvSpPr>
        <p:spPr bwMode="auto">
          <a:xfrm>
            <a:off x="1524001" y="2966394"/>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237574" name="Rectangle 6"/>
          <p:cNvSpPr>
            <a:spLocks noChangeArrowheads="1"/>
          </p:cNvSpPr>
          <p:nvPr/>
        </p:nvSpPr>
        <p:spPr bwMode="auto">
          <a:xfrm>
            <a:off x="6600056" y="3734608"/>
            <a:ext cx="4787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en-US" altLang="zh-CN" sz="2000" dirty="0">
                <a:solidFill>
                  <a:schemeClr val="accent1"/>
                </a:solidFill>
                <a:latin typeface="+mn-ea"/>
                <a:ea typeface="+mn-ea"/>
                <a:cs typeface="Times New Roman" panose="02020603050405020304" pitchFamily="18" charset="0"/>
              </a:rPr>
              <a:t>RS</a:t>
            </a:r>
            <a:r>
              <a:rPr lang="zh-CN" altLang="en-US" sz="2000" dirty="0">
                <a:solidFill>
                  <a:schemeClr val="accent1"/>
                </a:solidFill>
                <a:latin typeface="+mn-ea"/>
                <a:ea typeface="+mn-ea"/>
                <a:cs typeface="Times New Roman" panose="02020603050405020304" pitchFamily="18" charset="0"/>
              </a:rPr>
              <a:t>触发器消除电机抖动引起的测速误差</a:t>
            </a:r>
          </a:p>
        </p:txBody>
      </p:sp>
      <p:sp>
        <p:nvSpPr>
          <p:cNvPr id="237578" name="Rectangle 10"/>
          <p:cNvSpPr>
            <a:spLocks noChangeArrowheads="1"/>
          </p:cNvSpPr>
          <p:nvPr/>
        </p:nvSpPr>
        <p:spPr bwMode="auto">
          <a:xfrm>
            <a:off x="8112345" y="4276992"/>
            <a:ext cx="2663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2000" dirty="0">
                <a:solidFill>
                  <a:schemeClr val="accent1"/>
                </a:solidFill>
                <a:latin typeface="+mn-ea"/>
                <a:ea typeface="+mn-ea"/>
                <a:cs typeface="Times New Roman" panose="02020603050405020304" pitchFamily="18" charset="0"/>
              </a:rPr>
              <a:t>触发器真值表</a:t>
            </a:r>
          </a:p>
        </p:txBody>
      </p:sp>
      <p:sp>
        <p:nvSpPr>
          <p:cNvPr id="237589" name="AutoShape 21"/>
          <p:cNvSpPr>
            <a:spLocks noChangeArrowheads="1"/>
          </p:cNvSpPr>
          <p:nvPr/>
        </p:nvSpPr>
        <p:spPr bwMode="auto">
          <a:xfrm>
            <a:off x="261332" y="1275419"/>
            <a:ext cx="3779838" cy="1727200"/>
          </a:xfrm>
          <a:prstGeom prst="wedgeRoundRectCallout">
            <a:avLst>
              <a:gd name="adj1" fmla="val 11659"/>
              <a:gd name="adj2" fmla="val 85845"/>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buClr>
                <a:schemeClr val="folHlink"/>
              </a:buClr>
              <a:buSzPct val="60000"/>
              <a:buFont typeface="Wingdings" panose="05000000000000000000" pitchFamily="2" charset="2"/>
              <a:buNone/>
            </a:pPr>
            <a:r>
              <a:rPr lang="zh-CN" altLang="en-US" sz="2000" dirty="0">
                <a:solidFill>
                  <a:schemeClr val="bg1"/>
                </a:solidFill>
                <a:latin typeface="+mn-ea"/>
                <a:ea typeface="+mn-ea"/>
              </a:rPr>
              <a:t>安装时传感器</a:t>
            </a:r>
            <a:r>
              <a:rPr lang="en-US" altLang="zh-CN" sz="2000" dirty="0">
                <a:solidFill>
                  <a:schemeClr val="bg1"/>
                </a:solidFill>
                <a:latin typeface="+mn-ea"/>
                <a:ea typeface="+mn-ea"/>
              </a:rPr>
              <a:t>A</a:t>
            </a:r>
            <a:r>
              <a:rPr lang="zh-CN" altLang="en-US" sz="2000" dirty="0">
                <a:solidFill>
                  <a:schemeClr val="bg1"/>
                </a:solidFill>
                <a:latin typeface="+mn-ea"/>
                <a:ea typeface="+mn-ea"/>
              </a:rPr>
              <a:t>和</a:t>
            </a:r>
            <a:r>
              <a:rPr lang="en-US" altLang="zh-CN" sz="2000" dirty="0">
                <a:solidFill>
                  <a:schemeClr val="bg1"/>
                </a:solidFill>
                <a:latin typeface="+mn-ea"/>
                <a:ea typeface="+mn-ea"/>
              </a:rPr>
              <a:t>B</a:t>
            </a:r>
            <a:r>
              <a:rPr lang="zh-CN" altLang="en-US" sz="2000" dirty="0">
                <a:solidFill>
                  <a:schemeClr val="bg1"/>
                </a:solidFill>
                <a:latin typeface="+mn-ea"/>
                <a:ea typeface="+mn-ea"/>
              </a:rPr>
              <a:t>应保持与轴心等距离且弧度距大于铝箔反射面宽度，这样可保证两传感器的输出不同时为</a:t>
            </a:r>
            <a:r>
              <a:rPr lang="en-US" altLang="zh-CN" sz="2000" dirty="0">
                <a:solidFill>
                  <a:schemeClr val="bg1"/>
                </a:solidFill>
                <a:latin typeface="+mn-ea"/>
                <a:ea typeface="+mn-ea"/>
              </a:rPr>
              <a:t>0</a:t>
            </a:r>
            <a:r>
              <a:rPr lang="zh-CN" altLang="en-US" sz="2000" dirty="0">
                <a:solidFill>
                  <a:schemeClr val="bg1"/>
                </a:solidFill>
                <a:latin typeface="+mn-ea"/>
                <a:ea typeface="+mn-ea"/>
              </a:rPr>
              <a:t>。 </a:t>
            </a:r>
          </a:p>
          <a:p>
            <a:pPr algn="ctr" eaLnBrk="1" hangingPunct="1">
              <a:lnSpc>
                <a:spcPct val="100000"/>
              </a:lnSpc>
              <a:spcBef>
                <a:spcPct val="0"/>
              </a:spcBef>
              <a:buSzTx/>
              <a:buFontTx/>
              <a:buNone/>
            </a:pPr>
            <a:endParaRPr lang="en-US" altLang="zh-CN" sz="2000" dirty="0">
              <a:solidFill>
                <a:schemeClr val="tx1"/>
              </a:solidFill>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2364020756"/>
                  </p:ext>
                </p:extLst>
              </p:nvPr>
            </p:nvGraphicFramePr>
            <p:xfrm>
              <a:off x="6458631" y="4673867"/>
              <a:ext cx="5089182" cy="1854200"/>
            </p:xfrm>
            <a:graphic>
              <a:graphicData uri="http://schemas.openxmlformats.org/drawingml/2006/table">
                <a:tbl>
                  <a:tblPr firstRow="1" bandRow="1">
                    <a:tableStyleId>{5C22544A-7EE6-4342-B048-85BDC9FD1C3A}</a:tableStyleId>
                  </a:tblPr>
                  <a:tblGrid>
                    <a:gridCol w="1696394">
                      <a:extLst>
                        <a:ext uri="{9D8B030D-6E8A-4147-A177-3AD203B41FA5}">
                          <a16:colId xmlns:a16="http://schemas.microsoft.com/office/drawing/2014/main" val="2198455041"/>
                        </a:ext>
                      </a:extLst>
                    </a:gridCol>
                    <a:gridCol w="1696394">
                      <a:extLst>
                        <a:ext uri="{9D8B030D-6E8A-4147-A177-3AD203B41FA5}">
                          <a16:colId xmlns:a16="http://schemas.microsoft.com/office/drawing/2014/main" val="1594185991"/>
                        </a:ext>
                      </a:extLst>
                    </a:gridCol>
                    <a:gridCol w="1696394">
                      <a:extLst>
                        <a:ext uri="{9D8B030D-6E8A-4147-A177-3AD203B41FA5}">
                          <a16:colId xmlns:a16="http://schemas.microsoft.com/office/drawing/2014/main" val="4229351751"/>
                        </a:ext>
                      </a:extLst>
                    </a:gridCol>
                  </a:tblGrid>
                  <a:tr h="370840">
                    <a:tc>
                      <a:txBody>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1" i="1" smtClean="0">
                                        <a:latin typeface="Cambria Math" panose="02040503050406030204" pitchFamily="18" charset="0"/>
                                      </a:rPr>
                                      <m:t>𝑹</m:t>
                                    </m:r>
                                  </m:e>
                                </m:acc>
                                <m:r>
                                  <a:rPr lang="en-US" altLang="zh-CN" b="1" i="1" smtClean="0">
                                    <a:latin typeface="Cambria Math" panose="02040503050406030204" pitchFamily="18" charset="0"/>
                                  </a:rPr>
                                  <m:t>(</m:t>
                                </m:r>
                                <m:r>
                                  <a:rPr lang="en-US" altLang="zh-CN" b="1" i="1" smtClean="0">
                                    <a:latin typeface="Cambria Math" panose="02040503050406030204" pitchFamily="18" charset="0"/>
                                  </a:rPr>
                                  <m:t>𝑩</m:t>
                                </m:r>
                                <m:r>
                                  <a:rPr lang="en-US" altLang="zh-CN" b="1" i="1" smtClean="0">
                                    <a:latin typeface="Cambria Math" panose="02040503050406030204" pitchFamily="18" charset="0"/>
                                  </a:rPr>
                                  <m:t>)</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1" i="1" smtClean="0">
                                        <a:latin typeface="Cambria Math" panose="02040503050406030204" pitchFamily="18" charset="0"/>
                                      </a:rPr>
                                      <m:t>𝑺</m:t>
                                    </m:r>
                                  </m:e>
                                </m:acc>
                                <m:r>
                                  <a:rPr lang="en-US" altLang="zh-CN" b="1" i="1" smtClean="0">
                                    <a:latin typeface="Cambria Math" panose="02040503050406030204" pitchFamily="18" charset="0"/>
                                  </a:rPr>
                                  <m:t>(</m:t>
                                </m:r>
                                <m:r>
                                  <a:rPr lang="en-US" altLang="zh-CN" b="1" i="1" smtClean="0">
                                    <a:latin typeface="Cambria Math" panose="02040503050406030204" pitchFamily="18" charset="0"/>
                                  </a:rPr>
                                  <m:t>𝑨</m:t>
                                </m:r>
                                <m:r>
                                  <a:rPr lang="en-US" altLang="zh-CN" b="1" i="1" smtClean="0">
                                    <a:latin typeface="Cambria Math" panose="02040503050406030204" pitchFamily="18" charset="0"/>
                                  </a:rPr>
                                  <m:t>)</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𝑸</m:t>
                                </m:r>
                              </m:oMath>
                            </m:oMathPara>
                          </a14:m>
                          <a:endParaRPr lang="zh-CN" altLang="en-US" dirty="0"/>
                        </a:p>
                      </a:txBody>
                      <a:tcPr/>
                    </a:tc>
                    <a:extLst>
                      <a:ext uri="{0D108BD9-81ED-4DB2-BD59-A6C34878D82A}">
                        <a16:rowId xmlns:a16="http://schemas.microsoft.com/office/drawing/2014/main" val="1359168248"/>
                      </a:ext>
                    </a:extLst>
                  </a:tr>
                  <a:tr h="370840">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tc>
                    <a:tc>
                      <a:txBody>
                        <a:bodyPr/>
                        <a:lstStyle/>
                        <a:p>
                          <a:pPr algn="ctr"/>
                          <a:r>
                            <a:rPr lang="zh-CN" altLang="en-US" dirty="0"/>
                            <a:t>不定</a:t>
                          </a:r>
                        </a:p>
                      </a:txBody>
                      <a:tcPr/>
                    </a:tc>
                    <a:extLst>
                      <a:ext uri="{0D108BD9-81ED-4DB2-BD59-A6C34878D82A}">
                        <a16:rowId xmlns:a16="http://schemas.microsoft.com/office/drawing/2014/main" val="34594662"/>
                      </a:ext>
                    </a:extLst>
                  </a:tr>
                  <a:tr h="370840">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12774468"/>
                      </a:ext>
                    </a:extLst>
                  </a:tr>
                  <a:tr h="370840">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668044642"/>
                      </a:ext>
                    </a:extLst>
                  </a:tr>
                  <a:tr h="370840">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zh-CN" altLang="en-US" dirty="0"/>
                            <a:t>不变</a:t>
                          </a:r>
                        </a:p>
                      </a:txBody>
                      <a:tcPr/>
                    </a:tc>
                    <a:extLst>
                      <a:ext uri="{0D108BD9-81ED-4DB2-BD59-A6C34878D82A}">
                        <a16:rowId xmlns:a16="http://schemas.microsoft.com/office/drawing/2014/main" val="996003853"/>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2364020756"/>
                  </p:ext>
                </p:extLst>
              </p:nvPr>
            </p:nvGraphicFramePr>
            <p:xfrm>
              <a:off x="6458631" y="4673867"/>
              <a:ext cx="5089182" cy="1854200"/>
            </p:xfrm>
            <a:graphic>
              <a:graphicData uri="http://schemas.openxmlformats.org/drawingml/2006/table">
                <a:tbl>
                  <a:tblPr firstRow="1" bandRow="1">
                    <a:tableStyleId>{5C22544A-7EE6-4342-B048-85BDC9FD1C3A}</a:tableStyleId>
                  </a:tblPr>
                  <a:tblGrid>
                    <a:gridCol w="1696394">
                      <a:extLst>
                        <a:ext uri="{9D8B030D-6E8A-4147-A177-3AD203B41FA5}">
                          <a16:colId xmlns:a16="http://schemas.microsoft.com/office/drawing/2014/main" val="2198455041"/>
                        </a:ext>
                      </a:extLst>
                    </a:gridCol>
                    <a:gridCol w="1696394">
                      <a:extLst>
                        <a:ext uri="{9D8B030D-6E8A-4147-A177-3AD203B41FA5}">
                          <a16:colId xmlns:a16="http://schemas.microsoft.com/office/drawing/2014/main" val="1594185991"/>
                        </a:ext>
                      </a:extLst>
                    </a:gridCol>
                    <a:gridCol w="1696394">
                      <a:extLst>
                        <a:ext uri="{9D8B030D-6E8A-4147-A177-3AD203B41FA5}">
                          <a16:colId xmlns:a16="http://schemas.microsoft.com/office/drawing/2014/main" val="4229351751"/>
                        </a:ext>
                      </a:extLst>
                    </a:gridCol>
                  </a:tblGrid>
                  <a:tr h="370840">
                    <a:tc>
                      <a:txBody>
                        <a:bodyPr/>
                        <a:lstStyle/>
                        <a:p>
                          <a:endParaRPr lang="zh-CN"/>
                        </a:p>
                      </a:txBody>
                      <a:tcPr>
                        <a:blipFill>
                          <a:blip r:embed="rId5"/>
                          <a:stretch>
                            <a:fillRect l="-358" t="-1639" r="-201075" b="-424590"/>
                          </a:stretch>
                        </a:blipFill>
                      </a:tcPr>
                    </a:tc>
                    <a:tc>
                      <a:txBody>
                        <a:bodyPr/>
                        <a:lstStyle/>
                        <a:p>
                          <a:endParaRPr lang="zh-CN"/>
                        </a:p>
                      </a:txBody>
                      <a:tcPr>
                        <a:blipFill>
                          <a:blip r:embed="rId5"/>
                          <a:stretch>
                            <a:fillRect l="-100719" t="-1639" r="-101799" b="-424590"/>
                          </a:stretch>
                        </a:blipFill>
                      </a:tcPr>
                    </a:tc>
                    <a:tc>
                      <a:txBody>
                        <a:bodyPr/>
                        <a:lstStyle/>
                        <a:p>
                          <a:endParaRPr lang="zh-CN"/>
                        </a:p>
                      </a:txBody>
                      <a:tcPr>
                        <a:blipFill>
                          <a:blip r:embed="rId5"/>
                          <a:stretch>
                            <a:fillRect l="-200000" t="-1639" r="-1434" b="-424590"/>
                          </a:stretch>
                        </a:blipFill>
                      </a:tcPr>
                    </a:tc>
                    <a:extLst>
                      <a:ext uri="{0D108BD9-81ED-4DB2-BD59-A6C34878D82A}">
                        <a16:rowId xmlns:a16="http://schemas.microsoft.com/office/drawing/2014/main" val="1359168248"/>
                      </a:ext>
                    </a:extLst>
                  </a:tr>
                  <a:tr h="370840">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tc>
                    <a:tc>
                      <a:txBody>
                        <a:bodyPr/>
                        <a:lstStyle/>
                        <a:p>
                          <a:pPr algn="ctr"/>
                          <a:r>
                            <a:rPr lang="zh-CN" altLang="en-US" dirty="0" smtClean="0"/>
                            <a:t>不定</a:t>
                          </a:r>
                          <a:endParaRPr lang="zh-CN" altLang="en-US" dirty="0"/>
                        </a:p>
                      </a:txBody>
                      <a:tcPr/>
                    </a:tc>
                    <a:extLst>
                      <a:ext uri="{0D108BD9-81ED-4DB2-BD59-A6C34878D82A}">
                        <a16:rowId xmlns:a16="http://schemas.microsoft.com/office/drawing/2014/main" val="34594662"/>
                      </a:ext>
                    </a:extLst>
                  </a:tr>
                  <a:tr h="370840">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extLst>
                      <a:ext uri="{0D108BD9-81ED-4DB2-BD59-A6C34878D82A}">
                        <a16:rowId xmlns:a16="http://schemas.microsoft.com/office/drawing/2014/main" val="112774468"/>
                      </a:ext>
                    </a:extLst>
                  </a:tr>
                  <a:tr h="370840">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extLst>
                      <a:ext uri="{0D108BD9-81ED-4DB2-BD59-A6C34878D82A}">
                        <a16:rowId xmlns:a16="http://schemas.microsoft.com/office/drawing/2014/main" val="668044642"/>
                      </a:ext>
                    </a:extLst>
                  </a:tr>
                  <a:tr h="370840">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zh-CN" altLang="en-US" dirty="0" smtClean="0"/>
                            <a:t>不变</a:t>
                          </a:r>
                          <a:endParaRPr lang="zh-CN" altLang="en-US" dirty="0"/>
                        </a:p>
                      </a:txBody>
                      <a:tcPr/>
                    </a:tc>
                    <a:extLst>
                      <a:ext uri="{0D108BD9-81ED-4DB2-BD59-A6C34878D82A}">
                        <a16:rowId xmlns:a16="http://schemas.microsoft.com/office/drawing/2014/main" val="996003853"/>
                      </a:ext>
                    </a:extLst>
                  </a:tr>
                </a:tbl>
              </a:graphicData>
            </a:graphic>
          </p:graphicFrame>
        </mc:Fallback>
      </mc:AlternateContent>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a:buFont typeface="Wingdings" panose="05000000000000000000" pitchFamily="2" charset="2"/>
              <a:buChar char="n"/>
            </a:pPr>
            <a:r>
              <a:rPr lang="zh-CN" altLang="en-US" dirty="0"/>
              <a:t>用途</a:t>
            </a:r>
            <a:endParaRPr lang="en-US" altLang="zh-CN" dirty="0"/>
          </a:p>
          <a:p>
            <a:pPr marL="0" indent="0">
              <a:buNone/>
            </a:pPr>
            <a:r>
              <a:rPr lang="zh-CN" altLang="en-US" dirty="0"/>
              <a:t>    </a:t>
            </a:r>
            <a:r>
              <a:rPr lang="zh-CN" altLang="en-US" b="1" dirty="0"/>
              <a:t>旋转编码器将转轴的机械几何位移量转换成脉冲或者数字量。由光源、光码盘、光敏元件构成</a:t>
            </a:r>
            <a:r>
              <a:rPr lang="zh-CN" altLang="en-US" dirty="0"/>
              <a:t>。</a:t>
            </a:r>
            <a:endParaRPr lang="en-US" altLang="zh-CN" dirty="0"/>
          </a:p>
          <a:p>
            <a:pPr>
              <a:buFont typeface="Wingdings" panose="05000000000000000000" pitchFamily="2" charset="2"/>
              <a:buChar char="n"/>
            </a:pPr>
            <a:r>
              <a:rPr lang="zh-CN" altLang="en-US" dirty="0"/>
              <a:t>类型</a:t>
            </a:r>
            <a:endParaRPr lang="en-US" altLang="zh-CN" dirty="0"/>
          </a:p>
          <a:p>
            <a:pPr marL="457200" lvl="1" indent="0">
              <a:buNone/>
            </a:pPr>
            <a:r>
              <a:rPr lang="en-US" altLang="zh-CN" dirty="0"/>
              <a:t>1. </a:t>
            </a:r>
            <a:r>
              <a:rPr lang="zh-CN" altLang="en-US" dirty="0"/>
              <a:t>绝对值编码器</a:t>
            </a:r>
            <a:endParaRPr lang="en-US" altLang="zh-CN" dirty="0"/>
          </a:p>
          <a:p>
            <a:pPr lvl="2">
              <a:buFont typeface="Arial" panose="020B0604020202020204" pitchFamily="34" charset="0"/>
              <a:buChar char="•"/>
            </a:pPr>
            <a:r>
              <a:rPr lang="zh-CN" altLang="en-US" dirty="0"/>
              <a:t>输出信号：代表绝对角度的一个编码</a:t>
            </a:r>
            <a:endParaRPr lang="en-US" altLang="zh-CN" dirty="0"/>
          </a:p>
          <a:p>
            <a:pPr marL="457200" lvl="1" indent="0">
              <a:buNone/>
            </a:pPr>
            <a:r>
              <a:rPr lang="en-US" altLang="zh-CN" dirty="0"/>
              <a:t>2. </a:t>
            </a:r>
            <a:r>
              <a:rPr lang="zh-CN" altLang="en-US" dirty="0"/>
              <a:t>增量编码器</a:t>
            </a:r>
            <a:endParaRPr lang="en-US" altLang="zh-CN" dirty="0"/>
          </a:p>
          <a:p>
            <a:pPr lvl="2">
              <a:buFont typeface="Arial" panose="020B0604020202020204" pitchFamily="34" charset="0"/>
              <a:buChar char="•"/>
            </a:pPr>
            <a:r>
              <a:rPr lang="zh-CN" altLang="en-US" dirty="0"/>
              <a:t>输出信号：双路相差</a:t>
            </a:r>
            <a:r>
              <a:rPr lang="en-US" altLang="zh-CN" dirty="0"/>
              <a:t>90°</a:t>
            </a:r>
            <a:r>
              <a:rPr lang="zh-CN" altLang="en-US" dirty="0"/>
              <a:t>的脉冲</a:t>
            </a:r>
            <a:endParaRPr lang="en-US" altLang="zh-CN" dirty="0"/>
          </a:p>
          <a:p>
            <a:pPr lvl="2">
              <a:buFont typeface="Arial" panose="020B0604020202020204" pitchFamily="34" charset="0"/>
              <a:buChar char="•"/>
            </a:pPr>
            <a:r>
              <a:rPr lang="zh-CN" altLang="en-US" dirty="0"/>
              <a:t>单圈输出脉冲数（</a:t>
            </a:r>
            <a:r>
              <a:rPr lang="en-US" altLang="zh-CN" dirty="0"/>
              <a:t>PPR</a:t>
            </a:r>
            <a:r>
              <a:rPr lang="zh-CN" altLang="en-US" dirty="0"/>
              <a:t>）或分辨率：最高</a:t>
            </a:r>
            <a:r>
              <a:rPr lang="en-US" altLang="zh-CN" dirty="0"/>
              <a:t>50000-100000PPR</a:t>
            </a:r>
            <a:r>
              <a:rPr lang="zh-CN" altLang="en-US" dirty="0"/>
              <a:t>，低端</a:t>
            </a:r>
            <a:r>
              <a:rPr lang="en-US" altLang="zh-CN" dirty="0"/>
              <a:t>1024-5000PPR</a:t>
            </a:r>
          </a:p>
          <a:p>
            <a:pPr marL="457200" lvl="1" indent="0">
              <a:buNone/>
            </a:pPr>
            <a:endParaRPr lang="en-US" altLang="zh-CN" dirty="0"/>
          </a:p>
        </p:txBody>
      </p:sp>
      <p:sp>
        <p:nvSpPr>
          <p:cNvPr id="3" name="标题 2"/>
          <p:cNvSpPr>
            <a:spLocks noGrp="1"/>
          </p:cNvSpPr>
          <p:nvPr>
            <p:ph type="title"/>
          </p:nvPr>
        </p:nvSpPr>
        <p:spPr/>
        <p:txBody>
          <a:bodyPr/>
          <a:lstStyle/>
          <a:p>
            <a:r>
              <a:rPr lang="zh-CN" altLang="en-US" dirty="0"/>
              <a:t>旋转编码器</a:t>
            </a:r>
          </a:p>
        </p:txBody>
      </p:sp>
    </p:spTree>
    <p:extLst>
      <p:ext uri="{BB962C8B-B14F-4D97-AF65-F5344CB8AC3E}">
        <p14:creationId xmlns:p14="http://schemas.microsoft.com/office/powerpoint/2010/main" val="401340967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2261189584"/>
              </p:ext>
            </p:extLst>
          </p:nvPr>
        </p:nvGraphicFramePr>
        <p:xfrm>
          <a:off x="349859" y="1717675"/>
          <a:ext cx="4305981" cy="4826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7"/>
          <p:cNvPicPr>
            <a:picLocks noGrp="1" noChangeAspect="1" noChangeArrowheads="1"/>
          </p:cNvPicPr>
          <p:nvPr>
            <p:ph sz="quarter" idx="11"/>
          </p:nvPr>
        </p:nvPicPr>
        <p:blipFill>
          <a:blip r:embed="rId7">
            <a:extLst>
              <a:ext uri="{28A0092B-C50C-407E-A947-70E740481C1C}">
                <a14:useLocalDpi xmlns:a14="http://schemas.microsoft.com/office/drawing/2010/main" val="0"/>
              </a:ext>
            </a:extLst>
          </a:blip>
          <a:srcRect/>
          <a:stretch>
            <a:fillRect/>
          </a:stretch>
        </p:blipFill>
        <p:spPr bwMode="auto">
          <a:xfrm>
            <a:off x="5380883" y="1620226"/>
            <a:ext cx="2592288" cy="253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4" name="Rectangle 2"/>
          <p:cNvSpPr>
            <a:spLocks noGrp="1" noChangeArrowheads="1"/>
          </p:cNvSpPr>
          <p:nvPr>
            <p:ph type="title"/>
          </p:nvPr>
        </p:nvSpPr>
        <p:spPr/>
        <p:txBody>
          <a:bodyPr/>
          <a:lstStyle/>
          <a:p>
            <a:r>
              <a:rPr lang="zh-CN" altLang="en-US"/>
              <a:t>脉冲盘式编码器（增量编码器）</a:t>
            </a:r>
          </a:p>
        </p:txBody>
      </p:sp>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80176" y="4077072"/>
            <a:ext cx="3771977" cy="2388175"/>
          </a:xfrm>
          <a:prstGeom prst="rect">
            <a:avLst/>
          </a:prstGeom>
        </p:spPr>
      </p:pic>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8288" y="1454579"/>
            <a:ext cx="2239504" cy="2239504"/>
          </a:xfrm>
          <a:prstGeom prst="rect">
            <a:avLst/>
          </a:prstGeom>
        </p:spPr>
      </p:pic>
      <p:sp>
        <p:nvSpPr>
          <p:cNvPr id="5" name="文本框 4"/>
          <p:cNvSpPr txBox="1"/>
          <p:nvPr/>
        </p:nvSpPr>
        <p:spPr>
          <a:xfrm>
            <a:off x="11099970" y="4688243"/>
            <a:ext cx="864096" cy="861479"/>
          </a:xfrm>
          <a:prstGeom prst="rect">
            <a:avLst/>
          </a:prstGeom>
          <a:solidFill>
            <a:schemeClr val="bg1"/>
          </a:solidFill>
        </p:spPr>
        <p:txBody>
          <a:bodyPr wrap="square" rtlCol="0">
            <a:spAutoFit/>
          </a:bodyPr>
          <a:lstStyle/>
          <a:p>
            <a:pPr>
              <a:lnSpc>
                <a:spcPct val="150000"/>
              </a:lnSpc>
            </a:pPr>
            <a:r>
              <a:rPr lang="en-US" altLang="zh-CN" sz="1600" dirty="0"/>
              <a:t>A</a:t>
            </a:r>
            <a:r>
              <a:rPr lang="zh-CN" altLang="en-US" sz="1600" dirty="0"/>
              <a:t>脉冲</a:t>
            </a:r>
            <a:endParaRPr lang="en-US" altLang="zh-CN" sz="1600" dirty="0"/>
          </a:p>
          <a:p>
            <a:pPr>
              <a:lnSpc>
                <a:spcPct val="150000"/>
              </a:lnSpc>
            </a:pPr>
            <a:r>
              <a:rPr lang="en-US" altLang="zh-CN" sz="1600" dirty="0"/>
              <a:t>B</a:t>
            </a:r>
            <a:r>
              <a:rPr lang="zh-CN" altLang="en-US" sz="1600" dirty="0"/>
              <a:t>脉冲</a:t>
            </a:r>
          </a:p>
        </p:txBody>
      </p:sp>
      <p:sp>
        <p:nvSpPr>
          <p:cNvPr id="2" name="矩形 1"/>
          <p:cNvSpPr/>
          <p:nvPr/>
        </p:nvSpPr>
        <p:spPr>
          <a:xfrm>
            <a:off x="3292651" y="5805264"/>
            <a:ext cx="4176463" cy="830997"/>
          </a:xfrm>
          <a:prstGeom prst="rect">
            <a:avLst/>
          </a:prstGeom>
        </p:spPr>
        <p:txBody>
          <a:bodyPr wrap="square">
            <a:spAutoFit/>
          </a:bodyPr>
          <a:lstStyle/>
          <a:p>
            <a:pPr lvl="0">
              <a:lnSpc>
                <a:spcPct val="150000"/>
              </a:lnSpc>
            </a:pPr>
            <a:r>
              <a:rPr lang="zh-CN" altLang="en-US" sz="1600" b="1" dirty="0" smtClean="0"/>
              <a:t>根据脉冲信号超前或者滞后可以判断转向</a:t>
            </a:r>
            <a:endParaRPr lang="en-US" altLang="zh-CN" sz="1600" b="1" dirty="0" smtClean="0"/>
          </a:p>
          <a:p>
            <a:pPr lvl="0">
              <a:lnSpc>
                <a:spcPct val="150000"/>
              </a:lnSpc>
            </a:pPr>
            <a:r>
              <a:rPr lang="zh-CN" altLang="en-US" sz="1600" b="1" dirty="0" smtClean="0"/>
              <a:t>根据脉冲信号计数可以计算</a:t>
            </a:r>
            <a:endParaRPr lang="zh-CN" altLang="zh-CN" sz="1600" b="1" dirty="0"/>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3"/>
          <p:cNvSpPr>
            <a:spLocks noChangeArrowheads="1"/>
          </p:cNvSpPr>
          <p:nvPr/>
        </p:nvSpPr>
        <p:spPr bwMode="auto">
          <a:xfrm>
            <a:off x="4727848" y="6309320"/>
            <a:ext cx="279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2000" dirty="0">
                <a:solidFill>
                  <a:schemeClr val="accent1"/>
                </a:solidFill>
                <a:ea typeface="宋体" panose="02010600030101010101" pitchFamily="2" charset="-122"/>
              </a:rPr>
              <a:t>脉冲盘式编码器原理图 </a:t>
            </a:r>
          </a:p>
        </p:txBody>
      </p:sp>
      <p:sp>
        <p:nvSpPr>
          <p:cNvPr id="137219" name="Rectangle 8"/>
          <p:cNvSpPr>
            <a:spLocks noChangeArrowheads="1"/>
          </p:cNvSpPr>
          <p:nvPr/>
        </p:nvSpPr>
        <p:spPr bwMode="auto">
          <a:xfrm>
            <a:off x="3719513" y="188914"/>
            <a:ext cx="51625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3400" b="1" dirty="0">
              <a:ea typeface="宋体" panose="02010600030101010101" pitchFamily="2" charset="-122"/>
            </a:endParaRPr>
          </a:p>
        </p:txBody>
      </p:sp>
      <p:pic>
        <p:nvPicPr>
          <p:cNvPr id="13722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240" y="1761796"/>
            <a:ext cx="10009216" cy="436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dirty="0"/>
              <a:t>编码及辨向原理</a:t>
            </a: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919536" y="2676760"/>
            <a:ext cx="7992888" cy="3092255"/>
          </a:xfrm>
          <a:prstGeom prst="rect">
            <a:avLst/>
          </a:prstGeom>
        </p:spPr>
      </p:pic>
      <p:sp>
        <p:nvSpPr>
          <p:cNvPr id="138242" name="Rectangle 3"/>
          <p:cNvSpPr>
            <a:spLocks noChangeArrowheads="1"/>
          </p:cNvSpPr>
          <p:nvPr/>
        </p:nvSpPr>
        <p:spPr bwMode="auto">
          <a:xfrm>
            <a:off x="4871864" y="6165304"/>
            <a:ext cx="2808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2000" dirty="0">
                <a:solidFill>
                  <a:schemeClr val="accent1"/>
                </a:solidFill>
                <a:latin typeface="+mn-ea"/>
                <a:ea typeface="+mn-ea"/>
              </a:rPr>
              <a:t>辨向和倍频计数原理 </a:t>
            </a:r>
          </a:p>
        </p:txBody>
      </p:sp>
      <p:sp>
        <p:nvSpPr>
          <p:cNvPr id="2" name="文本框 1"/>
          <p:cNvSpPr txBox="1"/>
          <p:nvPr/>
        </p:nvSpPr>
        <p:spPr>
          <a:xfrm>
            <a:off x="3791744" y="5458778"/>
            <a:ext cx="1800200" cy="369332"/>
          </a:xfrm>
          <a:prstGeom prst="rect">
            <a:avLst/>
          </a:prstGeom>
          <a:noFill/>
        </p:spPr>
        <p:txBody>
          <a:bodyPr wrap="square" rtlCol="0">
            <a:spAutoFit/>
          </a:bodyPr>
          <a:lstStyle/>
          <a:p>
            <a:r>
              <a:rPr lang="zh-CN" altLang="en-US" dirty="0"/>
              <a:t>提高分辨率</a:t>
            </a:r>
          </a:p>
        </p:txBody>
      </p:sp>
      <p:sp>
        <p:nvSpPr>
          <p:cNvPr id="138244" name="AutoShape 8"/>
          <p:cNvSpPr>
            <a:spLocks noChangeArrowheads="1"/>
          </p:cNvSpPr>
          <p:nvPr/>
        </p:nvSpPr>
        <p:spPr bwMode="auto">
          <a:xfrm>
            <a:off x="1919536" y="877628"/>
            <a:ext cx="7920559" cy="1584325"/>
          </a:xfrm>
          <a:prstGeom prst="wedgeRoundRectCallout">
            <a:avLst>
              <a:gd name="adj1" fmla="val -13367"/>
              <a:gd name="adj2" fmla="val 104194"/>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2000" dirty="0">
                <a:solidFill>
                  <a:schemeClr val="bg1"/>
                </a:solidFill>
                <a:latin typeface="+mn-ea"/>
                <a:ea typeface="+mn-ea"/>
              </a:rPr>
              <a:t>外缝隙</a:t>
            </a:r>
            <a:r>
              <a:rPr lang="en-US" altLang="zh-CN" sz="2000" dirty="0">
                <a:solidFill>
                  <a:schemeClr val="bg1"/>
                </a:solidFill>
                <a:latin typeface="+mn-ea"/>
                <a:ea typeface="+mn-ea"/>
              </a:rPr>
              <a:t>B</a:t>
            </a:r>
            <a:r>
              <a:rPr lang="zh-CN" altLang="en-US" sz="2000" dirty="0">
                <a:solidFill>
                  <a:schemeClr val="bg1"/>
                </a:solidFill>
                <a:latin typeface="+mn-ea"/>
                <a:ea typeface="+mn-ea"/>
              </a:rPr>
              <a:t>接至</a:t>
            </a:r>
            <a:r>
              <a:rPr lang="en-US" altLang="zh-CN" sz="2000" dirty="0">
                <a:solidFill>
                  <a:schemeClr val="bg1"/>
                </a:solidFill>
                <a:latin typeface="+mn-ea"/>
                <a:ea typeface="+mn-ea"/>
              </a:rPr>
              <a:t>D</a:t>
            </a:r>
            <a:r>
              <a:rPr lang="zh-CN" altLang="en-US" sz="2000" dirty="0">
                <a:solidFill>
                  <a:schemeClr val="bg1"/>
                </a:solidFill>
                <a:latin typeface="+mn-ea"/>
                <a:ea typeface="+mn-ea"/>
              </a:rPr>
              <a:t>触发器的</a:t>
            </a:r>
            <a:r>
              <a:rPr lang="en-US" altLang="zh-CN" sz="2000" dirty="0">
                <a:solidFill>
                  <a:schemeClr val="bg1"/>
                </a:solidFill>
                <a:latin typeface="+mn-ea"/>
                <a:ea typeface="+mn-ea"/>
              </a:rPr>
              <a:t>D</a:t>
            </a:r>
            <a:r>
              <a:rPr lang="zh-CN" altLang="en-US" sz="2000" dirty="0">
                <a:solidFill>
                  <a:schemeClr val="bg1"/>
                </a:solidFill>
                <a:latin typeface="+mn-ea"/>
                <a:ea typeface="+mn-ea"/>
              </a:rPr>
              <a:t>端，内缝隙</a:t>
            </a:r>
            <a:r>
              <a:rPr lang="en-US" altLang="zh-CN" sz="2000" dirty="0">
                <a:solidFill>
                  <a:schemeClr val="bg1"/>
                </a:solidFill>
                <a:latin typeface="+mn-ea"/>
                <a:ea typeface="+mn-ea"/>
              </a:rPr>
              <a:t>A</a:t>
            </a:r>
            <a:r>
              <a:rPr lang="zh-CN" altLang="en-US" sz="2000" dirty="0">
                <a:solidFill>
                  <a:schemeClr val="bg1"/>
                </a:solidFill>
                <a:latin typeface="+mn-ea"/>
                <a:ea typeface="+mn-ea"/>
              </a:rPr>
              <a:t>接到触发器的</a:t>
            </a:r>
            <a:r>
              <a:rPr lang="en-US" altLang="zh-CN" sz="2000" dirty="0">
                <a:solidFill>
                  <a:schemeClr val="bg1"/>
                </a:solidFill>
                <a:latin typeface="+mn-ea"/>
                <a:ea typeface="+mn-ea"/>
              </a:rPr>
              <a:t>CP</a:t>
            </a:r>
            <a:r>
              <a:rPr lang="zh-CN" altLang="en-US" sz="2000" dirty="0">
                <a:solidFill>
                  <a:schemeClr val="bg1"/>
                </a:solidFill>
                <a:latin typeface="+mn-ea"/>
                <a:ea typeface="+mn-ea"/>
              </a:rPr>
              <a:t>端。当</a:t>
            </a:r>
            <a:r>
              <a:rPr lang="en-US" altLang="zh-CN" sz="2000" dirty="0">
                <a:solidFill>
                  <a:schemeClr val="bg1"/>
                </a:solidFill>
                <a:latin typeface="+mn-ea"/>
                <a:ea typeface="+mn-ea"/>
              </a:rPr>
              <a:t>B</a:t>
            </a:r>
            <a:r>
              <a:rPr lang="zh-CN" altLang="en-US" sz="2000" dirty="0">
                <a:solidFill>
                  <a:schemeClr val="bg1"/>
                </a:solidFill>
                <a:latin typeface="+mn-ea"/>
                <a:ea typeface="+mn-ea"/>
              </a:rPr>
              <a:t>超前于</a:t>
            </a:r>
            <a:r>
              <a:rPr lang="en-US" altLang="zh-CN" sz="2000" dirty="0">
                <a:solidFill>
                  <a:schemeClr val="bg1"/>
                </a:solidFill>
                <a:latin typeface="+mn-ea"/>
                <a:ea typeface="+mn-ea"/>
              </a:rPr>
              <a:t>A</a:t>
            </a:r>
            <a:r>
              <a:rPr lang="zh-CN" altLang="en-US" sz="2000" dirty="0">
                <a:solidFill>
                  <a:schemeClr val="bg1"/>
                </a:solidFill>
                <a:latin typeface="+mn-ea"/>
                <a:ea typeface="+mn-ea"/>
              </a:rPr>
              <a:t>时，触发器</a:t>
            </a:r>
            <a:r>
              <a:rPr lang="en-US" altLang="zh-CN" sz="2000" dirty="0">
                <a:solidFill>
                  <a:schemeClr val="bg1"/>
                </a:solidFill>
                <a:latin typeface="+mn-ea"/>
                <a:ea typeface="+mn-ea"/>
              </a:rPr>
              <a:t>Q</a:t>
            </a:r>
            <a:r>
              <a:rPr lang="zh-CN" altLang="en-US" sz="2000" dirty="0">
                <a:solidFill>
                  <a:schemeClr val="bg1"/>
                </a:solidFill>
                <a:latin typeface="+mn-ea"/>
                <a:ea typeface="+mn-ea"/>
              </a:rPr>
              <a:t>输出为</a:t>
            </a:r>
            <a:r>
              <a:rPr lang="en-US" altLang="zh-CN" sz="2000" dirty="0">
                <a:solidFill>
                  <a:schemeClr val="bg1"/>
                </a:solidFill>
                <a:latin typeface="+mn-ea"/>
                <a:ea typeface="+mn-ea"/>
              </a:rPr>
              <a:t>1</a:t>
            </a:r>
            <a:r>
              <a:rPr lang="zh-CN" altLang="en-US" sz="2000" dirty="0">
                <a:solidFill>
                  <a:schemeClr val="bg1"/>
                </a:solidFill>
                <a:latin typeface="+mn-ea"/>
                <a:ea typeface="+mn-ea"/>
              </a:rPr>
              <a:t>，表示反转，而</a:t>
            </a:r>
            <a:r>
              <a:rPr lang="en-US" altLang="zh-CN" sz="2000" dirty="0">
                <a:solidFill>
                  <a:schemeClr val="bg1"/>
                </a:solidFill>
                <a:latin typeface="+mn-ea"/>
                <a:ea typeface="+mn-ea"/>
              </a:rPr>
              <a:t>A</a:t>
            </a:r>
            <a:r>
              <a:rPr lang="zh-CN" altLang="en-US" sz="2000" dirty="0">
                <a:solidFill>
                  <a:schemeClr val="bg1"/>
                </a:solidFill>
                <a:latin typeface="+mn-ea"/>
                <a:ea typeface="+mn-ea"/>
              </a:rPr>
              <a:t>超前于</a:t>
            </a:r>
            <a:r>
              <a:rPr lang="en-US" altLang="zh-CN" sz="2000" dirty="0">
                <a:solidFill>
                  <a:schemeClr val="bg1"/>
                </a:solidFill>
                <a:latin typeface="+mn-ea"/>
                <a:ea typeface="+mn-ea"/>
              </a:rPr>
              <a:t>B</a:t>
            </a:r>
            <a:r>
              <a:rPr lang="zh-CN" altLang="en-US" sz="2000" dirty="0">
                <a:solidFill>
                  <a:schemeClr val="bg1"/>
                </a:solidFill>
                <a:latin typeface="+mn-ea"/>
                <a:ea typeface="+mn-ea"/>
              </a:rPr>
              <a:t>，触发器输出</a:t>
            </a:r>
            <a:r>
              <a:rPr lang="en-US" altLang="zh-CN" sz="2000" dirty="0">
                <a:solidFill>
                  <a:schemeClr val="bg1"/>
                </a:solidFill>
                <a:latin typeface="+mn-ea"/>
                <a:ea typeface="+mn-ea"/>
              </a:rPr>
              <a:t>Q</a:t>
            </a:r>
            <a:r>
              <a:rPr lang="zh-CN" altLang="en-US" sz="2000" dirty="0">
                <a:solidFill>
                  <a:schemeClr val="bg1"/>
                </a:solidFill>
                <a:latin typeface="+mn-ea"/>
                <a:ea typeface="+mn-ea"/>
              </a:rPr>
              <a:t>为</a:t>
            </a:r>
            <a:r>
              <a:rPr lang="en-US" altLang="zh-CN" sz="2000" dirty="0">
                <a:solidFill>
                  <a:schemeClr val="bg1"/>
                </a:solidFill>
                <a:latin typeface="+mn-ea"/>
                <a:ea typeface="+mn-ea"/>
              </a:rPr>
              <a:t>0</a:t>
            </a:r>
            <a:r>
              <a:rPr lang="zh-CN" altLang="en-US" sz="2000" dirty="0">
                <a:solidFill>
                  <a:schemeClr val="bg1"/>
                </a:solidFill>
                <a:latin typeface="+mn-ea"/>
                <a:ea typeface="+mn-ea"/>
              </a:rPr>
              <a:t>，表示正转。</a:t>
            </a:r>
            <a:r>
              <a:rPr lang="en-US" altLang="zh-CN" sz="2000" dirty="0">
                <a:solidFill>
                  <a:schemeClr val="bg1"/>
                </a:solidFill>
                <a:latin typeface="+mn-ea"/>
                <a:ea typeface="+mn-ea"/>
              </a:rPr>
              <a:t>A</a:t>
            </a:r>
            <a:r>
              <a:rPr lang="zh-CN" altLang="en-US" sz="2000" dirty="0">
                <a:solidFill>
                  <a:schemeClr val="bg1"/>
                </a:solidFill>
                <a:latin typeface="+mn-ea"/>
                <a:ea typeface="+mn-ea"/>
              </a:rPr>
              <a:t>、</a:t>
            </a:r>
            <a:r>
              <a:rPr lang="en-US" altLang="zh-CN" sz="2000" dirty="0">
                <a:solidFill>
                  <a:schemeClr val="bg1"/>
                </a:solidFill>
                <a:latin typeface="+mn-ea"/>
                <a:ea typeface="+mn-ea"/>
              </a:rPr>
              <a:t>B</a:t>
            </a:r>
            <a:r>
              <a:rPr lang="zh-CN" altLang="en-US" sz="2000" dirty="0">
                <a:solidFill>
                  <a:schemeClr val="bg1"/>
                </a:solidFill>
                <a:latin typeface="+mn-ea"/>
                <a:ea typeface="+mn-ea"/>
              </a:rPr>
              <a:t>两路信号</a:t>
            </a:r>
            <a:r>
              <a:rPr lang="en-US" altLang="zh-CN" sz="2000" dirty="0">
                <a:solidFill>
                  <a:schemeClr val="bg1"/>
                </a:solidFill>
                <a:latin typeface="+mn-ea"/>
                <a:ea typeface="+mn-ea"/>
              </a:rPr>
              <a:t>XOR</a:t>
            </a:r>
            <a:r>
              <a:rPr lang="zh-CN" altLang="en-US" sz="2000" dirty="0">
                <a:solidFill>
                  <a:schemeClr val="bg1"/>
                </a:solidFill>
                <a:latin typeface="+mn-ea"/>
                <a:ea typeface="+mn-ea"/>
              </a:rPr>
              <a:t>后得到</a:t>
            </a:r>
            <a:r>
              <a:rPr lang="en-US" altLang="zh-CN" sz="2000" dirty="0">
                <a:solidFill>
                  <a:schemeClr val="bg1"/>
                </a:solidFill>
                <a:latin typeface="+mn-ea"/>
                <a:ea typeface="+mn-ea"/>
              </a:rPr>
              <a:t>2</a:t>
            </a:r>
            <a:r>
              <a:rPr lang="zh-CN" altLang="en-US" sz="2000" dirty="0">
                <a:solidFill>
                  <a:schemeClr val="bg1"/>
                </a:solidFill>
                <a:latin typeface="+mn-ea"/>
                <a:ea typeface="+mn-ea"/>
              </a:rPr>
              <a:t>倍频计数脉冲，有利于提高旋转角度检测以及控制精度。</a:t>
            </a: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95400" y="907852"/>
            <a:ext cx="5460930" cy="472042"/>
            <a:chOff x="1841535" y="1274734"/>
            <a:chExt cx="5460930" cy="472042"/>
          </a:xfrm>
        </p:grpSpPr>
        <p:grpSp>
          <p:nvGrpSpPr>
            <p:cNvPr id="48" name="组合 47"/>
            <p:cNvGrpSpPr/>
            <p:nvPr/>
          </p:nvGrpSpPr>
          <p:grpSpPr>
            <a:xfrm>
              <a:off x="1841535" y="1303550"/>
              <a:ext cx="843427" cy="443226"/>
              <a:chOff x="666810" y="2586037"/>
              <a:chExt cx="468000" cy="245937"/>
            </a:xfrm>
          </p:grpSpPr>
          <p:sp>
            <p:nvSpPr>
              <p:cNvPr id="5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2" name="文本框 5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9" name="直接连接符 48"/>
            <p:cNvCxnSpPr>
              <a:stCxn id="51"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zh-CN" sz="2400" dirty="0">
                  <a:solidFill>
                    <a:schemeClr val="accent1"/>
                  </a:solidFill>
                  <a:latin typeface="Tahoma" pitchFamily="34" charset="0"/>
                </a:rPr>
                <a:t>传感器概述</a:t>
              </a:r>
              <a:endParaRPr kumimoji="1" lang="en-US" altLang="zh-CN" sz="2400" dirty="0">
                <a:solidFill>
                  <a:schemeClr val="accent1"/>
                </a:solidFill>
                <a:latin typeface="Tahoma" pitchFamily="34" charset="0"/>
              </a:endParaRPr>
            </a:p>
          </p:txBody>
        </p:sp>
      </p:grpSp>
      <p:grpSp>
        <p:nvGrpSpPr>
          <p:cNvPr id="6" name="组合 5"/>
          <p:cNvGrpSpPr/>
          <p:nvPr/>
        </p:nvGrpSpPr>
        <p:grpSpPr>
          <a:xfrm>
            <a:off x="695400" y="1504614"/>
            <a:ext cx="5460930" cy="472042"/>
            <a:chOff x="1841535" y="2194707"/>
            <a:chExt cx="5460930" cy="472042"/>
          </a:xfrm>
        </p:grpSpPr>
        <p:grpSp>
          <p:nvGrpSpPr>
            <p:cNvPr id="43" name="组合 42"/>
            <p:cNvGrpSpPr/>
            <p:nvPr/>
          </p:nvGrpSpPr>
          <p:grpSpPr>
            <a:xfrm>
              <a:off x="1841535" y="2223523"/>
              <a:ext cx="843427" cy="443226"/>
              <a:chOff x="666810" y="2586037"/>
              <a:chExt cx="468000" cy="245937"/>
            </a:xfrm>
          </p:grpSpPr>
          <p:sp>
            <p:nvSpPr>
              <p:cNvPr id="4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7" name="文本框 4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4" name="直接连接符 43"/>
            <p:cNvCxnSpPr>
              <a:stCxn id="46"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2915073" y="2194707"/>
              <a:ext cx="4387392" cy="461665"/>
            </a:xfrm>
            <a:prstGeom prst="rect">
              <a:avLst/>
            </a:prstGeom>
            <a:noFill/>
          </p:spPr>
          <p:txBody>
            <a:bodyPr wrap="square" rtlCol="0">
              <a:spAutoFit/>
            </a:bodyPr>
            <a:lstStyle/>
            <a:p>
              <a:r>
                <a:rPr lang="zh-CN" altLang="en-US" sz="2400" dirty="0"/>
                <a:t>金属温度传感器</a:t>
              </a:r>
            </a:p>
          </p:txBody>
        </p:sp>
      </p:grpSp>
      <p:grpSp>
        <p:nvGrpSpPr>
          <p:cNvPr id="7" name="组合 6"/>
          <p:cNvGrpSpPr/>
          <p:nvPr/>
        </p:nvGrpSpPr>
        <p:grpSpPr>
          <a:xfrm>
            <a:off x="695400" y="2101376"/>
            <a:ext cx="5460930" cy="472042"/>
            <a:chOff x="1841535" y="3114680"/>
            <a:chExt cx="5460930" cy="472042"/>
          </a:xfrm>
        </p:grpSpPr>
        <p:grpSp>
          <p:nvGrpSpPr>
            <p:cNvPr id="38" name="组合 37"/>
            <p:cNvGrpSpPr/>
            <p:nvPr/>
          </p:nvGrpSpPr>
          <p:grpSpPr>
            <a:xfrm>
              <a:off x="1841535" y="3143496"/>
              <a:ext cx="843427" cy="443226"/>
              <a:chOff x="666810" y="2586037"/>
              <a:chExt cx="468000" cy="245937"/>
            </a:xfrm>
          </p:grpSpPr>
          <p:sp>
            <p:nvSpPr>
              <p:cNvPr id="4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2" name="文本框 4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9" name="直接连接符 38"/>
            <p:cNvCxnSpPr>
              <a:stCxn id="41"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2915073" y="3114680"/>
              <a:ext cx="4387392" cy="461665"/>
            </a:xfrm>
            <a:prstGeom prst="rect">
              <a:avLst/>
            </a:prstGeom>
            <a:noFill/>
          </p:spPr>
          <p:txBody>
            <a:bodyPr wrap="square" rtlCol="0">
              <a:spAutoFit/>
            </a:bodyPr>
            <a:lstStyle/>
            <a:p>
              <a:r>
                <a:rPr lang="zh-CN" altLang="en-US" sz="2400" dirty="0"/>
                <a:t>热电偶</a:t>
              </a:r>
            </a:p>
          </p:txBody>
        </p:sp>
      </p:grpSp>
      <p:grpSp>
        <p:nvGrpSpPr>
          <p:cNvPr id="8" name="组合 7"/>
          <p:cNvGrpSpPr/>
          <p:nvPr/>
        </p:nvGrpSpPr>
        <p:grpSpPr>
          <a:xfrm>
            <a:off x="695400" y="2698138"/>
            <a:ext cx="5460930" cy="472042"/>
            <a:chOff x="1841535" y="4034653"/>
            <a:chExt cx="5460930" cy="472042"/>
          </a:xfrm>
        </p:grpSpPr>
        <p:grpSp>
          <p:nvGrpSpPr>
            <p:cNvPr id="33" name="组合 32"/>
            <p:cNvGrpSpPr/>
            <p:nvPr/>
          </p:nvGrpSpPr>
          <p:grpSpPr>
            <a:xfrm>
              <a:off x="1841535" y="4063469"/>
              <a:ext cx="843427" cy="443226"/>
              <a:chOff x="666810" y="2586037"/>
              <a:chExt cx="468000" cy="245937"/>
            </a:xfrm>
          </p:grpSpPr>
          <p:sp>
            <p:nvSpPr>
              <p:cNvPr id="3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7" name="文本框 3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4" name="直接连接符 33"/>
            <p:cNvCxnSpPr>
              <a:stCxn id="36"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915073" y="4034653"/>
              <a:ext cx="4387392" cy="461665"/>
            </a:xfrm>
            <a:prstGeom prst="rect">
              <a:avLst/>
            </a:prstGeom>
            <a:noFill/>
          </p:spPr>
          <p:txBody>
            <a:bodyPr wrap="square" rtlCol="0">
              <a:spAutoFit/>
            </a:bodyPr>
            <a:lstStyle/>
            <a:p>
              <a:r>
                <a:rPr lang="zh-CN" altLang="en-US" sz="2400" dirty="0"/>
                <a:t>热敏电阻</a:t>
              </a:r>
            </a:p>
          </p:txBody>
        </p:sp>
      </p:grpSp>
      <p:grpSp>
        <p:nvGrpSpPr>
          <p:cNvPr id="9" name="组合 8"/>
          <p:cNvGrpSpPr/>
          <p:nvPr/>
        </p:nvGrpSpPr>
        <p:grpSpPr>
          <a:xfrm>
            <a:off x="696234" y="3294900"/>
            <a:ext cx="5460930" cy="472042"/>
            <a:chOff x="1841535" y="4954628"/>
            <a:chExt cx="5460930" cy="472042"/>
          </a:xfrm>
        </p:grpSpPr>
        <p:grpSp>
          <p:nvGrpSpPr>
            <p:cNvPr id="28" name="组合 27"/>
            <p:cNvGrpSpPr/>
            <p:nvPr/>
          </p:nvGrpSpPr>
          <p:grpSpPr>
            <a:xfrm>
              <a:off x="1841535" y="4983444"/>
              <a:ext cx="843427" cy="443226"/>
              <a:chOff x="666810" y="2586037"/>
              <a:chExt cx="468000" cy="245937"/>
            </a:xfrm>
          </p:grpSpPr>
          <p:sp>
            <p:nvSpPr>
              <p:cNvPr id="3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2" name="文本框 3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9" name="直接连接符 28"/>
            <p:cNvCxnSpPr>
              <a:stCxn id="3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915073" y="4954628"/>
              <a:ext cx="4387392" cy="461665"/>
            </a:xfrm>
            <a:prstGeom prst="rect">
              <a:avLst/>
            </a:prstGeom>
            <a:noFill/>
          </p:spPr>
          <p:txBody>
            <a:bodyPr wrap="square" rtlCol="0">
              <a:spAutoFit/>
            </a:bodyPr>
            <a:lstStyle/>
            <a:p>
              <a:r>
                <a:rPr lang="zh-CN" altLang="en-US" sz="2400" dirty="0"/>
                <a:t>霍尔传感器</a:t>
              </a:r>
            </a:p>
          </p:txBody>
        </p:sp>
      </p:grpSp>
      <p:grpSp>
        <p:nvGrpSpPr>
          <p:cNvPr id="10" name="组合 9"/>
          <p:cNvGrpSpPr/>
          <p:nvPr/>
        </p:nvGrpSpPr>
        <p:grpSpPr>
          <a:xfrm>
            <a:off x="695400" y="3891662"/>
            <a:ext cx="5460930" cy="472042"/>
            <a:chOff x="1993935" y="1427134"/>
            <a:chExt cx="5460930" cy="472042"/>
          </a:xfrm>
        </p:grpSpPr>
        <p:grpSp>
          <p:nvGrpSpPr>
            <p:cNvPr id="23" name="组合 22"/>
            <p:cNvGrpSpPr/>
            <p:nvPr/>
          </p:nvGrpSpPr>
          <p:grpSpPr>
            <a:xfrm>
              <a:off x="1993935" y="1455950"/>
              <a:ext cx="843427" cy="443226"/>
              <a:chOff x="666810" y="2586037"/>
              <a:chExt cx="468000" cy="245937"/>
            </a:xfrm>
          </p:grpSpPr>
          <p:sp>
            <p:nvSpPr>
              <p:cNvPr id="2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7" name="文本框 2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4" name="直接连接符 23"/>
            <p:cNvCxnSpPr>
              <a:stCxn id="26"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67473" y="1427134"/>
              <a:ext cx="4387392" cy="461665"/>
            </a:xfrm>
            <a:prstGeom prst="rect">
              <a:avLst/>
            </a:prstGeom>
            <a:noFill/>
          </p:spPr>
          <p:txBody>
            <a:bodyPr wrap="square" rtlCol="0">
              <a:spAutoFit/>
            </a:bodyPr>
            <a:lstStyle/>
            <a:p>
              <a:r>
                <a:rPr lang="zh-CN" altLang="en-US" sz="2400" dirty="0"/>
                <a:t>磁阻传感器</a:t>
              </a:r>
            </a:p>
          </p:txBody>
        </p:sp>
      </p:grpSp>
      <p:grpSp>
        <p:nvGrpSpPr>
          <p:cNvPr id="11" name="组合 10"/>
          <p:cNvGrpSpPr/>
          <p:nvPr/>
        </p:nvGrpSpPr>
        <p:grpSpPr>
          <a:xfrm>
            <a:off x="695400" y="4488424"/>
            <a:ext cx="5460930" cy="472042"/>
            <a:chOff x="1841535" y="5284653"/>
            <a:chExt cx="5460930" cy="472042"/>
          </a:xfrm>
        </p:grpSpPr>
        <p:grpSp>
          <p:nvGrpSpPr>
            <p:cNvPr id="18" name="组合 17"/>
            <p:cNvGrpSpPr/>
            <p:nvPr/>
          </p:nvGrpSpPr>
          <p:grpSpPr>
            <a:xfrm>
              <a:off x="1841535" y="5313469"/>
              <a:ext cx="843427" cy="443226"/>
              <a:chOff x="666810" y="2586037"/>
              <a:chExt cx="468000" cy="245937"/>
            </a:xfrm>
          </p:grpSpPr>
          <p:sp>
            <p:nvSpPr>
              <p:cNvPr id="2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2" name="文本框 2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9" name="直接连接符 18"/>
            <p:cNvCxnSpPr>
              <a:stCxn id="21"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15073" y="5284653"/>
              <a:ext cx="4387392" cy="461665"/>
            </a:xfrm>
            <a:prstGeom prst="rect">
              <a:avLst/>
            </a:prstGeom>
            <a:noFill/>
          </p:spPr>
          <p:txBody>
            <a:bodyPr wrap="square" rtlCol="0">
              <a:spAutoFit/>
            </a:bodyPr>
            <a:lstStyle/>
            <a:p>
              <a:r>
                <a:rPr lang="zh-CN" altLang="en-US" sz="2400" dirty="0"/>
                <a:t>电场测量探头</a:t>
              </a:r>
            </a:p>
          </p:txBody>
        </p:sp>
      </p:grpSp>
      <p:grpSp>
        <p:nvGrpSpPr>
          <p:cNvPr id="12" name="组合 11"/>
          <p:cNvGrpSpPr/>
          <p:nvPr/>
        </p:nvGrpSpPr>
        <p:grpSpPr>
          <a:xfrm>
            <a:off x="695400" y="5085184"/>
            <a:ext cx="5460930" cy="472042"/>
            <a:chOff x="1841535" y="5284653"/>
            <a:chExt cx="5460930" cy="472042"/>
          </a:xfrm>
        </p:grpSpPr>
        <p:grpSp>
          <p:nvGrpSpPr>
            <p:cNvPr id="13" name="组合 12"/>
            <p:cNvGrpSpPr/>
            <p:nvPr/>
          </p:nvGrpSpPr>
          <p:grpSpPr>
            <a:xfrm>
              <a:off x="1841535" y="5313469"/>
              <a:ext cx="843427" cy="443226"/>
              <a:chOff x="666810" y="2586037"/>
              <a:chExt cx="468000" cy="245937"/>
            </a:xfrm>
          </p:grpSpPr>
          <p:sp>
            <p:nvSpPr>
              <p:cNvPr id="1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7" name="文本框 1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4" name="直接连接符 13"/>
            <p:cNvCxnSpPr>
              <a:stCxn id="16"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15073" y="5284653"/>
              <a:ext cx="4387392" cy="461665"/>
            </a:xfrm>
            <a:prstGeom prst="rect">
              <a:avLst/>
            </a:prstGeom>
            <a:noFill/>
          </p:spPr>
          <p:txBody>
            <a:bodyPr wrap="square" rtlCol="0">
              <a:spAutoFit/>
            </a:bodyPr>
            <a:lstStyle/>
            <a:p>
              <a:r>
                <a:rPr lang="zh-CN" altLang="en-US" sz="2400" dirty="0"/>
                <a:t>电涡流传感器</a:t>
              </a:r>
            </a:p>
          </p:txBody>
        </p:sp>
      </p:grpSp>
      <p:grpSp>
        <p:nvGrpSpPr>
          <p:cNvPr id="53" name="组合 52"/>
          <p:cNvGrpSpPr/>
          <p:nvPr/>
        </p:nvGrpSpPr>
        <p:grpSpPr>
          <a:xfrm>
            <a:off x="6385607" y="936668"/>
            <a:ext cx="5460930" cy="472042"/>
            <a:chOff x="1841535" y="1274734"/>
            <a:chExt cx="5460930" cy="472042"/>
          </a:xfrm>
        </p:grpSpPr>
        <p:grpSp>
          <p:nvGrpSpPr>
            <p:cNvPr id="54" name="组合 53"/>
            <p:cNvGrpSpPr/>
            <p:nvPr/>
          </p:nvGrpSpPr>
          <p:grpSpPr>
            <a:xfrm>
              <a:off x="1841535" y="1303550"/>
              <a:ext cx="843427" cy="443226"/>
              <a:chOff x="666810" y="2586037"/>
              <a:chExt cx="468000" cy="245937"/>
            </a:xfrm>
          </p:grpSpPr>
          <p:sp>
            <p:nvSpPr>
              <p:cNvPr id="57"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8" name="文本框 57"/>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9</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5" name="直接连接符 54"/>
            <p:cNvCxnSpPr>
              <a:stCxn id="57"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en-US" sz="2400" dirty="0">
                  <a:solidFill>
                    <a:schemeClr val="accent1"/>
                  </a:solidFill>
                  <a:latin typeface="Tahoma" pitchFamily="34" charset="0"/>
                </a:rPr>
                <a:t>压电传感器</a:t>
              </a:r>
            </a:p>
          </p:txBody>
        </p:sp>
      </p:grpSp>
      <p:grpSp>
        <p:nvGrpSpPr>
          <p:cNvPr id="59" name="组合 58"/>
          <p:cNvGrpSpPr/>
          <p:nvPr/>
        </p:nvGrpSpPr>
        <p:grpSpPr>
          <a:xfrm>
            <a:off x="6385607" y="1533430"/>
            <a:ext cx="5460930" cy="472042"/>
            <a:chOff x="1841535" y="2194707"/>
            <a:chExt cx="5460930" cy="472042"/>
          </a:xfrm>
        </p:grpSpPr>
        <p:grpSp>
          <p:nvGrpSpPr>
            <p:cNvPr id="60" name="组合 59"/>
            <p:cNvGrpSpPr/>
            <p:nvPr/>
          </p:nvGrpSpPr>
          <p:grpSpPr>
            <a:xfrm>
              <a:off x="1841535" y="2223523"/>
              <a:ext cx="843427" cy="443226"/>
              <a:chOff x="666810" y="2586037"/>
              <a:chExt cx="468000" cy="245937"/>
            </a:xfrm>
          </p:grpSpPr>
          <p:sp>
            <p:nvSpPr>
              <p:cNvPr id="6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4" name="文本框 6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10</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1" name="直接连接符 60"/>
            <p:cNvCxnSpPr>
              <a:stCxn id="6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2915073" y="2194707"/>
              <a:ext cx="4387392" cy="461665"/>
            </a:xfrm>
            <a:prstGeom prst="rect">
              <a:avLst/>
            </a:prstGeom>
            <a:noFill/>
          </p:spPr>
          <p:txBody>
            <a:bodyPr wrap="square" rtlCol="0">
              <a:spAutoFit/>
            </a:bodyPr>
            <a:lstStyle/>
            <a:p>
              <a:r>
                <a:rPr lang="zh-CN" altLang="en-US" sz="2400" dirty="0"/>
                <a:t>光电传感器</a:t>
              </a:r>
            </a:p>
          </p:txBody>
        </p:sp>
      </p:grpSp>
      <p:grpSp>
        <p:nvGrpSpPr>
          <p:cNvPr id="65" name="组合 64"/>
          <p:cNvGrpSpPr/>
          <p:nvPr/>
        </p:nvGrpSpPr>
        <p:grpSpPr>
          <a:xfrm>
            <a:off x="6385607" y="2130192"/>
            <a:ext cx="5460930" cy="472042"/>
            <a:chOff x="1841535" y="3114680"/>
            <a:chExt cx="5460930" cy="472042"/>
          </a:xfrm>
        </p:grpSpPr>
        <p:grpSp>
          <p:nvGrpSpPr>
            <p:cNvPr id="66" name="组合 65"/>
            <p:cNvGrpSpPr/>
            <p:nvPr/>
          </p:nvGrpSpPr>
          <p:grpSpPr>
            <a:xfrm>
              <a:off x="1841535" y="3143496"/>
              <a:ext cx="843427" cy="443226"/>
              <a:chOff x="666810" y="2586037"/>
              <a:chExt cx="468000" cy="245937"/>
            </a:xfrm>
          </p:grpSpPr>
          <p:sp>
            <p:nvSpPr>
              <p:cNvPr id="6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0" name="文本框 6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7" name="直接连接符 66"/>
            <p:cNvCxnSpPr>
              <a:stCxn id="69"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915073" y="3114680"/>
              <a:ext cx="4387392" cy="461665"/>
            </a:xfrm>
            <a:prstGeom prst="rect">
              <a:avLst/>
            </a:prstGeom>
            <a:noFill/>
          </p:spPr>
          <p:txBody>
            <a:bodyPr wrap="square" rtlCol="0">
              <a:spAutoFit/>
            </a:bodyPr>
            <a:lstStyle/>
            <a:p>
              <a:r>
                <a:rPr lang="zh-CN" altLang="en-US" sz="2400" dirty="0"/>
                <a:t>电容式传感器</a:t>
              </a:r>
            </a:p>
          </p:txBody>
        </p:sp>
      </p:grpSp>
      <p:grpSp>
        <p:nvGrpSpPr>
          <p:cNvPr id="71" name="组合 70"/>
          <p:cNvGrpSpPr/>
          <p:nvPr/>
        </p:nvGrpSpPr>
        <p:grpSpPr>
          <a:xfrm>
            <a:off x="6385607" y="2726954"/>
            <a:ext cx="5460930" cy="472042"/>
            <a:chOff x="1841535" y="4034653"/>
            <a:chExt cx="5460930" cy="472042"/>
          </a:xfrm>
        </p:grpSpPr>
        <p:grpSp>
          <p:nvGrpSpPr>
            <p:cNvPr id="72" name="组合 71"/>
            <p:cNvGrpSpPr/>
            <p:nvPr/>
          </p:nvGrpSpPr>
          <p:grpSpPr>
            <a:xfrm>
              <a:off x="1841535" y="4063469"/>
              <a:ext cx="843427" cy="443226"/>
              <a:chOff x="666810" y="2586037"/>
              <a:chExt cx="468000" cy="245937"/>
            </a:xfrm>
          </p:grpSpPr>
          <p:sp>
            <p:nvSpPr>
              <p:cNvPr id="75"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6" name="文本框 75"/>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3" name="直接连接符 72"/>
            <p:cNvCxnSpPr>
              <a:stCxn id="75"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2915073" y="4034653"/>
              <a:ext cx="4387392" cy="461665"/>
            </a:xfrm>
            <a:prstGeom prst="rect">
              <a:avLst/>
            </a:prstGeom>
            <a:noFill/>
          </p:spPr>
          <p:txBody>
            <a:bodyPr wrap="square" rtlCol="0">
              <a:spAutoFit/>
            </a:bodyPr>
            <a:lstStyle/>
            <a:p>
              <a:r>
                <a:rPr lang="zh-CN" altLang="en-US" sz="2400" dirty="0"/>
                <a:t>电感式传感器</a:t>
              </a:r>
            </a:p>
          </p:txBody>
        </p:sp>
      </p:grpSp>
      <p:grpSp>
        <p:nvGrpSpPr>
          <p:cNvPr id="77" name="组合 76"/>
          <p:cNvGrpSpPr/>
          <p:nvPr/>
        </p:nvGrpSpPr>
        <p:grpSpPr>
          <a:xfrm>
            <a:off x="6386441" y="3323716"/>
            <a:ext cx="5460930" cy="472042"/>
            <a:chOff x="1841535" y="4954628"/>
            <a:chExt cx="5460930" cy="472042"/>
          </a:xfrm>
        </p:grpSpPr>
        <p:grpSp>
          <p:nvGrpSpPr>
            <p:cNvPr id="78" name="组合 77"/>
            <p:cNvGrpSpPr/>
            <p:nvPr/>
          </p:nvGrpSpPr>
          <p:grpSpPr>
            <a:xfrm>
              <a:off x="1841535" y="4983444"/>
              <a:ext cx="843427" cy="443226"/>
              <a:chOff x="666810" y="2586037"/>
              <a:chExt cx="468000" cy="245937"/>
            </a:xfrm>
          </p:grpSpPr>
          <p:sp>
            <p:nvSpPr>
              <p:cNvPr id="8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2" name="文本框 8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9" name="直接连接符 78"/>
            <p:cNvCxnSpPr>
              <a:stCxn id="8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2915073" y="4954628"/>
              <a:ext cx="4387392" cy="461665"/>
            </a:xfrm>
            <a:prstGeom prst="rect">
              <a:avLst/>
            </a:prstGeom>
            <a:noFill/>
          </p:spPr>
          <p:txBody>
            <a:bodyPr wrap="square" rtlCol="0">
              <a:spAutoFit/>
            </a:bodyPr>
            <a:lstStyle/>
            <a:p>
              <a:r>
                <a:rPr lang="zh-CN" altLang="en-US" sz="2400" dirty="0"/>
                <a:t>差动传感器与测量电桥</a:t>
              </a:r>
            </a:p>
          </p:txBody>
        </p:sp>
      </p:grpSp>
    </p:spTree>
    <p:extLst>
      <p:ext uri="{BB962C8B-B14F-4D97-AF65-F5344CB8AC3E}">
        <p14:creationId xmlns:p14="http://schemas.microsoft.com/office/powerpoint/2010/main" val="136420315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内容占位符 2"/>
          <p:cNvSpPr>
            <a:spLocks noGrp="1"/>
          </p:cNvSpPr>
          <p:nvPr>
            <p:ph sz="quarter" idx="10"/>
          </p:nvPr>
        </p:nvSpPr>
        <p:spPr/>
        <p:txBody>
          <a:bodyPr/>
          <a:lstStyle/>
          <a:p>
            <a:pPr>
              <a:buClr>
                <a:schemeClr val="tx1"/>
              </a:buClr>
              <a:buFont typeface="Wingdings" panose="05000000000000000000" pitchFamily="2" charset="2"/>
              <a:buChar char="n"/>
            </a:pPr>
            <a:r>
              <a:rPr lang="zh-CN" altLang="en-US" sz="2400" dirty="0"/>
              <a:t>下图为平板电容器原理图，若忽略其边缘效应，其电容量</a:t>
            </a:r>
            <a:r>
              <a:rPr lang="en-US" altLang="zh-CN" sz="2400" dirty="0"/>
              <a:t>C</a:t>
            </a:r>
            <a:r>
              <a:rPr lang="zh-CN" altLang="en-US" sz="2400" dirty="0"/>
              <a:t>为：</a:t>
            </a:r>
          </a:p>
          <a:p>
            <a:endParaRPr lang="zh-CN" altLang="en-US" dirty="0"/>
          </a:p>
        </p:txBody>
      </p:sp>
      <p:sp>
        <p:nvSpPr>
          <p:cNvPr id="31" name="标题 1"/>
          <p:cNvSpPr>
            <a:spLocks noGrp="1"/>
          </p:cNvSpPr>
          <p:nvPr>
            <p:ph type="title"/>
          </p:nvPr>
        </p:nvSpPr>
        <p:spPr/>
        <p:txBody>
          <a:bodyPr/>
          <a:lstStyle/>
          <a:p>
            <a:r>
              <a:rPr lang="zh-CN" altLang="en-US" dirty="0"/>
              <a:t>工作原理</a:t>
            </a:r>
          </a:p>
        </p:txBody>
      </p:sp>
      <p:sp>
        <p:nvSpPr>
          <p:cNvPr id="32" name="矩形 3"/>
          <p:cNvSpPr>
            <a:spLocks noChangeArrowheads="1"/>
          </p:cNvSpPr>
          <p:nvPr/>
        </p:nvSpPr>
        <p:spPr bwMode="auto">
          <a:xfrm>
            <a:off x="1792966" y="6307279"/>
            <a:ext cx="1402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en-US" altLang="zh-CN" sz="1800" dirty="0">
                <a:solidFill>
                  <a:schemeClr val="tx1"/>
                </a:solidFill>
                <a:ea typeface="宋体" panose="02010600030101010101" pitchFamily="2" charset="-122"/>
              </a:rPr>
              <a:t> </a:t>
            </a:r>
            <a:r>
              <a:rPr lang="zh-CN" altLang="en-US" sz="1800" dirty="0">
                <a:solidFill>
                  <a:schemeClr val="tx1"/>
                </a:solidFill>
                <a:ea typeface="宋体" panose="02010600030101010101" pitchFamily="2" charset="-122"/>
              </a:rPr>
              <a:t>平板电容器</a:t>
            </a:r>
          </a:p>
        </p:txBody>
      </p:sp>
      <p:sp>
        <p:nvSpPr>
          <p:cNvPr id="33" name="Rectangle 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zh-CN" sz="1800">
              <a:solidFill>
                <a:schemeClr val="tx1"/>
              </a:solidFill>
              <a:ea typeface="宋体" panose="02010600030101010101" pitchFamily="2" charset="-122"/>
            </a:endParaRPr>
          </a:p>
        </p:txBody>
      </p:sp>
      <p:grpSp>
        <p:nvGrpSpPr>
          <p:cNvPr id="34" name="Group 4"/>
          <p:cNvGrpSpPr>
            <a:grpSpLocks/>
          </p:cNvGrpSpPr>
          <p:nvPr/>
        </p:nvGrpSpPr>
        <p:grpSpPr bwMode="auto">
          <a:xfrm>
            <a:off x="1090721" y="3688250"/>
            <a:ext cx="3493371" cy="2529771"/>
            <a:chOff x="2311" y="2308"/>
            <a:chExt cx="929" cy="1444"/>
          </a:xfrm>
        </p:grpSpPr>
        <p:sp>
          <p:nvSpPr>
            <p:cNvPr id="35" name="AutoShape 5" descr="90%"/>
            <p:cNvSpPr>
              <a:spLocks noChangeArrowheads="1"/>
            </p:cNvSpPr>
            <p:nvPr/>
          </p:nvSpPr>
          <p:spPr bwMode="auto">
            <a:xfrm>
              <a:off x="2592" y="2496"/>
              <a:ext cx="144" cy="816"/>
            </a:xfrm>
            <a:prstGeom prst="roundRect">
              <a:avLst>
                <a:gd name="adj" fmla="val 16667"/>
              </a:avLst>
            </a:prstGeom>
            <a:blipFill dpi="0" rotWithShape="0">
              <a:blip r:embed="rId4"/>
              <a:srcRect/>
              <a:tile tx="0" ty="0" sx="100000" sy="100000" flip="none" algn="tl"/>
            </a:blipFill>
            <a:ln w="9525">
              <a:solidFill>
                <a:schemeClr val="tx1"/>
              </a:solidFill>
              <a:round/>
              <a:headEnd/>
              <a:tailEnd/>
            </a:ln>
          </p:spPr>
          <p:txBody>
            <a:bodyPr wrap="none"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zh-CN" sz="1800">
                <a:solidFill>
                  <a:schemeClr val="tx1"/>
                </a:solidFill>
                <a:ea typeface="宋体" panose="02010600030101010101" pitchFamily="2" charset="-122"/>
              </a:endParaRPr>
            </a:p>
          </p:txBody>
        </p:sp>
        <p:sp>
          <p:nvSpPr>
            <p:cNvPr id="36" name="Rectangle 6"/>
            <p:cNvSpPr>
              <a:spLocks noChangeArrowheads="1"/>
            </p:cNvSpPr>
            <p:nvPr/>
          </p:nvSpPr>
          <p:spPr bwMode="auto">
            <a:xfrm>
              <a:off x="2544" y="2496"/>
              <a:ext cx="48" cy="816"/>
            </a:xfrm>
            <a:prstGeom prst="rect">
              <a:avLst/>
            </a:prstGeom>
            <a:solidFill>
              <a:schemeClr val="accent1"/>
            </a:solidFill>
            <a:ln w="9525">
              <a:solidFill>
                <a:schemeClr val="tx1"/>
              </a:solidFill>
              <a:miter lim="800000"/>
              <a:headEnd/>
              <a:tailEnd/>
            </a:ln>
          </p:spPr>
          <p:txBody>
            <a:bodyPr wrap="none"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zh-CN" sz="1800">
                <a:solidFill>
                  <a:schemeClr val="tx1"/>
                </a:solidFill>
                <a:ea typeface="宋体" panose="02010600030101010101" pitchFamily="2" charset="-122"/>
              </a:endParaRPr>
            </a:p>
          </p:txBody>
        </p:sp>
        <p:sp>
          <p:nvSpPr>
            <p:cNvPr id="37" name="Rectangle 7"/>
            <p:cNvSpPr>
              <a:spLocks noChangeArrowheads="1"/>
            </p:cNvSpPr>
            <p:nvPr/>
          </p:nvSpPr>
          <p:spPr bwMode="auto">
            <a:xfrm>
              <a:off x="2736" y="2496"/>
              <a:ext cx="48" cy="816"/>
            </a:xfrm>
            <a:prstGeom prst="rect">
              <a:avLst/>
            </a:prstGeom>
            <a:solidFill>
              <a:schemeClr val="accent1"/>
            </a:solidFill>
            <a:ln w="9525">
              <a:solidFill>
                <a:schemeClr val="tx1"/>
              </a:solidFill>
              <a:miter lim="800000"/>
              <a:headEnd/>
              <a:tailEnd/>
            </a:ln>
          </p:spPr>
          <p:txBody>
            <a:bodyPr wrap="none"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zh-CN" sz="1800">
                <a:solidFill>
                  <a:schemeClr val="tx1"/>
                </a:solidFill>
                <a:ea typeface="宋体" panose="02010600030101010101" pitchFamily="2" charset="-122"/>
              </a:endParaRPr>
            </a:p>
          </p:txBody>
        </p:sp>
        <p:grpSp>
          <p:nvGrpSpPr>
            <p:cNvPr id="38" name="Group 8"/>
            <p:cNvGrpSpPr>
              <a:grpSpLocks/>
            </p:cNvGrpSpPr>
            <p:nvPr/>
          </p:nvGrpSpPr>
          <p:grpSpPr bwMode="auto">
            <a:xfrm>
              <a:off x="2311" y="2308"/>
              <a:ext cx="929" cy="1444"/>
              <a:chOff x="2311" y="2260"/>
              <a:chExt cx="929" cy="1444"/>
            </a:xfrm>
          </p:grpSpPr>
          <p:sp>
            <p:nvSpPr>
              <p:cNvPr id="39" name="Line 9"/>
              <p:cNvSpPr>
                <a:spLocks noChangeShapeType="1"/>
              </p:cNvSpPr>
              <p:nvPr/>
            </p:nvSpPr>
            <p:spPr bwMode="auto">
              <a:xfrm flipH="1">
                <a:off x="2352" y="2880"/>
                <a:ext cx="192"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10"/>
              <p:cNvSpPr>
                <a:spLocks noChangeShapeType="1"/>
              </p:cNvSpPr>
              <p:nvPr/>
            </p:nvSpPr>
            <p:spPr bwMode="auto">
              <a:xfrm>
                <a:off x="2784" y="2880"/>
                <a:ext cx="192"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Oval 11"/>
              <p:cNvSpPr>
                <a:spLocks noChangeArrowheads="1"/>
              </p:cNvSpPr>
              <p:nvPr/>
            </p:nvSpPr>
            <p:spPr bwMode="auto">
              <a:xfrm>
                <a:off x="2976" y="2832"/>
                <a:ext cx="35" cy="83"/>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zh-CN" sz="1800">
                  <a:solidFill>
                    <a:schemeClr val="tx1"/>
                  </a:solidFill>
                  <a:ea typeface="宋体" panose="02010600030101010101" pitchFamily="2" charset="-122"/>
                </a:endParaRPr>
              </a:p>
            </p:txBody>
          </p:sp>
          <p:sp>
            <p:nvSpPr>
              <p:cNvPr id="42" name="Oval 12"/>
              <p:cNvSpPr>
                <a:spLocks noChangeArrowheads="1"/>
              </p:cNvSpPr>
              <p:nvPr/>
            </p:nvSpPr>
            <p:spPr bwMode="auto">
              <a:xfrm>
                <a:off x="2311" y="2832"/>
                <a:ext cx="41" cy="83"/>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zh-CN" sz="1800">
                  <a:solidFill>
                    <a:schemeClr val="tx1"/>
                  </a:solidFill>
                  <a:ea typeface="宋体" panose="02010600030101010101" pitchFamily="2" charset="-122"/>
                </a:endParaRPr>
              </a:p>
            </p:txBody>
          </p:sp>
          <p:sp>
            <p:nvSpPr>
              <p:cNvPr id="43" name="Text Box 13"/>
              <p:cNvSpPr txBox="1">
                <a:spLocks noChangeArrowheads="1"/>
              </p:cNvSpPr>
              <p:nvPr/>
            </p:nvSpPr>
            <p:spPr bwMode="auto">
              <a:xfrm>
                <a:off x="2592" y="2544"/>
                <a:ext cx="144" cy="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kumimoji="1" lang="en-US" altLang="zh-CN" sz="1600" dirty="0">
                    <a:solidFill>
                      <a:schemeClr val="tx1"/>
                    </a:solidFill>
                    <a:latin typeface="Times New Roman" panose="02020603050405020304" pitchFamily="18" charset="0"/>
                    <a:ea typeface="宋体" panose="02010600030101010101" pitchFamily="2" charset="-122"/>
                  </a:rPr>
                  <a:t>+</a:t>
                </a:r>
              </a:p>
              <a:p>
                <a:pPr eaLnBrk="1" hangingPunct="1">
                  <a:lnSpc>
                    <a:spcPct val="100000"/>
                  </a:lnSpc>
                  <a:spcBef>
                    <a:spcPct val="50000"/>
                  </a:spcBef>
                  <a:buSzTx/>
                  <a:buFontTx/>
                  <a:buNone/>
                </a:pPr>
                <a:r>
                  <a:rPr kumimoji="1" lang="en-US" altLang="zh-CN" sz="1600" dirty="0">
                    <a:solidFill>
                      <a:schemeClr val="tx1"/>
                    </a:solidFill>
                    <a:latin typeface="Times New Roman" panose="02020603050405020304" pitchFamily="18" charset="0"/>
                    <a:ea typeface="宋体" panose="02010600030101010101" pitchFamily="2" charset="-122"/>
                  </a:rPr>
                  <a:t>+</a:t>
                </a:r>
              </a:p>
              <a:p>
                <a:pPr eaLnBrk="1" hangingPunct="1">
                  <a:lnSpc>
                    <a:spcPct val="100000"/>
                  </a:lnSpc>
                  <a:spcBef>
                    <a:spcPct val="50000"/>
                  </a:spcBef>
                  <a:buSzTx/>
                  <a:buFontTx/>
                  <a:buNone/>
                </a:pPr>
                <a:r>
                  <a:rPr kumimoji="1" lang="en-US" altLang="zh-CN" sz="1600" dirty="0">
                    <a:solidFill>
                      <a:schemeClr val="tx1"/>
                    </a:solidFill>
                    <a:latin typeface="Times New Roman" panose="02020603050405020304" pitchFamily="18" charset="0"/>
                    <a:ea typeface="宋体" panose="02010600030101010101" pitchFamily="2" charset="-122"/>
                  </a:rPr>
                  <a:t>+</a:t>
                </a:r>
                <a:endParaRPr kumimoji="1" lang="en-US" altLang="zh-CN" sz="2400" dirty="0">
                  <a:solidFill>
                    <a:schemeClr val="tx1"/>
                  </a:solidFill>
                  <a:latin typeface="Times New Roman" panose="02020603050405020304" pitchFamily="18" charset="0"/>
                  <a:ea typeface="宋体" panose="02010600030101010101" pitchFamily="2" charset="-122"/>
                </a:endParaRPr>
              </a:p>
            </p:txBody>
          </p:sp>
          <p:sp>
            <p:nvSpPr>
              <p:cNvPr id="44" name="Line 14"/>
              <p:cNvSpPr>
                <a:spLocks noChangeShapeType="1"/>
              </p:cNvSpPr>
              <p:nvPr/>
            </p:nvSpPr>
            <p:spPr bwMode="auto">
              <a:xfrm>
                <a:off x="2592" y="3312"/>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15"/>
              <p:cNvSpPr>
                <a:spLocks noChangeShapeType="1"/>
              </p:cNvSpPr>
              <p:nvPr/>
            </p:nvSpPr>
            <p:spPr bwMode="auto">
              <a:xfrm>
                <a:off x="2736" y="3312"/>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16"/>
              <p:cNvSpPr>
                <a:spLocks noChangeShapeType="1"/>
              </p:cNvSpPr>
              <p:nvPr/>
            </p:nvSpPr>
            <p:spPr bwMode="auto">
              <a:xfrm>
                <a:off x="2592" y="3648"/>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17"/>
              <p:cNvSpPr>
                <a:spLocks noChangeShapeType="1"/>
              </p:cNvSpPr>
              <p:nvPr/>
            </p:nvSpPr>
            <p:spPr bwMode="auto">
              <a:xfrm>
                <a:off x="2592" y="3648"/>
                <a:ext cx="144"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Text Box 18"/>
              <p:cNvSpPr txBox="1">
                <a:spLocks noChangeArrowheads="1"/>
              </p:cNvSpPr>
              <p:nvPr/>
            </p:nvSpPr>
            <p:spPr bwMode="auto">
              <a:xfrm>
                <a:off x="2976" y="3408"/>
                <a:ext cx="19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kumimoji="1" lang="en-US" altLang="zh-CN" b="1">
                    <a:solidFill>
                      <a:schemeClr val="tx1"/>
                    </a:solidFill>
                    <a:latin typeface="Times New Roman" panose="02020603050405020304" pitchFamily="18" charset="0"/>
                    <a:ea typeface="宋体" panose="02010600030101010101" pitchFamily="2" charset="-122"/>
                    <a:sym typeface="Symbol" panose="05050102010706020507" pitchFamily="18" charset="2"/>
                  </a:rPr>
                  <a:t>d</a:t>
                </a:r>
                <a:endParaRPr kumimoji="1" lang="en-US" altLang="zh-CN" b="1">
                  <a:solidFill>
                    <a:schemeClr val="tx1"/>
                  </a:solidFill>
                  <a:latin typeface="Times New Roman" panose="02020603050405020304" pitchFamily="18" charset="0"/>
                  <a:ea typeface="宋体" panose="02010600030101010101" pitchFamily="2" charset="-122"/>
                </a:endParaRPr>
              </a:p>
            </p:txBody>
          </p:sp>
          <p:sp>
            <p:nvSpPr>
              <p:cNvPr id="49" name="Text Box 19"/>
              <p:cNvSpPr txBox="1">
                <a:spLocks noChangeArrowheads="1"/>
              </p:cNvSpPr>
              <p:nvPr/>
            </p:nvSpPr>
            <p:spPr bwMode="auto">
              <a:xfrm>
                <a:off x="3048" y="2537"/>
                <a:ext cx="192"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kumimoji="1" lang="en-US" altLang="zh-CN" b="1" dirty="0">
                    <a:solidFill>
                      <a:schemeClr val="tx1"/>
                    </a:solidFill>
                    <a:latin typeface="Times New Roman" panose="02020603050405020304" pitchFamily="18" charset="0"/>
                  </a:rPr>
                  <a:t>A</a:t>
                </a:r>
              </a:p>
            </p:txBody>
          </p:sp>
          <p:sp>
            <p:nvSpPr>
              <p:cNvPr id="50" name="Line 20"/>
              <p:cNvSpPr>
                <a:spLocks noChangeShapeType="1"/>
              </p:cNvSpPr>
              <p:nvPr/>
            </p:nvSpPr>
            <p:spPr bwMode="auto">
              <a:xfrm flipV="1">
                <a:off x="2784" y="2736"/>
                <a:ext cx="24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Text Box 21"/>
              <p:cNvSpPr txBox="1">
                <a:spLocks noChangeArrowheads="1"/>
              </p:cNvSpPr>
              <p:nvPr/>
            </p:nvSpPr>
            <p:spPr bwMode="auto">
              <a:xfrm>
                <a:off x="3029" y="2260"/>
                <a:ext cx="19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kumimoji="1" lang="en-US" altLang="zh-CN" b="1" dirty="0">
                    <a:solidFill>
                      <a:schemeClr val="tx1"/>
                    </a:solidFill>
                    <a:latin typeface="Times New Roman" panose="02020603050405020304" pitchFamily="18" charset="0"/>
                    <a:ea typeface="宋体" panose="02010600030101010101" pitchFamily="2" charset="-122"/>
                    <a:sym typeface="Symbol" panose="05050102010706020507" pitchFamily="18" charset="2"/>
                  </a:rPr>
                  <a:t></a:t>
                </a:r>
                <a:endParaRPr kumimoji="1" lang="en-US" altLang="zh-CN" b="1" dirty="0">
                  <a:solidFill>
                    <a:schemeClr val="tx1"/>
                  </a:solidFill>
                  <a:latin typeface="Times New Roman" panose="02020603050405020304" pitchFamily="18" charset="0"/>
                  <a:ea typeface="宋体" panose="02010600030101010101" pitchFamily="2" charset="-122"/>
                </a:endParaRPr>
              </a:p>
            </p:txBody>
          </p:sp>
          <p:sp>
            <p:nvSpPr>
              <p:cNvPr id="52" name="Line 22"/>
              <p:cNvSpPr>
                <a:spLocks noChangeShapeType="1"/>
              </p:cNvSpPr>
              <p:nvPr/>
            </p:nvSpPr>
            <p:spPr bwMode="auto">
              <a:xfrm flipV="1">
                <a:off x="2688" y="2448"/>
                <a:ext cx="33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53" name="Object 23"/>
          <p:cNvGraphicFramePr>
            <a:graphicFrameLocks noChangeAspect="1"/>
          </p:cNvGraphicFramePr>
          <p:nvPr>
            <p:extLst>
              <p:ext uri="{D42A27DB-BD31-4B8C-83A1-F6EECF244321}">
                <p14:modId xmlns:p14="http://schemas.microsoft.com/office/powerpoint/2010/main" val="1423430231"/>
              </p:ext>
            </p:extLst>
          </p:nvPr>
        </p:nvGraphicFramePr>
        <p:xfrm>
          <a:off x="1375320" y="2751977"/>
          <a:ext cx="2924175" cy="938212"/>
        </p:xfrm>
        <a:graphic>
          <a:graphicData uri="http://schemas.openxmlformats.org/presentationml/2006/ole">
            <mc:AlternateContent xmlns:mc="http://schemas.openxmlformats.org/markup-compatibility/2006">
              <mc:Choice xmlns:v="urn:schemas-microsoft-com:vml" Requires="v">
                <p:oleObj spid="_x0000_s24585" name="Equation" r:id="rId5" imgW="1028700" imgH="368300" progId="">
                  <p:embed/>
                </p:oleObj>
              </mc:Choice>
              <mc:Fallback>
                <p:oleObj name="Equation" r:id="rId5" imgW="1028700" imgH="368300" progId="">
                  <p:embed/>
                  <p:pic>
                    <p:nvPicPr>
                      <p:cNvPr id="29"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5320" y="2751977"/>
                        <a:ext cx="2924175"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 name="文本框 53"/>
          <p:cNvSpPr txBox="1"/>
          <p:nvPr/>
        </p:nvSpPr>
        <p:spPr>
          <a:xfrm>
            <a:off x="6672064" y="1833198"/>
            <a:ext cx="3281701" cy="492443"/>
          </a:xfrm>
          <a:prstGeom prst="rect">
            <a:avLst/>
          </a:prstGeom>
          <a:noFill/>
        </p:spPr>
        <p:txBody>
          <a:bodyPr wrap="square" rtlCol="0">
            <a:spAutoFit/>
          </a:bodyPr>
          <a:lstStyle/>
          <a:p>
            <a:r>
              <a:rPr lang="zh-CN" altLang="en-US" sz="2600" b="1" dirty="0">
                <a:solidFill>
                  <a:schemeClr val="tx1"/>
                </a:solidFill>
              </a:rPr>
              <a:t>电容式传感器分类？</a:t>
            </a:r>
          </a:p>
        </p:txBody>
      </p:sp>
      <p:sp>
        <p:nvSpPr>
          <p:cNvPr id="55" name="文本框 54"/>
          <p:cNvSpPr txBox="1"/>
          <p:nvPr/>
        </p:nvSpPr>
        <p:spPr>
          <a:xfrm>
            <a:off x="6568463" y="2497113"/>
            <a:ext cx="5143532" cy="4093428"/>
          </a:xfrm>
          <a:prstGeom prst="rect">
            <a:avLst/>
          </a:prstGeom>
          <a:noFill/>
        </p:spPr>
        <p:txBody>
          <a:bodyPr wrap="square" rtlCol="0">
            <a:spAutoFit/>
          </a:bodyPr>
          <a:lstStyle/>
          <a:p>
            <a:pPr marL="342900" indent="-342900">
              <a:lnSpc>
                <a:spcPct val="150000"/>
              </a:lnSpc>
              <a:spcBef>
                <a:spcPts val="600"/>
              </a:spcBef>
              <a:spcAft>
                <a:spcPts val="600"/>
              </a:spcAft>
              <a:buFont typeface="+mj-ea"/>
              <a:buAutoNum type="circleNumDbPlain"/>
            </a:pPr>
            <a:r>
              <a:rPr lang="zh-CN" altLang="en-US" sz="2400" b="1" dirty="0">
                <a:solidFill>
                  <a:schemeClr val="tx1"/>
                </a:solidFill>
              </a:rPr>
              <a:t>变间隙型：</a:t>
            </a:r>
            <a:r>
              <a:rPr lang="zh-CN" altLang="en-US" sz="2400" dirty="0">
                <a:solidFill>
                  <a:schemeClr val="tx1"/>
                </a:solidFill>
              </a:rPr>
              <a:t>固定</a:t>
            </a:r>
            <a:r>
              <a:rPr lang="en-US" altLang="zh-CN" sz="2400" i="1" dirty="0">
                <a:solidFill>
                  <a:schemeClr val="tx1"/>
                </a:solidFill>
              </a:rPr>
              <a:t>A</a:t>
            </a:r>
            <a:r>
              <a:rPr lang="zh-CN" altLang="en-US" sz="2400" i="1" dirty="0">
                <a:solidFill>
                  <a:schemeClr val="tx1"/>
                </a:solidFill>
              </a:rPr>
              <a:t>，</a:t>
            </a:r>
            <a:r>
              <a:rPr lang="zh-CN" altLang="en-US" sz="2400" i="1" dirty="0">
                <a:solidFill>
                  <a:schemeClr val="tx1"/>
                </a:solidFill>
                <a:sym typeface="Symbol" panose="05050102010706020507" pitchFamily="18" charset="2"/>
              </a:rPr>
              <a:t></a:t>
            </a:r>
            <a:endParaRPr lang="en-US" altLang="zh-CN" sz="2400" i="1" dirty="0">
              <a:solidFill>
                <a:schemeClr val="tx1"/>
              </a:solidFill>
              <a:sym typeface="Symbol" panose="05050102010706020507" pitchFamily="18" charset="2"/>
            </a:endParaRPr>
          </a:p>
          <a:p>
            <a:pPr>
              <a:lnSpc>
                <a:spcPct val="150000"/>
              </a:lnSpc>
              <a:spcBef>
                <a:spcPts val="600"/>
              </a:spcBef>
              <a:spcAft>
                <a:spcPts val="600"/>
              </a:spcAft>
            </a:pPr>
            <a:r>
              <a:rPr lang="en-US" altLang="zh-CN" sz="2200" i="1" dirty="0">
                <a:solidFill>
                  <a:schemeClr val="tx1"/>
                </a:solidFill>
                <a:sym typeface="Symbol" panose="05050102010706020507" pitchFamily="18" charset="2"/>
              </a:rPr>
              <a:t>   </a:t>
            </a:r>
            <a:r>
              <a:rPr lang="en-US" altLang="zh-CN" sz="2200" b="1" i="1" dirty="0">
                <a:solidFill>
                  <a:schemeClr val="tx1"/>
                </a:solidFill>
                <a:sym typeface="Symbol" panose="05050102010706020507" pitchFamily="18" charset="2"/>
              </a:rPr>
              <a:t>C</a:t>
            </a:r>
            <a:r>
              <a:rPr lang="zh-CN" altLang="en-US" sz="2200" dirty="0">
                <a:solidFill>
                  <a:schemeClr val="tx1"/>
                </a:solidFill>
                <a:sym typeface="Symbol" panose="05050102010706020507" pitchFamily="18" charset="2"/>
              </a:rPr>
              <a:t>与</a:t>
            </a:r>
            <a:r>
              <a:rPr lang="en-US" altLang="zh-CN" sz="2200" b="1" i="1" dirty="0">
                <a:solidFill>
                  <a:schemeClr val="tx1"/>
                </a:solidFill>
                <a:sym typeface="Symbol" panose="05050102010706020507" pitchFamily="18" charset="2"/>
              </a:rPr>
              <a:t>d</a:t>
            </a:r>
            <a:r>
              <a:rPr lang="en-US" altLang="zh-CN" sz="2200" i="1" dirty="0">
                <a:solidFill>
                  <a:schemeClr val="tx1"/>
                </a:solidFill>
                <a:sym typeface="Symbol" panose="05050102010706020507" pitchFamily="18" charset="2"/>
              </a:rPr>
              <a:t> </a:t>
            </a:r>
            <a:r>
              <a:rPr lang="zh-CN" altLang="en-US" sz="2200" dirty="0">
                <a:solidFill>
                  <a:schemeClr val="tx1"/>
                </a:solidFill>
                <a:sym typeface="Symbol" panose="05050102010706020507" pitchFamily="18" charset="2"/>
              </a:rPr>
              <a:t>为非线性关系</a:t>
            </a:r>
            <a:endParaRPr lang="en-US" altLang="zh-CN" sz="2200" dirty="0">
              <a:solidFill>
                <a:schemeClr val="tx1"/>
              </a:solidFill>
            </a:endParaRPr>
          </a:p>
          <a:p>
            <a:pPr marL="457200" indent="-457200">
              <a:lnSpc>
                <a:spcPct val="150000"/>
              </a:lnSpc>
              <a:spcBef>
                <a:spcPts val="600"/>
              </a:spcBef>
              <a:spcAft>
                <a:spcPts val="600"/>
              </a:spcAft>
              <a:buFont typeface="+mj-ea"/>
              <a:buAutoNum type="circleNumDbPlain" startAt="2"/>
            </a:pPr>
            <a:r>
              <a:rPr lang="zh-CN" altLang="en-US" sz="2400" b="1" dirty="0">
                <a:solidFill>
                  <a:schemeClr val="tx1"/>
                </a:solidFill>
              </a:rPr>
              <a:t>变面积型：固定</a:t>
            </a:r>
            <a:r>
              <a:rPr lang="en-US" altLang="zh-CN" sz="2400" i="1" dirty="0">
                <a:solidFill>
                  <a:schemeClr val="tx1"/>
                </a:solidFill>
              </a:rPr>
              <a:t>d</a:t>
            </a:r>
            <a:r>
              <a:rPr lang="zh-CN" altLang="en-US" sz="2400" i="1" dirty="0">
                <a:solidFill>
                  <a:schemeClr val="tx1"/>
                </a:solidFill>
              </a:rPr>
              <a:t>，</a:t>
            </a:r>
            <a:r>
              <a:rPr lang="zh-CN" altLang="en-US" sz="2400" i="1" dirty="0">
                <a:solidFill>
                  <a:schemeClr val="tx1"/>
                </a:solidFill>
                <a:sym typeface="Symbol" panose="05050102010706020507" pitchFamily="18" charset="2"/>
              </a:rPr>
              <a:t></a:t>
            </a:r>
            <a:endParaRPr lang="en-US" altLang="zh-CN" sz="2400" i="1" dirty="0">
              <a:solidFill>
                <a:schemeClr val="tx1"/>
              </a:solidFill>
              <a:sym typeface="Symbol" panose="05050102010706020507" pitchFamily="18" charset="2"/>
            </a:endParaRPr>
          </a:p>
          <a:p>
            <a:pPr>
              <a:lnSpc>
                <a:spcPct val="150000"/>
              </a:lnSpc>
              <a:spcBef>
                <a:spcPts val="600"/>
              </a:spcBef>
              <a:spcAft>
                <a:spcPts val="600"/>
              </a:spcAft>
            </a:pPr>
            <a:r>
              <a:rPr lang="en-US" altLang="zh-CN" sz="2200" i="1" dirty="0">
                <a:solidFill>
                  <a:schemeClr val="tx1"/>
                </a:solidFill>
                <a:sym typeface="Symbol" panose="05050102010706020507" pitchFamily="18" charset="2"/>
              </a:rPr>
              <a:t>   </a:t>
            </a:r>
            <a:r>
              <a:rPr lang="en-US" altLang="zh-CN" sz="2200" b="1" i="1" dirty="0">
                <a:solidFill>
                  <a:schemeClr val="tx1"/>
                </a:solidFill>
                <a:sym typeface="Symbol" panose="05050102010706020507" pitchFamily="18" charset="2"/>
              </a:rPr>
              <a:t>C</a:t>
            </a:r>
            <a:r>
              <a:rPr lang="zh-CN" altLang="en-US" sz="2200" dirty="0">
                <a:solidFill>
                  <a:schemeClr val="tx1"/>
                </a:solidFill>
                <a:sym typeface="Symbol" panose="05050102010706020507" pitchFamily="18" charset="2"/>
              </a:rPr>
              <a:t>与</a:t>
            </a:r>
            <a:r>
              <a:rPr lang="en-US" altLang="zh-CN" sz="2200" b="1" i="1" dirty="0">
                <a:solidFill>
                  <a:schemeClr val="tx1"/>
                </a:solidFill>
                <a:sym typeface="Symbol" panose="05050102010706020507" pitchFamily="18" charset="2"/>
              </a:rPr>
              <a:t>A</a:t>
            </a:r>
            <a:r>
              <a:rPr lang="zh-CN" altLang="en-US" sz="2200" dirty="0">
                <a:solidFill>
                  <a:schemeClr val="tx1"/>
                </a:solidFill>
                <a:sym typeface="Symbol" panose="05050102010706020507" pitchFamily="18" charset="2"/>
              </a:rPr>
              <a:t>为线性关系</a:t>
            </a:r>
            <a:endParaRPr lang="en-US" altLang="zh-CN" sz="2200" b="1" dirty="0">
              <a:solidFill>
                <a:schemeClr val="tx1"/>
              </a:solidFill>
            </a:endParaRPr>
          </a:p>
          <a:p>
            <a:pPr marL="457200" indent="-457200">
              <a:lnSpc>
                <a:spcPct val="150000"/>
              </a:lnSpc>
              <a:spcBef>
                <a:spcPts val="600"/>
              </a:spcBef>
              <a:spcAft>
                <a:spcPts val="600"/>
              </a:spcAft>
              <a:buFont typeface="+mj-ea"/>
              <a:buAutoNum type="circleNumDbPlain" startAt="3"/>
            </a:pPr>
            <a:r>
              <a:rPr lang="zh-CN" altLang="en-US" sz="2400" b="1" dirty="0">
                <a:solidFill>
                  <a:schemeClr val="tx1"/>
                </a:solidFill>
              </a:rPr>
              <a:t>变介电常数型：固定</a:t>
            </a:r>
            <a:r>
              <a:rPr lang="en-US" altLang="zh-CN" sz="2400" i="1" dirty="0">
                <a:solidFill>
                  <a:schemeClr val="tx1"/>
                </a:solidFill>
              </a:rPr>
              <a:t>A</a:t>
            </a:r>
            <a:r>
              <a:rPr lang="zh-CN" altLang="en-US" sz="2400" i="1" dirty="0">
                <a:solidFill>
                  <a:schemeClr val="tx1"/>
                </a:solidFill>
              </a:rPr>
              <a:t>，</a:t>
            </a:r>
            <a:r>
              <a:rPr lang="en-US" altLang="zh-CN" sz="2400" i="1" dirty="0">
                <a:solidFill>
                  <a:schemeClr val="tx1"/>
                </a:solidFill>
                <a:sym typeface="Symbol" panose="05050102010706020507" pitchFamily="18" charset="2"/>
              </a:rPr>
              <a:t>d</a:t>
            </a:r>
          </a:p>
          <a:p>
            <a:pPr>
              <a:lnSpc>
                <a:spcPct val="150000"/>
              </a:lnSpc>
              <a:spcBef>
                <a:spcPts val="600"/>
              </a:spcBef>
              <a:spcAft>
                <a:spcPts val="600"/>
              </a:spcAft>
            </a:pPr>
            <a:r>
              <a:rPr lang="en-US" altLang="zh-CN" sz="2400" i="1" dirty="0">
                <a:solidFill>
                  <a:schemeClr val="tx1"/>
                </a:solidFill>
                <a:sym typeface="Symbol" panose="05050102010706020507" pitchFamily="18" charset="2"/>
              </a:rPr>
              <a:t>   C</a:t>
            </a:r>
            <a:r>
              <a:rPr lang="zh-CN" altLang="en-US" sz="2400" dirty="0">
                <a:solidFill>
                  <a:schemeClr val="tx1"/>
                </a:solidFill>
                <a:sym typeface="Symbol" panose="05050102010706020507" pitchFamily="18" charset="2"/>
              </a:rPr>
              <a:t>与</a:t>
            </a:r>
            <a:r>
              <a:rPr lang="zh-CN" altLang="en-US" sz="2400" b="1" i="1" dirty="0">
                <a:solidFill>
                  <a:schemeClr val="tx1"/>
                </a:solidFill>
                <a:sym typeface="Symbol" panose="05050102010706020507" pitchFamily="18" charset="2"/>
              </a:rPr>
              <a:t></a:t>
            </a:r>
            <a:r>
              <a:rPr lang="zh-CN" altLang="en-US" sz="2400" i="1" dirty="0">
                <a:solidFill>
                  <a:schemeClr val="tx1"/>
                </a:solidFill>
                <a:sym typeface="Symbol" panose="05050102010706020507" pitchFamily="18" charset="2"/>
              </a:rPr>
              <a:t> </a:t>
            </a:r>
            <a:r>
              <a:rPr lang="zh-CN" altLang="en-US" sz="2400" dirty="0">
                <a:solidFill>
                  <a:schemeClr val="tx1"/>
                </a:solidFill>
                <a:sym typeface="Symbol" panose="05050102010706020507" pitchFamily="18" charset="2"/>
              </a:rPr>
              <a:t>为线性关系</a:t>
            </a:r>
            <a:endParaRPr lang="en-US" altLang="zh-CN" sz="2400" i="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日期占位符 1"/>
          <p:cNvSpPr>
            <a:spLocks noGrp="1"/>
          </p:cNvSpPr>
          <p:nvPr>
            <p:ph type="dt" sz="quarter" idx="4294967295"/>
          </p:nvPr>
        </p:nvSpPr>
        <p:spPr>
          <a:xfrm>
            <a:off x="1524000" y="6381750"/>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509538A-B75F-4F2F-AFB0-711C6E14F80F}" type="datetime12">
              <a:rPr lang="en-US" altLang="zh-CN" sz="1000">
                <a:solidFill>
                  <a:schemeClr val="bg1"/>
                </a:solidFill>
              </a:rPr>
              <a:pPr>
                <a:spcBef>
                  <a:spcPct val="0"/>
                </a:spcBef>
                <a:buFontTx/>
                <a:buNone/>
              </a:pPr>
              <a:t>11:37 AM</a:t>
            </a:fld>
            <a:endParaRPr lang="en-US" altLang="zh-CN" sz="1000">
              <a:solidFill>
                <a:schemeClr val="bg1"/>
              </a:solidFill>
            </a:endParaRPr>
          </a:p>
        </p:txBody>
      </p:sp>
      <p:sp>
        <p:nvSpPr>
          <p:cNvPr id="41987" name="灯片编号占位符 3"/>
          <p:cNvSpPr>
            <a:spLocks noGrp="1"/>
          </p:cNvSpPr>
          <p:nvPr>
            <p:ph type="sldNum" sz="quarter" idx="4294967295"/>
          </p:nvPr>
        </p:nvSpPr>
        <p:spPr>
          <a:xfrm>
            <a:off x="8534400" y="6381750"/>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726F9EE-F0A5-41CA-A32B-21BD7B98FC80}" type="slidenum">
              <a:rPr lang="en-US" altLang="zh-CN" sz="1000">
                <a:solidFill>
                  <a:schemeClr val="bg1"/>
                </a:solidFill>
                <a:ea typeface="隶书" panose="02010509060101010101" pitchFamily="49" charset="-122"/>
              </a:rPr>
              <a:pPr>
                <a:spcBef>
                  <a:spcPct val="0"/>
                </a:spcBef>
                <a:buFontTx/>
                <a:buNone/>
              </a:pPr>
              <a:t>108</a:t>
            </a:fld>
            <a:endParaRPr lang="en-US" altLang="zh-CN" sz="1000">
              <a:solidFill>
                <a:schemeClr val="bg1"/>
              </a:solidFill>
              <a:ea typeface="隶书" panose="02010509060101010101" pitchFamily="49" charset="-122"/>
            </a:endParaRPr>
          </a:p>
        </p:txBody>
      </p:sp>
      <p:sp>
        <p:nvSpPr>
          <p:cNvPr id="41988" name="Rectangle 34"/>
          <p:cNvSpPr>
            <a:spLocks noChangeArrowheads="1"/>
          </p:cNvSpPr>
          <p:nvPr/>
        </p:nvSpPr>
        <p:spPr bwMode="auto">
          <a:xfrm>
            <a:off x="263353" y="909637"/>
            <a:ext cx="54006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1" lang="en-US"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）变气隙型 </a:t>
            </a:r>
            <a:r>
              <a:rPr kumimoji="1"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变极距</a:t>
            </a:r>
            <a:r>
              <a:rPr kumimoji="1" lang="en-US" altLang="zh-CN" sz="2800" b="1" i="1" dirty="0">
                <a:solidFill>
                  <a:srgbClr val="3366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d</a:t>
            </a:r>
            <a:r>
              <a:rPr kumimoji="1" lang="zh-CN" altLang="en-US" sz="2800" b="1" dirty="0">
                <a:solidFill>
                  <a:srgbClr val="336600"/>
                </a:solidFill>
                <a:latin typeface="Times New Roman" panose="02020603050405020304" pitchFamily="18" charset="0"/>
                <a:ea typeface="黑体" panose="02010609060101010101" pitchFamily="49" charset="-122"/>
                <a:cs typeface="Times New Roman" panose="02020603050405020304" pitchFamily="18" charset="0"/>
              </a:rPr>
              <a:t>型</a:t>
            </a:r>
            <a:r>
              <a:rPr kumimoji="1" lang="en-US" altLang="zh-CN" sz="2800" b="1" dirty="0">
                <a:solidFill>
                  <a:srgbClr val="336600"/>
                </a:solidFill>
                <a:latin typeface="Times New Roman" panose="02020603050405020304" pitchFamily="18" charset="0"/>
                <a:ea typeface="黑体" panose="02010609060101010101" pitchFamily="49" charset="-122"/>
                <a:cs typeface="Times New Roman" panose="02020603050405020304" pitchFamily="18" charset="0"/>
              </a:rPr>
              <a:t>)</a:t>
            </a:r>
            <a:endParaRPr kumimoji="1" lang="zh-CN" altLang="en-US" sz="2800" b="1" dirty="0">
              <a:solidFill>
                <a:srgbClr val="3366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1989" name="Picture 37" descr="dh27"/>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737226" y="1773238"/>
            <a:ext cx="441007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1990" name="Object 38"/>
              <p:cNvSpPr txBox="1"/>
              <p:nvPr/>
            </p:nvSpPr>
            <p:spPr bwMode="auto">
              <a:xfrm>
                <a:off x="2387600" y="1952626"/>
                <a:ext cx="2662238" cy="126682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𝜀</m:t>
                              </m:r>
                            </m:e>
                            <m:sub>
                              <m:r>
                                <a:rPr lang="zh-CN" altLang="en-US" i="1">
                                  <a:solidFill>
                                    <a:srgbClr val="000000"/>
                                  </a:solidFill>
                                  <a:latin typeface="Cambria Math" panose="02040503050406030204" pitchFamily="18" charset="0"/>
                                </a:rPr>
                                <m:t>0</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𝜀</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𝐴</m:t>
                          </m:r>
                        </m:num>
                        <m:den>
                          <m:r>
                            <a:rPr lang="zh-CN" altLang="en-US" i="1">
                              <a:solidFill>
                                <a:srgbClr val="000000"/>
                              </a:solidFill>
                              <a:latin typeface="Cambria Math" panose="02040503050406030204" pitchFamily="18" charset="0"/>
                            </a:rPr>
                            <m:t>𝑑</m:t>
                          </m:r>
                        </m:den>
                      </m:f>
                    </m:oMath>
                  </m:oMathPara>
                </a14:m>
                <a:endParaRPr lang="zh-CN" altLang="en-US"/>
              </a:p>
            </p:txBody>
          </p:sp>
        </mc:Choice>
        <mc:Fallback xmlns="">
          <p:sp>
            <p:nvSpPr>
              <p:cNvPr id="41990" name="Object 38"/>
              <p:cNvSpPr txBox="1">
                <a:spLocks noRot="1" noChangeAspect="1" noMove="1" noResize="1" noEditPoints="1" noAdjustHandles="1" noChangeArrowheads="1" noChangeShapeType="1" noTextEdit="1"/>
              </p:cNvSpPr>
              <p:nvPr/>
            </p:nvSpPr>
            <p:spPr bwMode="auto">
              <a:xfrm>
                <a:off x="2387600" y="1952626"/>
                <a:ext cx="2662238" cy="1266825"/>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41991" name="Text Box 42"/>
          <p:cNvSpPr txBox="1">
            <a:spLocks noChangeArrowheads="1"/>
          </p:cNvSpPr>
          <p:nvPr/>
        </p:nvSpPr>
        <p:spPr bwMode="auto">
          <a:xfrm>
            <a:off x="839416" y="5070038"/>
            <a:ext cx="10441160" cy="1430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Tx/>
              <a:buNone/>
            </a:pPr>
            <a:r>
              <a:rPr lang="zh-CN" altLang="en-US" sz="2000" dirty="0">
                <a:latin typeface="Times New Roman" panose="02020603050405020304" pitchFamily="18" charset="0"/>
                <a:ea typeface="华文仿宋" panose="02010600040101010101" pitchFamily="2" charset="-122"/>
                <a:cs typeface="Times New Roman" panose="02020603050405020304" pitchFamily="18" charset="0"/>
              </a:rPr>
              <a:t>      气隙变化电容传感器用于测量位移及一切能转化为位移测量的物理参数，其特点</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是非接触式测量</a:t>
            </a:r>
            <a:r>
              <a:rPr lang="zh-CN" altLang="en-US" sz="2000" dirty="0">
                <a:latin typeface="Times New Roman" panose="02020603050405020304" pitchFamily="18" charset="0"/>
                <a:ea typeface="华文仿宋" panose="02010600040101010101" pitchFamily="2" charset="-122"/>
                <a:cs typeface="Times New Roman" panose="02020603050405020304" pitchFamily="18" charset="0"/>
              </a:rPr>
              <a:t>，因而对被测量影响小，</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灵敏度高</a:t>
            </a:r>
            <a:r>
              <a:rPr lang="zh-CN" altLang="en-US" sz="2000" dirty="0">
                <a:latin typeface="Times New Roman" panose="02020603050405020304" pitchFamily="18" charset="0"/>
                <a:ea typeface="华文仿宋" panose="02010600040101010101" pitchFamily="2" charset="-122"/>
                <a:cs typeface="Times New Roman" panose="02020603050405020304" pitchFamily="18" charset="0"/>
              </a:rPr>
              <a:t>；测量范围可达</a:t>
            </a:r>
            <a:r>
              <a:rPr lang="en-US" altLang="zh-CN" sz="2000" dirty="0">
                <a:latin typeface="Times New Roman" panose="02020603050405020304" pitchFamily="18" charset="0"/>
                <a:ea typeface="华文仿宋" panose="02010600040101010101" pitchFamily="2" charset="-122"/>
                <a:cs typeface="Times New Roman" panose="02020603050405020304" pitchFamily="18" charset="0"/>
              </a:rPr>
              <a:t>1mm</a:t>
            </a:r>
            <a:r>
              <a:rPr lang="zh-CN" altLang="en-US" sz="2000" dirty="0">
                <a:latin typeface="Times New Roman" panose="02020603050405020304" pitchFamily="18" charset="0"/>
                <a:ea typeface="华文仿宋" panose="02010600040101010101" pitchFamily="2" charset="-122"/>
                <a:cs typeface="Times New Roman" panose="02020603050405020304" pitchFamily="18" charset="0"/>
              </a:rPr>
              <a:t>，非线性误差大，约为满量程的</a:t>
            </a:r>
            <a:r>
              <a:rPr lang="en-US" altLang="zh-CN" sz="2000" dirty="0">
                <a:latin typeface="Times New Roman" panose="02020603050405020304" pitchFamily="18" charset="0"/>
                <a:ea typeface="华文仿宋" panose="02010600040101010101" pitchFamily="2" charset="-122"/>
                <a:cs typeface="Times New Roman" panose="02020603050405020304" pitchFamily="18" charset="0"/>
              </a:rPr>
              <a:t>1</a:t>
            </a:r>
            <a:r>
              <a:rPr lang="zh-CN" altLang="en-US" sz="20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仿宋" panose="02010600040101010101" pitchFamily="2" charset="-122"/>
                <a:cs typeface="Times New Roman" panose="02020603050405020304" pitchFamily="18" charset="0"/>
              </a:rPr>
              <a:t>3</a:t>
            </a:r>
            <a:r>
              <a:rPr lang="zh-CN" altLang="en-US" sz="2000" dirty="0">
                <a:latin typeface="Times New Roman" panose="02020603050405020304" pitchFamily="18" charset="0"/>
                <a:ea typeface="华文仿宋" panose="02010600040101010101" pitchFamily="2" charset="-122"/>
                <a:cs typeface="Times New Roman" panose="02020603050405020304" pitchFamily="18" charset="0"/>
              </a:rPr>
              <a:t>％；测量的频率范围为</a:t>
            </a:r>
            <a:r>
              <a:rPr lang="en-US" altLang="zh-CN" sz="2000" dirty="0">
                <a:latin typeface="Times New Roman" panose="02020603050405020304" pitchFamily="18" charset="0"/>
                <a:ea typeface="华文仿宋" panose="02010600040101010101" pitchFamily="2" charset="-122"/>
                <a:cs typeface="Times New Roman" panose="02020603050405020304" pitchFamily="18" charset="0"/>
              </a:rPr>
              <a:t>0Hz</a:t>
            </a:r>
            <a:r>
              <a:rPr lang="zh-CN" altLang="en-US" sz="20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仿宋" panose="02010600040101010101" pitchFamily="2" charset="-122"/>
                <a:cs typeface="Times New Roman" panose="02020603050405020304" pitchFamily="18" charset="0"/>
              </a:rPr>
              <a:t>10</a:t>
            </a:r>
            <a:r>
              <a:rPr lang="en-US" altLang="zh-CN" sz="2000" baseline="30000" dirty="0">
                <a:latin typeface="Times New Roman" panose="02020603050405020304" pitchFamily="18" charset="0"/>
                <a:ea typeface="华文仿宋" panose="02010600040101010101" pitchFamily="2" charset="-122"/>
                <a:cs typeface="Times New Roman" panose="02020603050405020304" pitchFamily="18" charset="0"/>
              </a:rPr>
              <a:t>5</a:t>
            </a:r>
            <a:r>
              <a:rPr lang="en-US" altLang="zh-CN" sz="2000" dirty="0">
                <a:latin typeface="Times New Roman" panose="02020603050405020304" pitchFamily="18" charset="0"/>
                <a:ea typeface="华文仿宋" panose="02010600040101010101" pitchFamily="2" charset="-122"/>
                <a:cs typeface="Times New Roman" panose="02020603050405020304" pitchFamily="18" charset="0"/>
              </a:rPr>
              <a:t>Hz</a:t>
            </a:r>
            <a:r>
              <a:rPr lang="zh-CN" altLang="en-US" sz="2000" dirty="0">
                <a:latin typeface="Times New Roman" panose="02020603050405020304" pitchFamily="18" charset="0"/>
                <a:ea typeface="华文仿宋" panose="02010600040101010101" pitchFamily="2" charset="-122"/>
                <a:cs typeface="Times New Roman" panose="02020603050405020304" pitchFamily="18" charset="0"/>
              </a:rPr>
              <a:t>。</a:t>
            </a:r>
          </a:p>
        </p:txBody>
      </p:sp>
      <p:grpSp>
        <p:nvGrpSpPr>
          <p:cNvPr id="41992" name="组合 2"/>
          <p:cNvGrpSpPr>
            <a:grpSpLocks/>
          </p:cNvGrpSpPr>
          <p:nvPr/>
        </p:nvGrpSpPr>
        <p:grpSpPr bwMode="auto">
          <a:xfrm>
            <a:off x="2316164" y="3386139"/>
            <a:ext cx="3228975" cy="955675"/>
            <a:chOff x="539552" y="4705573"/>
            <a:chExt cx="3229087" cy="955675"/>
          </a:xfrm>
        </p:grpSpPr>
        <p:sp>
          <p:nvSpPr>
            <p:cNvPr id="41993" name="TextBox 12"/>
            <p:cNvSpPr txBox="1">
              <a:spLocks noChangeArrowheads="1"/>
            </p:cNvSpPr>
            <p:nvPr/>
          </p:nvSpPr>
          <p:spPr bwMode="auto">
            <a:xfrm>
              <a:off x="539552" y="4779963"/>
              <a:ext cx="19351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baseline="-25000">
                  <a:solidFill>
                    <a:srgbClr val="9933FF"/>
                  </a:solidFill>
                </a:rPr>
                <a:t>灵敏度</a:t>
              </a:r>
            </a:p>
          </p:txBody>
        </p:sp>
        <mc:AlternateContent xmlns:mc="http://schemas.openxmlformats.org/markup-compatibility/2006" xmlns:a14="http://schemas.microsoft.com/office/drawing/2010/main">
          <mc:Choice Requires="a14">
            <p:sp>
              <p:nvSpPr>
                <p:cNvPr id="41994" name="Object 3"/>
                <p:cNvSpPr txBox="1"/>
                <p:nvPr/>
              </p:nvSpPr>
              <p:spPr bwMode="auto">
                <a:xfrm>
                  <a:off x="1655676" y="4705573"/>
                  <a:ext cx="2112963" cy="95567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𝐶</m:t>
                            </m:r>
                          </m:num>
                          <m:den>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𝑑</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0</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0</m:t>
                                </m:r>
                              </m:sub>
                            </m:sSub>
                          </m:den>
                        </m:f>
                      </m:oMath>
                    </m:oMathPara>
                  </a14:m>
                  <a:endParaRPr lang="zh-CN" altLang="en-US"/>
                </a:p>
              </p:txBody>
            </p:sp>
          </mc:Choice>
          <mc:Fallback xmlns="">
            <p:sp>
              <p:nvSpPr>
                <p:cNvPr id="41994" name="Object 3"/>
                <p:cNvSpPr txBox="1">
                  <a:spLocks noRot="1" noChangeAspect="1" noMove="1" noResize="1" noEditPoints="1" noAdjustHandles="1" noChangeArrowheads="1" noChangeShapeType="1" noTextEdit="1"/>
                </p:cNvSpPr>
                <p:nvPr/>
              </p:nvSpPr>
              <p:spPr bwMode="auto">
                <a:xfrm>
                  <a:off x="1655676" y="4705573"/>
                  <a:ext cx="2112963" cy="955675"/>
                </a:xfrm>
                <a:prstGeom prst="rect">
                  <a:avLst/>
                </a:prstGeom>
                <a:blipFill>
                  <a:blip r:embed="rId4"/>
                  <a:stretch>
                    <a:fillRect/>
                  </a:stretch>
                </a:blipFill>
                <a:ln>
                  <a:noFill/>
                </a:ln>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4281000591"/>
      </p:ext>
    </p:extLst>
  </p:cSld>
  <p:clrMapOvr>
    <a:masterClrMapping/>
  </p:clrMapOvr>
  <p:transition spd="med">
    <p:push/>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noChangeArrowheads="1"/>
          </p:cNvSpPr>
          <p:nvPr>
            <p:ph type="title" idx="4294967295"/>
          </p:nvPr>
        </p:nvSpPr>
        <p:spPr>
          <a:xfrm>
            <a:off x="624682" y="892176"/>
            <a:ext cx="8305800" cy="566738"/>
          </a:xfrm>
        </p:spPr>
        <p:txBody>
          <a:bodyPr/>
          <a:lstStyle/>
          <a:p>
            <a:pPr marL="342900" indent="-342900">
              <a:spcBef>
                <a:spcPct val="20000"/>
              </a:spcBef>
            </a:pPr>
            <a:r>
              <a:rPr kumimoji="1" lang="zh-CN" altLang="en-US"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变气隙式电容传感器及其特性</a:t>
            </a:r>
          </a:p>
        </p:txBody>
      </p:sp>
      <p:sp>
        <p:nvSpPr>
          <p:cNvPr id="43011" name="Rectangle 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mc:AlternateContent xmlns:mc="http://schemas.openxmlformats.org/markup-compatibility/2006" xmlns:a14="http://schemas.microsoft.com/office/drawing/2010/main">
        <mc:Choice Requires="a14">
          <p:sp>
            <p:nvSpPr>
              <p:cNvPr id="43012" name="Object 1"/>
              <p:cNvSpPr txBox="1"/>
              <p:nvPr/>
            </p:nvSpPr>
            <p:spPr bwMode="auto">
              <a:xfrm>
                <a:off x="4265613" y="1900238"/>
                <a:ext cx="3194050" cy="1096962"/>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0</m:t>
                          </m:r>
                        </m:sub>
                      </m:sSub>
                      <m:r>
                        <a:rPr lang="zh-CN" altLang="en-US" i="0">
                          <a:solidFill>
                            <a:srgbClr val="000000"/>
                          </a:solidFill>
                          <a:latin typeface="Cambria Math" panose="02040503050406030204" pitchFamily="18" charset="0"/>
                        </a:rPr>
                        <m:t> </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𝑑</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0</m:t>
                              </m:r>
                            </m:sub>
                          </m:sSub>
                        </m:den>
                      </m:f>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𝑑</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0</m:t>
                                  </m:r>
                                </m:sub>
                              </m:sSub>
                            </m:den>
                          </m:f>
                        </m:den>
                      </m:f>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43012" name="Object 1"/>
              <p:cNvSpPr txBox="1">
                <a:spLocks noRot="1" noChangeAspect="1" noMove="1" noResize="1" noEditPoints="1" noAdjustHandles="1" noChangeArrowheads="1" noChangeShapeType="1" noTextEdit="1"/>
              </p:cNvSpPr>
              <p:nvPr/>
            </p:nvSpPr>
            <p:spPr bwMode="auto">
              <a:xfrm>
                <a:off x="4265613" y="1900238"/>
                <a:ext cx="3194050" cy="1096962"/>
              </a:xfrm>
              <a:prstGeom prst="rect">
                <a:avLst/>
              </a:prstGeom>
              <a:blipFill>
                <a:blip r:embed="rId2"/>
                <a:stretch>
                  <a:fillRect/>
                </a:stretch>
              </a:blipFill>
              <a:ln>
                <a:noFill/>
              </a:ln>
            </p:spPr>
            <p:txBody>
              <a:bodyPr/>
              <a:lstStyle/>
              <a:p>
                <a:r>
                  <a:rPr lang="zh-CN" altLang="en-US">
                    <a:noFill/>
                  </a:rPr>
                  <a:t> </a:t>
                </a:r>
              </a:p>
            </p:txBody>
          </p:sp>
        </mc:Fallback>
      </mc:AlternateContent>
      <p:sp>
        <p:nvSpPr>
          <p:cNvPr id="43013"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3014" name="Rectangle 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3015" name="Rectangle 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mc:AlternateContent xmlns:mc="http://schemas.openxmlformats.org/markup-compatibility/2006" xmlns:a14="http://schemas.microsoft.com/office/drawing/2010/main">
        <mc:Choice Requires="a14">
          <p:sp>
            <p:nvSpPr>
              <p:cNvPr id="43016" name="Object 7"/>
              <p:cNvSpPr txBox="1"/>
              <p:nvPr/>
            </p:nvSpPr>
            <p:spPr bwMode="auto">
              <a:xfrm>
                <a:off x="3863752" y="3573016"/>
                <a:ext cx="4103687" cy="7858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𝑑</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0</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𝑑</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0</m:t>
                              </m:r>
                            </m:sub>
                          </m:sSub>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𝑑</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0</m:t>
                              </m:r>
                            </m:sub>
                          </m:sSub>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43016" name="Object 7"/>
              <p:cNvSpPr txBox="1">
                <a:spLocks noRot="1" noChangeAspect="1" noMove="1" noResize="1" noEditPoints="1" noAdjustHandles="1" noChangeArrowheads="1" noChangeShapeType="1" noTextEdit="1"/>
              </p:cNvSpPr>
              <p:nvPr/>
            </p:nvSpPr>
            <p:spPr bwMode="auto">
              <a:xfrm>
                <a:off x="3863752" y="3573016"/>
                <a:ext cx="4103687" cy="785812"/>
              </a:xfrm>
              <a:prstGeom prst="rect">
                <a:avLst/>
              </a:prstGeom>
              <a:blipFill>
                <a:blip r:embed="rId3"/>
                <a:stretch>
                  <a:fillRect/>
                </a:stretch>
              </a:blipFill>
              <a:ln>
                <a:noFill/>
              </a:ln>
            </p:spPr>
            <p:txBody>
              <a:bodyPr/>
              <a:lstStyle/>
              <a:p>
                <a:r>
                  <a:rPr lang="zh-CN" altLang="en-US">
                    <a:noFill/>
                  </a:rPr>
                  <a:t> </a:t>
                </a:r>
              </a:p>
            </p:txBody>
          </p:sp>
        </mc:Fallback>
      </mc:AlternateContent>
      <p:sp>
        <p:nvSpPr>
          <p:cNvPr id="43017"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mc:AlternateContent xmlns:mc="http://schemas.openxmlformats.org/markup-compatibility/2006" xmlns:a14="http://schemas.microsoft.com/office/drawing/2010/main">
        <mc:Choice Requires="a14">
          <p:sp>
            <p:nvSpPr>
              <p:cNvPr id="43018" name="Object 9"/>
              <p:cNvSpPr txBox="1"/>
              <p:nvPr/>
            </p:nvSpPr>
            <p:spPr bwMode="auto">
              <a:xfrm>
                <a:off x="2674938" y="5262711"/>
                <a:ext cx="7396162" cy="11906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0</m:t>
                          </m:r>
                        </m:sub>
                      </m:sSub>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𝑑</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0</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𝑑</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0</m:t>
                                  </m:r>
                                </m:sub>
                              </m:sSub>
                            </m:den>
                          </m:f>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0</m:t>
                          </m:r>
                        </m:sub>
                      </m:sSub>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𝑑</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0</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𝑑</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0</m:t>
                              </m:r>
                            </m:sub>
                          </m:sSub>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𝑑</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0</m:t>
                              </m:r>
                            </m:sub>
                          </m:sSub>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43018" name="Object 9"/>
              <p:cNvSpPr txBox="1">
                <a:spLocks noRot="1" noChangeAspect="1" noMove="1" noResize="1" noEditPoints="1" noAdjustHandles="1" noChangeArrowheads="1" noChangeShapeType="1" noTextEdit="1"/>
              </p:cNvSpPr>
              <p:nvPr/>
            </p:nvSpPr>
            <p:spPr bwMode="auto">
              <a:xfrm>
                <a:off x="2674938" y="5262711"/>
                <a:ext cx="7396162" cy="1190625"/>
              </a:xfrm>
              <a:prstGeom prst="rect">
                <a:avLst/>
              </a:prstGeom>
              <a:blipFill>
                <a:blip r:embed="rId4"/>
                <a:stretch>
                  <a:fillRect/>
                </a:stretch>
              </a:blipFill>
              <a:ln>
                <a:noFill/>
              </a:ln>
            </p:spPr>
            <p:txBody>
              <a:bodyPr/>
              <a:lstStyle/>
              <a:p>
                <a:r>
                  <a:rPr lang="zh-CN" altLang="en-US">
                    <a:noFill/>
                  </a:rPr>
                  <a:t> </a:t>
                </a:r>
              </a:p>
            </p:txBody>
          </p:sp>
        </mc:Fallback>
      </mc:AlternateContent>
      <p:sp>
        <p:nvSpPr>
          <p:cNvPr id="43019" name="Rectangle 1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3020" name="矩形 2"/>
          <p:cNvSpPr>
            <a:spLocks noChangeArrowheads="1"/>
          </p:cNvSpPr>
          <p:nvPr/>
        </p:nvSpPr>
        <p:spPr bwMode="auto">
          <a:xfrm>
            <a:off x="944385" y="1432961"/>
            <a:ext cx="8151812" cy="44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000" dirty="0">
                <a:latin typeface="华文仿宋" panose="02010600040101010101" pitchFamily="2" charset="-122"/>
                <a:ea typeface="华文仿宋" panose="02010600040101010101" pitchFamily="2" charset="-122"/>
              </a:rPr>
              <a:t>设在被测量作用下，动极板向上移动</a:t>
            </a:r>
            <a:r>
              <a:rPr lang="el-GR" altLang="zh-CN" sz="2000" dirty="0">
                <a:latin typeface="华文仿宋" panose="02010600040101010101" pitchFamily="2" charset="-122"/>
                <a:ea typeface="华文仿宋" panose="02010600040101010101" pitchFamily="2" charset="-122"/>
                <a:cs typeface="Times New Roman" panose="02020603050405020304" pitchFamily="18" charset="0"/>
              </a:rPr>
              <a:t>Δ</a:t>
            </a:r>
            <a:r>
              <a:rPr lang="en-US" altLang="zh-CN" sz="2000" dirty="0">
                <a:latin typeface="华文仿宋" panose="02010600040101010101" pitchFamily="2" charset="-122"/>
                <a:ea typeface="华文仿宋" panose="02010600040101010101" pitchFamily="2" charset="-122"/>
                <a:cs typeface="Times New Roman" panose="02020603050405020304" pitchFamily="18" charset="0"/>
              </a:rPr>
              <a:t>d</a:t>
            </a:r>
            <a:r>
              <a:rPr lang="zh-CN" altLang="en-US" sz="2000" dirty="0">
                <a:latin typeface="华文仿宋" panose="02010600040101010101" pitchFamily="2" charset="-122"/>
                <a:ea typeface="华文仿宋" panose="02010600040101010101" pitchFamily="2" charset="-122"/>
              </a:rPr>
              <a:t>，其电容量增加，</a:t>
            </a:r>
            <a:r>
              <a:rPr lang="zh-CN" altLang="en-US" sz="2000" dirty="0">
                <a:solidFill>
                  <a:srgbClr val="FF0000"/>
                </a:solidFill>
                <a:latin typeface="华文仿宋" panose="02010600040101010101" pitchFamily="2" charset="-122"/>
                <a:ea typeface="华文仿宋" panose="02010600040101010101" pitchFamily="2" charset="-122"/>
              </a:rPr>
              <a:t>电容变化量</a:t>
            </a:r>
            <a:r>
              <a:rPr lang="zh-CN" altLang="en-US" sz="2000" dirty="0">
                <a:latin typeface="华文仿宋" panose="02010600040101010101" pitchFamily="2" charset="-122"/>
                <a:ea typeface="华文仿宋" panose="02010600040101010101" pitchFamily="2" charset="-122"/>
              </a:rPr>
              <a:t>为：</a:t>
            </a:r>
            <a:endParaRPr lang="en-US" altLang="zh-CN" sz="2000" dirty="0">
              <a:latin typeface="华文仿宋" panose="02010600040101010101" pitchFamily="2" charset="-122"/>
              <a:ea typeface="华文仿宋" panose="02010600040101010101" pitchFamily="2" charset="-122"/>
            </a:endParaRPr>
          </a:p>
        </p:txBody>
      </p:sp>
      <p:grpSp>
        <p:nvGrpSpPr>
          <p:cNvPr id="43021" name="组合 6"/>
          <p:cNvGrpSpPr>
            <a:grpSpLocks/>
          </p:cNvGrpSpPr>
          <p:nvPr/>
        </p:nvGrpSpPr>
        <p:grpSpPr bwMode="auto">
          <a:xfrm>
            <a:off x="1627794" y="2570163"/>
            <a:ext cx="3597275" cy="427037"/>
            <a:chOff x="611559" y="3037851"/>
            <a:chExt cx="3597009" cy="427153"/>
          </a:xfrm>
        </p:grpSpPr>
        <mc:AlternateContent xmlns:mc="http://schemas.openxmlformats.org/markup-compatibility/2006" xmlns:a14="http://schemas.microsoft.com/office/drawing/2010/main">
          <mc:Choice Requires="a14">
            <p:sp>
              <p:nvSpPr>
                <p:cNvPr id="43046" name="Object 3"/>
                <p:cNvSpPr txBox="1"/>
                <p:nvPr/>
              </p:nvSpPr>
              <p:spPr bwMode="auto">
                <a:xfrm>
                  <a:off x="2851256" y="3052254"/>
                  <a:ext cx="1357312" cy="4127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𝜀</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0</m:t>
                            </m:r>
                          </m:sub>
                        </m:sSub>
                      </m:oMath>
                    </m:oMathPara>
                  </a14:m>
                  <a:endParaRPr lang="zh-CN" altLang="en-US"/>
                </a:p>
              </p:txBody>
            </p:sp>
          </mc:Choice>
          <mc:Fallback xmlns="">
            <p:sp>
              <p:nvSpPr>
                <p:cNvPr id="43046" name="Object 3"/>
                <p:cNvSpPr txBox="1">
                  <a:spLocks noRot="1" noChangeAspect="1" noMove="1" noResize="1" noEditPoints="1" noAdjustHandles="1" noChangeArrowheads="1" noChangeShapeType="1" noTextEdit="1"/>
                </p:cNvSpPr>
                <p:nvPr/>
              </p:nvSpPr>
              <p:spPr bwMode="auto">
                <a:xfrm>
                  <a:off x="2851256" y="3052254"/>
                  <a:ext cx="1357312" cy="412750"/>
                </a:xfrm>
                <a:prstGeom prst="rect">
                  <a:avLst/>
                </a:prstGeom>
                <a:blipFill>
                  <a:blip r:embed="rId5"/>
                  <a:stretch>
                    <a:fillRect b="-1471"/>
                  </a:stretch>
                </a:blipFill>
                <a:ln>
                  <a:noFill/>
                </a:ln>
              </p:spPr>
              <p:txBody>
                <a:bodyPr/>
                <a:lstStyle/>
                <a:p>
                  <a:r>
                    <a:rPr lang="zh-CN" altLang="en-US">
                      <a:noFill/>
                    </a:rPr>
                    <a:t> </a:t>
                  </a:r>
                </a:p>
              </p:txBody>
            </p:sp>
          </mc:Fallback>
        </mc:AlternateContent>
        <p:sp>
          <p:nvSpPr>
            <p:cNvPr id="43047" name="矩形 3"/>
            <p:cNvSpPr>
              <a:spLocks noChangeArrowheads="1"/>
            </p:cNvSpPr>
            <p:nvPr/>
          </p:nvSpPr>
          <p:spPr bwMode="auto">
            <a:xfrm>
              <a:off x="611559" y="3037851"/>
              <a:ext cx="20938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i="1" dirty="0">
                  <a:latin typeface="Times New Roman" panose="02020603050405020304" pitchFamily="18" charset="0"/>
                  <a:cs typeface="Times New Roman" panose="02020603050405020304" pitchFamily="18" charset="0"/>
                </a:rPr>
                <a:t>C</a:t>
              </a:r>
              <a:r>
                <a:rPr lang="en-US" altLang="zh-CN" sz="1800" baseline="-25000" dirty="0">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华文仿宋" panose="02010600040101010101" pitchFamily="2" charset="-122"/>
                  <a:ea typeface="华文仿宋" panose="02010600040101010101" pitchFamily="2" charset="-122"/>
                </a:rPr>
                <a:t>为初始电容量</a:t>
              </a:r>
            </a:p>
          </p:txBody>
        </p:sp>
      </p:grpSp>
      <p:grpSp>
        <p:nvGrpSpPr>
          <p:cNvPr id="43022" name="组合 5"/>
          <p:cNvGrpSpPr>
            <a:grpSpLocks/>
          </p:cNvGrpSpPr>
          <p:nvPr/>
        </p:nvGrpSpPr>
        <p:grpSpPr bwMode="auto">
          <a:xfrm>
            <a:off x="1008107" y="3165058"/>
            <a:ext cx="5570537" cy="400050"/>
            <a:chOff x="682587" y="3779405"/>
            <a:chExt cx="5570756" cy="400110"/>
          </a:xfrm>
        </p:grpSpPr>
        <mc:AlternateContent xmlns:mc="http://schemas.openxmlformats.org/markup-compatibility/2006" xmlns:a14="http://schemas.microsoft.com/office/drawing/2010/main">
          <mc:Choice Requires="a14">
            <p:sp>
              <p:nvSpPr>
                <p:cNvPr id="43044" name="Object 5"/>
                <p:cNvSpPr txBox="1"/>
                <p:nvPr/>
              </p:nvSpPr>
              <p:spPr bwMode="auto">
                <a:xfrm>
                  <a:off x="1055230" y="3822328"/>
                  <a:ext cx="1206500" cy="357187"/>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𝑑</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&lt;&lt;1</m:t>
                        </m:r>
                      </m:oMath>
                    </m:oMathPara>
                  </a14:m>
                  <a:endParaRPr lang="zh-CN" altLang="en-US"/>
                </a:p>
              </p:txBody>
            </p:sp>
          </mc:Choice>
          <mc:Fallback xmlns="">
            <p:sp>
              <p:nvSpPr>
                <p:cNvPr id="43044" name="Object 5"/>
                <p:cNvSpPr txBox="1">
                  <a:spLocks noRot="1" noChangeAspect="1" noMove="1" noResize="1" noEditPoints="1" noAdjustHandles="1" noChangeArrowheads="1" noChangeShapeType="1" noTextEdit="1"/>
                </p:cNvSpPr>
                <p:nvPr/>
              </p:nvSpPr>
              <p:spPr bwMode="auto">
                <a:xfrm>
                  <a:off x="1055230" y="3822328"/>
                  <a:ext cx="1206500" cy="357187"/>
                </a:xfrm>
                <a:prstGeom prst="rect">
                  <a:avLst/>
                </a:prstGeom>
                <a:blipFill>
                  <a:blip r:embed="rId6"/>
                  <a:stretch>
                    <a:fillRect b="-1695"/>
                  </a:stretch>
                </a:blipFill>
                <a:ln>
                  <a:noFill/>
                </a:ln>
              </p:spPr>
              <p:txBody>
                <a:bodyPr/>
                <a:lstStyle/>
                <a:p>
                  <a:r>
                    <a:rPr lang="zh-CN" altLang="en-US">
                      <a:noFill/>
                    </a:rPr>
                    <a:t> </a:t>
                  </a:r>
                </a:p>
              </p:txBody>
            </p:sp>
          </mc:Fallback>
        </mc:AlternateContent>
        <p:sp>
          <p:nvSpPr>
            <p:cNvPr id="43045" name="矩形 4"/>
            <p:cNvSpPr>
              <a:spLocks noChangeArrowheads="1"/>
            </p:cNvSpPr>
            <p:nvPr/>
          </p:nvSpPr>
          <p:spPr bwMode="auto">
            <a:xfrm>
              <a:off x="682587" y="3779405"/>
              <a:ext cx="55707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dirty="0">
                  <a:latin typeface="华文仿宋" panose="02010600040101010101" pitchFamily="2" charset="-122"/>
                  <a:ea typeface="华文仿宋" panose="02010600040101010101" pitchFamily="2" charset="-122"/>
                </a:rPr>
                <a:t>在</a:t>
              </a:r>
              <a:r>
                <a:rPr lang="en-US" altLang="zh-CN" sz="2000" dirty="0">
                  <a:latin typeface="华文仿宋" panose="02010600040101010101" pitchFamily="2" charset="-122"/>
                  <a:ea typeface="华文仿宋" panose="02010600040101010101" pitchFamily="2" charset="-122"/>
                </a:rPr>
                <a:t>                    </a:t>
              </a:r>
              <a:r>
                <a:rPr lang="zh-CN" altLang="en-US" sz="2000" dirty="0">
                  <a:latin typeface="华文仿宋" panose="02010600040101010101" pitchFamily="2" charset="-122"/>
                  <a:ea typeface="华文仿宋" panose="02010600040101010101" pitchFamily="2" charset="-122"/>
                </a:rPr>
                <a:t>时，将上式展开成麦克劳林级数：</a:t>
              </a:r>
              <a:endParaRPr lang="en-US" altLang="zh-CN" sz="2000" dirty="0">
                <a:latin typeface="华文仿宋" panose="02010600040101010101" pitchFamily="2" charset="-122"/>
                <a:ea typeface="华文仿宋" panose="02010600040101010101" pitchFamily="2" charset="-122"/>
              </a:endParaRPr>
            </a:p>
          </p:txBody>
        </p:sp>
      </p:grpSp>
      <p:sp>
        <p:nvSpPr>
          <p:cNvPr id="43023" name="矩形 7"/>
          <p:cNvSpPr>
            <a:spLocks noChangeArrowheads="1"/>
          </p:cNvSpPr>
          <p:nvPr/>
        </p:nvSpPr>
        <p:spPr bwMode="auto">
          <a:xfrm>
            <a:off x="1008107" y="4646460"/>
            <a:ext cx="413226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dirty="0">
                <a:latin typeface="Times New Roman" panose="02020603050405020304" pitchFamily="18" charset="0"/>
                <a:ea typeface="华文仿宋" panose="02010600040101010101" pitchFamily="2" charset="-122"/>
                <a:cs typeface="Times New Roman" panose="02020603050405020304" pitchFamily="18" charset="0"/>
              </a:rPr>
              <a:t>若动极板向下位移</a:t>
            </a:r>
            <a:r>
              <a:rPr lang="el-GR" altLang="zh-CN" sz="2000" dirty="0">
                <a:latin typeface="Times New Roman" panose="02020603050405020304" pitchFamily="18" charset="0"/>
                <a:ea typeface="华文仿宋" panose="02010600040101010101" pitchFamily="2" charset="-122"/>
                <a:cs typeface="Times New Roman" panose="02020603050405020304" pitchFamily="18" charset="0"/>
              </a:rPr>
              <a:t>Δ</a:t>
            </a:r>
            <a:r>
              <a:rPr lang="en-US" altLang="zh-CN" sz="2000" dirty="0">
                <a:latin typeface="Times New Roman" panose="02020603050405020304" pitchFamily="18" charset="0"/>
                <a:ea typeface="华文仿宋" panose="02010600040101010101" pitchFamily="2" charset="-122"/>
                <a:cs typeface="Times New Roman" panose="02020603050405020304" pitchFamily="18" charset="0"/>
              </a:rPr>
              <a:t>d </a:t>
            </a:r>
            <a:r>
              <a:rPr lang="zh-CN" altLang="en-US" sz="2000" dirty="0">
                <a:latin typeface="Times New Roman" panose="02020603050405020304" pitchFamily="18" charset="0"/>
                <a:ea typeface="华文仿宋" panose="02010600040101010101" pitchFamily="2" charset="-122"/>
                <a:cs typeface="Times New Roman" panose="02020603050405020304" pitchFamily="18" charset="0"/>
              </a:rPr>
              <a:t>，同理可得：</a:t>
            </a:r>
          </a:p>
        </p:txBody>
      </p:sp>
      <p:grpSp>
        <p:nvGrpSpPr>
          <p:cNvPr id="43024" name="组合 42"/>
          <p:cNvGrpSpPr>
            <a:grpSpLocks/>
          </p:cNvGrpSpPr>
          <p:nvPr/>
        </p:nvGrpSpPr>
        <p:grpSpPr bwMode="auto">
          <a:xfrm>
            <a:off x="8169274" y="2447726"/>
            <a:ext cx="2535238" cy="1557338"/>
            <a:chOff x="6372225" y="3429000"/>
            <a:chExt cx="2535238" cy="1557338"/>
          </a:xfrm>
        </p:grpSpPr>
        <p:grpSp>
          <p:nvGrpSpPr>
            <p:cNvPr id="43025" name="Group 4"/>
            <p:cNvGrpSpPr>
              <a:grpSpLocks/>
            </p:cNvGrpSpPr>
            <p:nvPr/>
          </p:nvGrpSpPr>
          <p:grpSpPr bwMode="auto">
            <a:xfrm rot="-5400000">
              <a:off x="7316787" y="3386138"/>
              <a:ext cx="1547813" cy="1633538"/>
              <a:chOff x="2256" y="2496"/>
              <a:chExt cx="1032" cy="1381"/>
            </a:xfrm>
          </p:grpSpPr>
          <p:sp>
            <p:nvSpPr>
              <p:cNvPr id="43030" name="AutoShape 5" descr="90%"/>
              <p:cNvSpPr>
                <a:spLocks noChangeArrowheads="1"/>
              </p:cNvSpPr>
              <p:nvPr/>
            </p:nvSpPr>
            <p:spPr bwMode="auto">
              <a:xfrm>
                <a:off x="2592" y="2496"/>
                <a:ext cx="144" cy="816"/>
              </a:xfrm>
              <a:prstGeom prst="roundRect">
                <a:avLst>
                  <a:gd name="adj" fmla="val 16667"/>
                </a:avLst>
              </a:prstGeom>
              <a:blipFill dpi="0" rotWithShape="0">
                <a:blip r:embed="rId7"/>
                <a:srcRect/>
                <a:tile tx="0" ty="0" sx="100000" sy="100000" flip="none" algn="tl"/>
              </a:blipFill>
              <a:ln w="9525">
                <a:solidFill>
                  <a:schemeClr val="tx1"/>
                </a:solidFill>
                <a:round/>
                <a:headEnd/>
                <a:tailEnd/>
              </a:ln>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endParaRPr lang="zh-CN" altLang="en-US" sz="1800"/>
              </a:p>
            </p:txBody>
          </p:sp>
          <p:sp>
            <p:nvSpPr>
              <p:cNvPr id="43031" name="Rectangle 6"/>
              <p:cNvSpPr>
                <a:spLocks noChangeArrowheads="1"/>
              </p:cNvSpPr>
              <p:nvPr/>
            </p:nvSpPr>
            <p:spPr bwMode="auto">
              <a:xfrm>
                <a:off x="2544" y="2496"/>
                <a:ext cx="48" cy="816"/>
              </a:xfrm>
              <a:prstGeom prst="rect">
                <a:avLst/>
              </a:prstGeom>
              <a:solidFill>
                <a:schemeClr val="accent1"/>
              </a:solidFill>
              <a:ln w="9525">
                <a:solidFill>
                  <a:schemeClr val="tx1"/>
                </a:solidFill>
                <a:miter lim="800000"/>
                <a:headEnd/>
                <a:tailEnd/>
              </a:ln>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endParaRPr lang="zh-CN" altLang="en-US" sz="1800"/>
              </a:p>
            </p:txBody>
          </p:sp>
          <p:sp>
            <p:nvSpPr>
              <p:cNvPr id="43032" name="Rectangle 7"/>
              <p:cNvSpPr>
                <a:spLocks noChangeArrowheads="1"/>
              </p:cNvSpPr>
              <p:nvPr/>
            </p:nvSpPr>
            <p:spPr bwMode="auto">
              <a:xfrm>
                <a:off x="2736" y="2496"/>
                <a:ext cx="48" cy="816"/>
              </a:xfrm>
              <a:prstGeom prst="rect">
                <a:avLst/>
              </a:prstGeom>
              <a:solidFill>
                <a:schemeClr val="accent1"/>
              </a:solidFill>
              <a:ln w="9525">
                <a:solidFill>
                  <a:schemeClr val="tx1"/>
                </a:solidFill>
                <a:miter lim="800000"/>
                <a:headEnd/>
                <a:tailEnd/>
              </a:ln>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endParaRPr lang="zh-CN" altLang="en-US" sz="1800"/>
              </a:p>
            </p:txBody>
          </p:sp>
          <p:grpSp>
            <p:nvGrpSpPr>
              <p:cNvPr id="43033" name="Group 8"/>
              <p:cNvGrpSpPr>
                <a:grpSpLocks/>
              </p:cNvGrpSpPr>
              <p:nvPr/>
            </p:nvGrpSpPr>
            <p:grpSpPr bwMode="auto">
              <a:xfrm>
                <a:off x="2256" y="2592"/>
                <a:ext cx="1032" cy="1285"/>
                <a:chOff x="2256" y="2544"/>
                <a:chExt cx="1032" cy="1285"/>
              </a:xfrm>
            </p:grpSpPr>
            <p:sp>
              <p:nvSpPr>
                <p:cNvPr id="43034" name="Line 9"/>
                <p:cNvSpPr>
                  <a:spLocks noChangeShapeType="1"/>
                </p:cNvSpPr>
                <p:nvPr/>
              </p:nvSpPr>
              <p:spPr bwMode="auto">
                <a:xfrm flipH="1">
                  <a:off x="2352" y="2880"/>
                  <a:ext cx="192"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5" name="Line 10"/>
                <p:cNvSpPr>
                  <a:spLocks noChangeShapeType="1"/>
                </p:cNvSpPr>
                <p:nvPr/>
              </p:nvSpPr>
              <p:spPr bwMode="auto">
                <a:xfrm>
                  <a:off x="2784" y="2880"/>
                  <a:ext cx="192"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6" name="Oval 11"/>
                <p:cNvSpPr>
                  <a:spLocks noChangeArrowheads="1"/>
                </p:cNvSpPr>
                <p:nvPr/>
              </p:nvSpPr>
              <p:spPr bwMode="auto">
                <a:xfrm>
                  <a:off x="2976" y="2832"/>
                  <a:ext cx="96" cy="9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endParaRPr lang="zh-CN" altLang="en-US" sz="1800"/>
                </a:p>
              </p:txBody>
            </p:sp>
            <p:sp>
              <p:nvSpPr>
                <p:cNvPr id="43037" name="Oval 12"/>
                <p:cNvSpPr>
                  <a:spLocks noChangeArrowheads="1"/>
                </p:cNvSpPr>
                <p:nvPr/>
              </p:nvSpPr>
              <p:spPr bwMode="auto">
                <a:xfrm>
                  <a:off x="2256" y="2832"/>
                  <a:ext cx="96" cy="9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endParaRPr lang="zh-CN" altLang="en-US" sz="1800"/>
                </a:p>
              </p:txBody>
            </p:sp>
            <p:sp>
              <p:nvSpPr>
                <p:cNvPr id="43038" name="Text Box 13"/>
                <p:cNvSpPr txBox="1">
                  <a:spLocks noChangeArrowheads="1"/>
                </p:cNvSpPr>
                <p:nvPr/>
              </p:nvSpPr>
              <p:spPr bwMode="auto">
                <a:xfrm>
                  <a:off x="2592" y="2544"/>
                  <a:ext cx="144" cy="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buFontTx/>
                    <a:buNone/>
                  </a:pPr>
                  <a:r>
                    <a:rPr kumimoji="1" lang="zh-CN" altLang="en-US" sz="1600">
                      <a:latin typeface="Times New Roman" panose="02020603050405020304" pitchFamily="18" charset="0"/>
                    </a:rPr>
                    <a:t>+</a:t>
                  </a:r>
                </a:p>
                <a:p>
                  <a:pPr algn="r" eaLnBrk="1" hangingPunct="1">
                    <a:spcBef>
                      <a:spcPct val="50000"/>
                    </a:spcBef>
                    <a:buFontTx/>
                    <a:buNone/>
                  </a:pPr>
                  <a:r>
                    <a:rPr kumimoji="1" lang="zh-CN" altLang="en-US" sz="1600">
                      <a:latin typeface="Times New Roman" panose="02020603050405020304" pitchFamily="18" charset="0"/>
                    </a:rPr>
                    <a:t>+</a:t>
                  </a:r>
                </a:p>
                <a:p>
                  <a:pPr algn="r" eaLnBrk="1" hangingPunct="1">
                    <a:spcBef>
                      <a:spcPct val="50000"/>
                    </a:spcBef>
                    <a:buFontTx/>
                    <a:buNone/>
                  </a:pPr>
                  <a:r>
                    <a:rPr kumimoji="1" lang="zh-CN" altLang="en-US" sz="1600">
                      <a:latin typeface="Times New Roman" panose="02020603050405020304" pitchFamily="18" charset="0"/>
                    </a:rPr>
                    <a:t>+</a:t>
                  </a:r>
                  <a:endParaRPr kumimoji="1" lang="zh-CN" altLang="en-US" sz="2400">
                    <a:latin typeface="Times New Roman" panose="02020603050405020304" pitchFamily="18" charset="0"/>
                  </a:endParaRPr>
                </a:p>
              </p:txBody>
            </p:sp>
            <p:sp>
              <p:nvSpPr>
                <p:cNvPr id="43039" name="Line 14"/>
                <p:cNvSpPr>
                  <a:spLocks noChangeShapeType="1"/>
                </p:cNvSpPr>
                <p:nvPr/>
              </p:nvSpPr>
              <p:spPr bwMode="auto">
                <a:xfrm>
                  <a:off x="2592" y="3312"/>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0" name="Line 15"/>
                <p:cNvSpPr>
                  <a:spLocks noChangeShapeType="1"/>
                </p:cNvSpPr>
                <p:nvPr/>
              </p:nvSpPr>
              <p:spPr bwMode="auto">
                <a:xfrm>
                  <a:off x="2736" y="3312"/>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1" name="Line 16"/>
                <p:cNvSpPr>
                  <a:spLocks noChangeShapeType="1"/>
                </p:cNvSpPr>
                <p:nvPr/>
              </p:nvSpPr>
              <p:spPr bwMode="auto">
                <a:xfrm>
                  <a:off x="2592" y="3648"/>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2" name="Line 17"/>
                <p:cNvSpPr>
                  <a:spLocks noChangeShapeType="1"/>
                </p:cNvSpPr>
                <p:nvPr/>
              </p:nvSpPr>
              <p:spPr bwMode="auto">
                <a:xfrm>
                  <a:off x="2592" y="3648"/>
                  <a:ext cx="144"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3" name="Text Box 18"/>
                <p:cNvSpPr txBox="1">
                  <a:spLocks noChangeArrowheads="1"/>
                </p:cNvSpPr>
                <p:nvPr/>
              </p:nvSpPr>
              <p:spPr bwMode="auto">
                <a:xfrm>
                  <a:off x="3096" y="3390"/>
                  <a:ext cx="192"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buFontTx/>
                    <a:buNone/>
                  </a:pPr>
                  <a:r>
                    <a:rPr kumimoji="1" lang="en-US" altLang="zh-CN" sz="2800" b="1">
                      <a:latin typeface="Times New Roman" panose="02020603050405020304" pitchFamily="18" charset="0"/>
                      <a:sym typeface="Symbol" panose="05050102010706020507" pitchFamily="18" charset="2"/>
                    </a:rPr>
                    <a:t>d</a:t>
                  </a:r>
                  <a:endParaRPr kumimoji="1" lang="zh-CN" altLang="en-US" sz="2800" b="1">
                    <a:latin typeface="Times New Roman" panose="02020603050405020304" pitchFamily="18" charset="0"/>
                  </a:endParaRPr>
                </a:p>
              </p:txBody>
            </p:sp>
          </p:grpSp>
        </p:grpSp>
        <p:cxnSp>
          <p:nvCxnSpPr>
            <p:cNvPr id="43026" name="直接箭头连接符 36"/>
            <p:cNvCxnSpPr>
              <a:cxnSpLocks noChangeShapeType="1"/>
              <a:endCxn id="43032" idx="0"/>
            </p:cNvCxnSpPr>
            <p:nvPr/>
          </p:nvCxnSpPr>
          <p:spPr bwMode="auto">
            <a:xfrm>
              <a:off x="6840538" y="4041775"/>
              <a:ext cx="433387" cy="179388"/>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3027" name="TextBox 37"/>
            <p:cNvSpPr txBox="1">
              <a:spLocks noChangeArrowheads="1"/>
            </p:cNvSpPr>
            <p:nvPr/>
          </p:nvSpPr>
          <p:spPr bwMode="auto">
            <a:xfrm>
              <a:off x="6372225" y="3816350"/>
              <a:ext cx="52705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baseline="-25000">
                  <a:solidFill>
                    <a:srgbClr val="C00000"/>
                  </a:solidFill>
                </a:rPr>
                <a:t>定片</a:t>
              </a:r>
            </a:p>
          </p:txBody>
        </p:sp>
        <p:cxnSp>
          <p:nvCxnSpPr>
            <p:cNvPr id="43028" name="直接箭头连接符 39"/>
            <p:cNvCxnSpPr>
              <a:cxnSpLocks noChangeShapeType="1"/>
            </p:cNvCxnSpPr>
            <p:nvPr/>
          </p:nvCxnSpPr>
          <p:spPr bwMode="auto">
            <a:xfrm flipV="1">
              <a:off x="7019925" y="4508500"/>
              <a:ext cx="263525" cy="352425"/>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3029" name="TextBox 41"/>
            <p:cNvSpPr txBox="1">
              <a:spLocks noChangeArrowheads="1"/>
            </p:cNvSpPr>
            <p:nvPr/>
          </p:nvSpPr>
          <p:spPr bwMode="auto">
            <a:xfrm>
              <a:off x="6551613" y="4689475"/>
              <a:ext cx="528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baseline="-25000">
                  <a:solidFill>
                    <a:srgbClr val="C00000"/>
                  </a:solidFill>
                </a:rPr>
                <a:t>动片</a:t>
              </a:r>
            </a:p>
          </p:txBody>
        </p:sp>
      </p:grpSp>
    </p:spTree>
    <p:extLst>
      <p:ext uri="{BB962C8B-B14F-4D97-AF65-F5344CB8AC3E}">
        <p14:creationId xmlns:p14="http://schemas.microsoft.com/office/powerpoint/2010/main" val="3220200408"/>
      </p:ext>
    </p:extLst>
  </p:cSld>
  <p:clrMapOvr>
    <a:masterClrMapping/>
  </p:clrMapOvr>
  <p:transition spd="med">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sz="quarter" idx="10"/>
            <p:extLst>
              <p:ext uri="{D42A27DB-BD31-4B8C-83A1-F6EECF244321}">
                <p14:modId xmlns:p14="http://schemas.microsoft.com/office/powerpoint/2010/main" val="3976206199"/>
              </p:ext>
            </p:extLst>
          </p:nvPr>
        </p:nvGraphicFramePr>
        <p:xfrm>
          <a:off x="349859" y="1988840"/>
          <a:ext cx="5376000" cy="396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Object 1"/>
          <p:cNvGraphicFramePr>
            <a:graphicFrameLocks noGrp="1" noChangeAspect="1"/>
          </p:cNvGraphicFramePr>
          <p:nvPr>
            <p:ph sz="quarter" idx="11"/>
            <p:extLst>
              <p:ext uri="{D42A27DB-BD31-4B8C-83A1-F6EECF244321}">
                <p14:modId xmlns:p14="http://schemas.microsoft.com/office/powerpoint/2010/main" val="2029091838"/>
              </p:ext>
            </p:extLst>
          </p:nvPr>
        </p:nvGraphicFramePr>
        <p:xfrm>
          <a:off x="6800850" y="2636838"/>
          <a:ext cx="4826000" cy="2547937"/>
        </p:xfrm>
        <a:graphic>
          <a:graphicData uri="http://schemas.openxmlformats.org/presentationml/2006/ole">
            <mc:AlternateContent xmlns:mc="http://schemas.openxmlformats.org/markup-compatibility/2006">
              <mc:Choice xmlns:v="urn:schemas-microsoft-com:vml" Requires="v">
                <p:oleObj spid="_x0000_s1033" name="Visio" r:id="rId8" imgW="3994099" imgH="2107521" progId="Visio.Drawing.11">
                  <p:embed/>
                </p:oleObj>
              </mc:Choice>
              <mc:Fallback>
                <p:oleObj name="Visio" r:id="rId8" imgW="3994099" imgH="2107521" progId="Visio.Drawing.11">
                  <p:embed/>
                  <p:pic>
                    <p:nvPicPr>
                      <p:cNvPr id="18436"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00850" y="2636838"/>
                        <a:ext cx="4826000" cy="2547937"/>
                      </a:xfrm>
                      <a:prstGeom prst="rect">
                        <a:avLst/>
                      </a:prstGeom>
                      <a:noFill/>
                      <a:ln>
                        <a:noFill/>
                      </a:ln>
                    </p:spPr>
                  </p:pic>
                </p:oleObj>
              </mc:Fallback>
            </mc:AlternateContent>
          </a:graphicData>
        </a:graphic>
      </p:graphicFrame>
      <p:sp>
        <p:nvSpPr>
          <p:cNvPr id="2" name="标题 1"/>
          <p:cNvSpPr>
            <a:spLocks noGrp="1"/>
          </p:cNvSpPr>
          <p:nvPr>
            <p:ph type="title"/>
          </p:nvPr>
        </p:nvSpPr>
        <p:spPr/>
        <p:txBody>
          <a:bodyPr>
            <a:normAutofit/>
          </a:bodyPr>
          <a:lstStyle/>
          <a:p>
            <a:r>
              <a:rPr lang="zh-CN" altLang="en-US" dirty="0"/>
              <a:t>金属温度传感器</a:t>
            </a:r>
          </a:p>
        </p:txBody>
      </p:sp>
      <p:sp>
        <p:nvSpPr>
          <p:cNvPr id="3" name="文本框 2"/>
          <p:cNvSpPr txBox="1"/>
          <p:nvPr/>
        </p:nvSpPr>
        <p:spPr>
          <a:xfrm>
            <a:off x="8688288" y="5301208"/>
            <a:ext cx="2304256" cy="369332"/>
          </a:xfrm>
          <a:prstGeom prst="rect">
            <a:avLst/>
          </a:prstGeom>
          <a:noFill/>
        </p:spPr>
        <p:txBody>
          <a:bodyPr wrap="square" rtlCol="0">
            <a:spAutoFit/>
          </a:bodyPr>
          <a:lstStyle/>
          <a:p>
            <a:r>
              <a:rPr lang="en-US" altLang="zh-CN" dirty="0"/>
              <a:t>Pt100</a:t>
            </a:r>
            <a:r>
              <a:rPr lang="zh-CN" altLang="en-US" dirty="0"/>
              <a:t>的静态特性</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1"/>
          <p:cNvSpPr>
            <a:spLocks noGrp="1"/>
          </p:cNvSpPr>
          <p:nvPr>
            <p:ph type="dt" sz="quarter" idx="4294967295"/>
          </p:nvPr>
        </p:nvSpPr>
        <p:spPr>
          <a:xfrm>
            <a:off x="1524000" y="6381750"/>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45C7854-FCF9-4A89-A675-E0D4A9059616}" type="datetime12">
              <a:rPr lang="en-US" altLang="zh-CN" sz="1000">
                <a:solidFill>
                  <a:schemeClr val="bg1"/>
                </a:solidFill>
              </a:rPr>
              <a:pPr>
                <a:spcBef>
                  <a:spcPct val="0"/>
                </a:spcBef>
                <a:buFontTx/>
                <a:buNone/>
              </a:pPr>
              <a:t>11:37 AM</a:t>
            </a:fld>
            <a:endParaRPr lang="en-US" altLang="zh-CN" sz="1000">
              <a:solidFill>
                <a:schemeClr val="bg1"/>
              </a:solidFill>
            </a:endParaRPr>
          </a:p>
        </p:txBody>
      </p:sp>
      <p:sp>
        <p:nvSpPr>
          <p:cNvPr id="44035" name="灯片编号占位符 3"/>
          <p:cNvSpPr>
            <a:spLocks noGrp="1"/>
          </p:cNvSpPr>
          <p:nvPr>
            <p:ph type="sldNum" sz="quarter" idx="4294967295"/>
          </p:nvPr>
        </p:nvSpPr>
        <p:spPr>
          <a:xfrm>
            <a:off x="8534400" y="6381750"/>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C54F62D-8875-4E05-9AAB-FCE7A4F254A0}" type="slidenum">
              <a:rPr lang="en-US" altLang="zh-CN" sz="1000">
                <a:solidFill>
                  <a:schemeClr val="bg1"/>
                </a:solidFill>
                <a:ea typeface="隶书" panose="02010509060101010101" pitchFamily="49" charset="-122"/>
              </a:rPr>
              <a:pPr>
                <a:spcBef>
                  <a:spcPct val="0"/>
                </a:spcBef>
                <a:buFontTx/>
                <a:buNone/>
              </a:pPr>
              <a:t>110</a:t>
            </a:fld>
            <a:endParaRPr lang="en-US" altLang="zh-CN" sz="1000">
              <a:solidFill>
                <a:schemeClr val="bg1"/>
              </a:solidFill>
              <a:ea typeface="隶书" panose="02010509060101010101" pitchFamily="49" charset="-122"/>
            </a:endParaRPr>
          </a:p>
        </p:txBody>
      </p:sp>
      <p:sp>
        <p:nvSpPr>
          <p:cNvPr id="44036" name="Text Box 6"/>
          <p:cNvSpPr txBox="1">
            <a:spLocks noChangeArrowheads="1"/>
          </p:cNvSpPr>
          <p:nvPr/>
        </p:nvSpPr>
        <p:spPr bwMode="auto">
          <a:xfrm>
            <a:off x="498935" y="2373914"/>
            <a:ext cx="11305255" cy="3360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灵敏度</a:t>
            </a:r>
            <a:r>
              <a:rPr lang="en-US" altLang="zh-CN" sz="24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k</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与极距成反比</a:t>
            </a: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400" u="sng"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极距愈小，灵敏度愈高</a:t>
            </a: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。一般通过</a:t>
            </a:r>
            <a:r>
              <a:rPr lang="zh-CN" altLang="en-US" sz="2400" u="sng"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减小初始极距</a:t>
            </a: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来提高灵敏度。由于电容量</a:t>
            </a:r>
            <a:r>
              <a:rPr lang="en-US" altLang="zh-CN" sz="2400" i="1" dirty="0">
                <a:latin typeface="Times New Roman" panose="02020603050405020304" pitchFamily="18" charset="0"/>
                <a:ea typeface="华文仿宋" panose="02010600040101010101" pitchFamily="2" charset="-122"/>
                <a:cs typeface="Times New Roman" panose="02020603050405020304" pitchFamily="18" charset="0"/>
              </a:rPr>
              <a:t>C</a:t>
            </a: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与极距</a:t>
            </a:r>
            <a:r>
              <a:rPr lang="en-US" altLang="zh-CN" sz="2400" i="1" dirty="0">
                <a:latin typeface="Times New Roman" panose="02020603050405020304" pitchFamily="18" charset="0"/>
                <a:ea typeface="华文仿宋" panose="02010600040101010101" pitchFamily="2" charset="-122"/>
                <a:cs typeface="Times New Roman" panose="02020603050405020304" pitchFamily="18" charset="0"/>
              </a:rPr>
              <a:t>d</a:t>
            </a: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呈非线性关系，故这将引起</a:t>
            </a:r>
            <a:r>
              <a:rPr lang="zh-CN" altLang="en-US" sz="2400" u="sng"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非线性误差</a:t>
            </a: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。为了减小这一误差，通常规定测量范围  ，一般取极距变化范围为</a:t>
            </a:r>
            <a:r>
              <a:rPr lang="el-GR" altLang="zh-CN" sz="2400" dirty="0">
                <a:latin typeface="Times New Roman" panose="02020603050405020304" pitchFamily="18" charset="0"/>
                <a:ea typeface="华文仿宋" panose="02010600040101010101" pitchFamily="2" charset="-122"/>
                <a:cs typeface="Times New Roman" panose="02020603050405020304" pitchFamily="18" charset="0"/>
              </a:rPr>
              <a:t>Δ</a:t>
            </a:r>
            <a:r>
              <a:rPr lang="en-US" altLang="zh-CN" sz="2400" i="1" dirty="0">
                <a:latin typeface="Times New Roman" panose="02020603050405020304" pitchFamily="18" charset="0"/>
                <a:ea typeface="华文仿宋" panose="02010600040101010101" pitchFamily="2" charset="-122"/>
                <a:cs typeface="Times New Roman" panose="02020603050405020304" pitchFamily="18" charset="0"/>
              </a:rPr>
              <a:t>d </a:t>
            </a: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i="1" dirty="0">
                <a:latin typeface="Times New Roman" panose="02020603050405020304" pitchFamily="18" charset="0"/>
                <a:ea typeface="华文仿宋" panose="02010600040101010101" pitchFamily="2" charset="-122"/>
                <a:cs typeface="Times New Roman" panose="02020603050405020304" pitchFamily="18" charset="0"/>
              </a:rPr>
              <a:t>d</a:t>
            </a:r>
            <a:r>
              <a:rPr lang="en-US" altLang="zh-CN" sz="2400" baseline="-25000" dirty="0">
                <a:latin typeface="Times New Roman" panose="02020603050405020304" pitchFamily="18" charset="0"/>
                <a:ea typeface="华文仿宋" panose="02010600040101010101" pitchFamily="2" charset="-122"/>
                <a:cs typeface="Times New Roman" panose="02020603050405020304" pitchFamily="18" charset="0"/>
              </a:rPr>
              <a:t>0 </a:t>
            </a: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 0.1</a:t>
            </a: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。此时，传感器的灵敏度近似为常数。</a:t>
            </a:r>
            <a:endParaRPr lang="en-US" altLang="zh-CN" sz="2400" dirty="0">
              <a:latin typeface="Times New Roman" panose="02020603050405020304" pitchFamily="18" charset="0"/>
              <a:ea typeface="华文仿宋" panose="02010600040101010101" pitchFamily="2" charset="-122"/>
              <a:cs typeface="Times New Roman" panose="02020603050405020304" pitchFamily="18" charset="0"/>
            </a:endParaRPr>
          </a:p>
          <a:p>
            <a:pPr eaLnBrk="1" hangingPunct="1">
              <a:lnSpc>
                <a:spcPct val="150000"/>
              </a:lnSpc>
              <a:spcBef>
                <a:spcPct val="0"/>
              </a:spcBef>
              <a:buFontTx/>
              <a:buNone/>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实际应用中，为了提高传感器的</a:t>
            </a:r>
            <a:r>
              <a:rPr lang="zh-CN" altLang="en-US" sz="2400" u="sng"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灵敏度</a:t>
            </a: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400" u="sng"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增大线性工作范围</a:t>
            </a: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和克服外界条件（如电源电压、环境温度等）的变化对测量精度的影响，常常采用</a:t>
            </a:r>
            <a:r>
              <a:rPr lang="zh-CN" altLang="en-US" sz="2400" u="sng"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差动型</a:t>
            </a: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电容式传感器。</a:t>
            </a:r>
            <a:endParaRPr lang="en-US" altLang="zh-CN" sz="2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4037" name="Rectangle 7"/>
          <p:cNvSpPr>
            <a:spLocks noChangeArrowheads="1"/>
          </p:cNvSpPr>
          <p:nvPr/>
        </p:nvSpPr>
        <p:spPr bwMode="auto">
          <a:xfrm>
            <a:off x="6151563" y="3382963"/>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 </a:t>
            </a:r>
          </a:p>
        </p:txBody>
      </p:sp>
      <mc:AlternateContent xmlns:mc="http://schemas.openxmlformats.org/markup-compatibility/2006" xmlns:a14="http://schemas.microsoft.com/office/drawing/2010/main">
        <mc:Choice Requires="a14">
          <p:sp>
            <p:nvSpPr>
              <p:cNvPr id="44038" name="Object 38"/>
              <p:cNvSpPr txBox="1"/>
              <p:nvPr/>
            </p:nvSpPr>
            <p:spPr bwMode="auto">
              <a:xfrm>
                <a:off x="4764088" y="1125538"/>
                <a:ext cx="2144712" cy="10795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𝐶</m:t>
                          </m:r>
                        </m:num>
                        <m:den>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𝑑</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0</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0</m:t>
                              </m:r>
                            </m:sub>
                          </m:sSub>
                        </m:den>
                      </m:f>
                    </m:oMath>
                  </m:oMathPara>
                </a14:m>
                <a:endParaRPr lang="zh-CN" altLang="en-US"/>
              </a:p>
            </p:txBody>
          </p:sp>
        </mc:Choice>
        <mc:Fallback xmlns="">
          <p:sp>
            <p:nvSpPr>
              <p:cNvPr id="44038" name="Object 38"/>
              <p:cNvSpPr txBox="1">
                <a:spLocks noRot="1" noChangeAspect="1" noMove="1" noResize="1" noEditPoints="1" noAdjustHandles="1" noChangeArrowheads="1" noChangeShapeType="1" noTextEdit="1"/>
              </p:cNvSpPr>
              <p:nvPr/>
            </p:nvSpPr>
            <p:spPr bwMode="auto">
              <a:xfrm>
                <a:off x="4764088" y="1125538"/>
                <a:ext cx="2144712" cy="1079500"/>
              </a:xfrm>
              <a:prstGeom prst="rect">
                <a:avLst/>
              </a:prstGeom>
              <a:blipFill>
                <a:blip r:embed="rId2"/>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253761827"/>
      </p:ext>
    </p:extLst>
  </p:cSld>
  <p:clrMapOvr>
    <a:masterClrMapping/>
  </p:clrMapOvr>
  <p:transition spd="med">
    <p:push/>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日期占位符 1"/>
          <p:cNvSpPr>
            <a:spLocks noGrp="1"/>
          </p:cNvSpPr>
          <p:nvPr>
            <p:ph type="dt" sz="quarter" idx="4294967295"/>
          </p:nvPr>
        </p:nvSpPr>
        <p:spPr>
          <a:xfrm>
            <a:off x="1524000" y="6381750"/>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C101BDF-CC49-441A-8C49-F85A644BC54A}" type="datetime12">
              <a:rPr lang="en-US" altLang="zh-CN" sz="1000">
                <a:solidFill>
                  <a:schemeClr val="bg1"/>
                </a:solidFill>
              </a:rPr>
              <a:pPr>
                <a:spcBef>
                  <a:spcPct val="0"/>
                </a:spcBef>
                <a:buFontTx/>
                <a:buNone/>
              </a:pPr>
              <a:t>11:37 AM</a:t>
            </a:fld>
            <a:endParaRPr lang="en-US" altLang="zh-CN" sz="1000">
              <a:solidFill>
                <a:schemeClr val="bg1"/>
              </a:solidFill>
            </a:endParaRPr>
          </a:p>
        </p:txBody>
      </p:sp>
      <p:sp>
        <p:nvSpPr>
          <p:cNvPr id="45059" name="灯片编号占位符 3"/>
          <p:cNvSpPr>
            <a:spLocks noGrp="1"/>
          </p:cNvSpPr>
          <p:nvPr>
            <p:ph type="sldNum" sz="quarter" idx="4294967295"/>
          </p:nvPr>
        </p:nvSpPr>
        <p:spPr>
          <a:xfrm>
            <a:off x="8534400" y="6381750"/>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94992EA-17EE-4EF0-A6DB-93B53FF02029}" type="slidenum">
              <a:rPr lang="en-US" altLang="zh-CN" sz="1000">
                <a:solidFill>
                  <a:schemeClr val="bg1"/>
                </a:solidFill>
                <a:ea typeface="隶书" panose="02010509060101010101" pitchFamily="49" charset="-122"/>
              </a:rPr>
              <a:pPr>
                <a:spcBef>
                  <a:spcPct val="0"/>
                </a:spcBef>
                <a:buFontTx/>
                <a:buNone/>
              </a:pPr>
              <a:t>111</a:t>
            </a:fld>
            <a:endParaRPr lang="en-US" altLang="zh-CN" sz="1000">
              <a:solidFill>
                <a:schemeClr val="bg1"/>
              </a:solidFill>
              <a:ea typeface="隶书" panose="02010509060101010101" pitchFamily="49" charset="-122"/>
            </a:endParaRPr>
          </a:p>
        </p:txBody>
      </p:sp>
      <mc:AlternateContent xmlns:mc="http://schemas.openxmlformats.org/markup-compatibility/2006" xmlns:a14="http://schemas.microsoft.com/office/drawing/2010/main">
        <mc:Choice Requires="a14">
          <p:sp>
            <p:nvSpPr>
              <p:cNvPr id="45060" name="Object 3"/>
              <p:cNvSpPr txBox="1"/>
              <p:nvPr/>
            </p:nvSpPr>
            <p:spPr bwMode="auto">
              <a:xfrm>
                <a:off x="6759575" y="946150"/>
                <a:ext cx="2509838" cy="115728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𝜀</m:t>
                              </m:r>
                            </m:e>
                            <m:sub>
                              <m:r>
                                <a:rPr lang="zh-CN" altLang="en-US" i="1">
                                  <a:solidFill>
                                    <a:srgbClr val="000000"/>
                                  </a:solidFill>
                                  <a:latin typeface="Cambria Math" panose="02040503050406030204" pitchFamily="18" charset="0"/>
                                </a:rPr>
                                <m:t>0</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𝜀</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𝐴</m:t>
                          </m:r>
                        </m:num>
                        <m:den>
                          <m:r>
                            <a:rPr lang="zh-CN" altLang="en-US" i="1">
                              <a:solidFill>
                                <a:srgbClr val="000000"/>
                              </a:solidFill>
                              <a:latin typeface="Cambria Math" panose="02040503050406030204" pitchFamily="18" charset="0"/>
                            </a:rPr>
                            <m:t>𝑑</m:t>
                          </m:r>
                        </m:den>
                      </m:f>
                    </m:oMath>
                  </m:oMathPara>
                </a14:m>
                <a:endParaRPr lang="zh-CN" altLang="en-US"/>
              </a:p>
            </p:txBody>
          </p:sp>
        </mc:Choice>
        <mc:Fallback xmlns="">
          <p:sp>
            <p:nvSpPr>
              <p:cNvPr id="45060" name="Object 3"/>
              <p:cNvSpPr txBox="1">
                <a:spLocks noRot="1" noChangeAspect="1" noMove="1" noResize="1" noEditPoints="1" noAdjustHandles="1" noChangeArrowheads="1" noChangeShapeType="1" noTextEdit="1"/>
              </p:cNvSpPr>
              <p:nvPr/>
            </p:nvSpPr>
            <p:spPr bwMode="auto">
              <a:xfrm>
                <a:off x="6759575" y="946150"/>
                <a:ext cx="2509838" cy="1157288"/>
              </a:xfrm>
              <a:prstGeom prst="rect">
                <a:avLst/>
              </a:prstGeom>
              <a:blipFill>
                <a:blip r:embed="rId2"/>
                <a:stretch>
                  <a:fillRect/>
                </a:stretch>
              </a:blipFill>
              <a:ln>
                <a:noFill/>
              </a:ln>
              <a:effectLst/>
            </p:spPr>
            <p:txBody>
              <a:bodyPr/>
              <a:lstStyle/>
              <a:p>
                <a:r>
                  <a:rPr lang="zh-CN" altLang="en-US">
                    <a:noFill/>
                  </a:rPr>
                  <a:t> </a:t>
                </a:r>
              </a:p>
            </p:txBody>
          </p:sp>
        </mc:Fallback>
      </mc:AlternateContent>
      <p:grpSp>
        <p:nvGrpSpPr>
          <p:cNvPr id="45061" name="Group 4"/>
          <p:cNvGrpSpPr>
            <a:grpSpLocks/>
          </p:cNvGrpSpPr>
          <p:nvPr/>
        </p:nvGrpSpPr>
        <p:grpSpPr bwMode="auto">
          <a:xfrm>
            <a:off x="2603500" y="1862138"/>
            <a:ext cx="7158038" cy="3871912"/>
            <a:chOff x="520" y="1104"/>
            <a:chExt cx="4760" cy="2832"/>
          </a:xfrm>
        </p:grpSpPr>
        <p:pic>
          <p:nvPicPr>
            <p:cNvPr id="45063" name="Picture 5" descr="c3_4_3_fig2"/>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6" y="1536"/>
              <a:ext cx="2352"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Rectangle 6"/>
            <p:cNvSpPr>
              <a:spLocks noChangeArrowheads="1"/>
            </p:cNvSpPr>
            <p:nvPr/>
          </p:nvSpPr>
          <p:spPr bwMode="auto">
            <a:xfrm>
              <a:off x="520" y="1104"/>
              <a:ext cx="1073"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u="sng">
                  <a:latin typeface="黑体" panose="02010609060101010101" pitchFamily="49" charset="-122"/>
                  <a:ea typeface="黑体" panose="02010609060101010101" pitchFamily="49" charset="-122"/>
                </a:rPr>
                <a:t>角位移型</a:t>
              </a:r>
            </a:p>
          </p:txBody>
        </p:sp>
        <p:grpSp>
          <p:nvGrpSpPr>
            <p:cNvPr id="45065" name="Group 7"/>
            <p:cNvGrpSpPr>
              <a:grpSpLocks/>
            </p:cNvGrpSpPr>
            <p:nvPr/>
          </p:nvGrpSpPr>
          <p:grpSpPr bwMode="auto">
            <a:xfrm>
              <a:off x="3120" y="1440"/>
              <a:ext cx="2160" cy="2400"/>
              <a:chOff x="3120" y="1440"/>
              <a:chExt cx="2160" cy="2400"/>
            </a:xfrm>
          </p:grpSpPr>
          <p:sp>
            <p:nvSpPr>
              <p:cNvPr id="45066" name="Rectangle 8"/>
              <p:cNvSpPr>
                <a:spLocks noChangeArrowheads="1"/>
              </p:cNvSpPr>
              <p:nvPr/>
            </p:nvSpPr>
            <p:spPr bwMode="auto">
              <a:xfrm>
                <a:off x="3882" y="1440"/>
                <a:ext cx="127" cy="24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baseline="-25000"/>
              </a:p>
            </p:txBody>
          </p:sp>
          <p:sp>
            <p:nvSpPr>
              <p:cNvPr id="45067" name="Rectangle 9"/>
              <p:cNvSpPr>
                <a:spLocks noChangeArrowheads="1"/>
              </p:cNvSpPr>
              <p:nvPr/>
            </p:nvSpPr>
            <p:spPr bwMode="auto">
              <a:xfrm>
                <a:off x="4391" y="1440"/>
                <a:ext cx="127" cy="24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baseline="-25000"/>
              </a:p>
            </p:txBody>
          </p:sp>
          <p:sp>
            <p:nvSpPr>
              <p:cNvPr id="45068" name="Line 10"/>
              <p:cNvSpPr>
                <a:spLocks noChangeShapeType="1"/>
              </p:cNvSpPr>
              <p:nvPr/>
            </p:nvSpPr>
            <p:spPr bwMode="auto">
              <a:xfrm flipH="1">
                <a:off x="3374" y="2569"/>
                <a:ext cx="50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69" name="Oval 11"/>
              <p:cNvSpPr>
                <a:spLocks noChangeArrowheads="1"/>
              </p:cNvSpPr>
              <p:nvPr/>
            </p:nvSpPr>
            <p:spPr bwMode="auto">
              <a:xfrm>
                <a:off x="5026" y="2428"/>
                <a:ext cx="254" cy="283"/>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baseline="-25000"/>
              </a:p>
            </p:txBody>
          </p:sp>
          <p:sp>
            <p:nvSpPr>
              <p:cNvPr id="45070" name="Oval 12"/>
              <p:cNvSpPr>
                <a:spLocks noChangeArrowheads="1"/>
              </p:cNvSpPr>
              <p:nvPr/>
            </p:nvSpPr>
            <p:spPr bwMode="auto">
              <a:xfrm>
                <a:off x="3120" y="2428"/>
                <a:ext cx="254" cy="283"/>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baseline="-25000"/>
              </a:p>
            </p:txBody>
          </p:sp>
          <p:sp>
            <p:nvSpPr>
              <p:cNvPr id="45071" name="Text Box 13"/>
              <p:cNvSpPr txBox="1">
                <a:spLocks noChangeArrowheads="1"/>
              </p:cNvSpPr>
              <p:nvPr/>
            </p:nvSpPr>
            <p:spPr bwMode="auto">
              <a:xfrm>
                <a:off x="4007" y="1580"/>
                <a:ext cx="386" cy="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1600">
                    <a:latin typeface="Times New Roman" panose="02020603050405020304" pitchFamily="18" charset="0"/>
                  </a:rPr>
                  <a:t>+</a:t>
                </a:r>
              </a:p>
              <a:p>
                <a:pPr eaLnBrk="1" hangingPunct="1">
                  <a:spcBef>
                    <a:spcPct val="50000"/>
                  </a:spcBef>
                  <a:buFontTx/>
                  <a:buNone/>
                </a:pPr>
                <a:r>
                  <a:rPr kumimoji="1" lang="en-US" altLang="zh-CN" sz="1600">
                    <a:latin typeface="Times New Roman" panose="02020603050405020304" pitchFamily="18" charset="0"/>
                  </a:rPr>
                  <a:t>+</a:t>
                </a:r>
              </a:p>
              <a:p>
                <a:pPr eaLnBrk="1" hangingPunct="1">
                  <a:spcBef>
                    <a:spcPct val="50000"/>
                  </a:spcBef>
                  <a:buFontTx/>
                  <a:buNone/>
                </a:pPr>
                <a:r>
                  <a:rPr kumimoji="1" lang="en-US" altLang="zh-CN" sz="1600">
                    <a:latin typeface="Times New Roman" panose="02020603050405020304" pitchFamily="18" charset="0"/>
                  </a:rPr>
                  <a:t>+</a:t>
                </a:r>
                <a:endParaRPr kumimoji="1" lang="en-US" altLang="zh-CN" sz="2400">
                  <a:latin typeface="Times New Roman" panose="02020603050405020304" pitchFamily="18" charset="0"/>
                </a:endParaRPr>
              </a:p>
            </p:txBody>
          </p:sp>
          <p:sp>
            <p:nvSpPr>
              <p:cNvPr id="45072" name="AutoShape 14"/>
              <p:cNvSpPr>
                <a:spLocks noChangeArrowheads="1"/>
              </p:cNvSpPr>
              <p:nvPr/>
            </p:nvSpPr>
            <p:spPr bwMode="auto">
              <a:xfrm>
                <a:off x="4704" y="2040"/>
                <a:ext cx="528" cy="1200"/>
              </a:xfrm>
              <a:prstGeom prst="curvedDownArrow">
                <a:avLst>
                  <a:gd name="adj1" fmla="val 20000"/>
                  <a:gd name="adj2" fmla="val 40000"/>
                  <a:gd name="adj3" fmla="val 75758"/>
                </a:avLst>
              </a:prstGeom>
              <a:solidFill>
                <a:srgbClr val="FFCC99"/>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baseline="-25000"/>
              </a:p>
            </p:txBody>
          </p:sp>
          <p:sp>
            <p:nvSpPr>
              <p:cNvPr id="45073" name="Line 15"/>
              <p:cNvSpPr>
                <a:spLocks noChangeShapeType="1"/>
              </p:cNvSpPr>
              <p:nvPr/>
            </p:nvSpPr>
            <p:spPr bwMode="auto">
              <a:xfrm>
                <a:off x="4518" y="2569"/>
                <a:ext cx="50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45062" name="Rectangle 17"/>
          <p:cNvSpPr>
            <a:spLocks noChangeArrowheads="1"/>
          </p:cNvSpPr>
          <p:nvPr/>
        </p:nvSpPr>
        <p:spPr bwMode="auto">
          <a:xfrm>
            <a:off x="350893" y="936440"/>
            <a:ext cx="41052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1"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变面积型（</a:t>
            </a:r>
            <a:r>
              <a:rPr kumimoji="1"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a:t>
            </a:r>
            <a:r>
              <a:rPr kumimoji="1"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型）</a:t>
            </a:r>
          </a:p>
        </p:txBody>
      </p:sp>
    </p:spTree>
    <p:extLst>
      <p:ext uri="{BB962C8B-B14F-4D97-AF65-F5344CB8AC3E}">
        <p14:creationId xmlns:p14="http://schemas.microsoft.com/office/powerpoint/2010/main" val="4277074750"/>
      </p:ext>
    </p:extLst>
  </p:cSld>
  <p:clrMapOvr>
    <a:masterClrMapping/>
  </p:clrMapOvr>
  <p:transition spd="med">
    <p:push/>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noChangeArrowheads="1"/>
          </p:cNvSpPr>
          <p:nvPr>
            <p:ph type="title" idx="4294967295"/>
          </p:nvPr>
        </p:nvSpPr>
        <p:spPr>
          <a:xfrm>
            <a:off x="263352" y="854870"/>
            <a:ext cx="8099425" cy="504825"/>
          </a:xfrm>
        </p:spPr>
        <p:txBody>
          <a:bodyPr/>
          <a:lstStyle/>
          <a:p>
            <a:pPr marL="342900" indent="-342900">
              <a:spcBef>
                <a:spcPct val="20000"/>
              </a:spcBef>
            </a:pPr>
            <a:r>
              <a:rPr kumimoji="1"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变面积式电容传感器的三种结构</a:t>
            </a:r>
          </a:p>
        </p:txBody>
      </p:sp>
      <p:sp>
        <p:nvSpPr>
          <p:cNvPr id="46083" name="矩形 3"/>
          <p:cNvSpPr>
            <a:spLocks noChangeArrowheads="1"/>
          </p:cNvSpPr>
          <p:nvPr/>
        </p:nvSpPr>
        <p:spPr bwMode="auto">
          <a:xfrm>
            <a:off x="3503712" y="4869160"/>
            <a:ext cx="4191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变面积式电容传感器</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ctr" eaLnBrk="1" hangingPunct="1">
              <a:spcBef>
                <a:spcPct val="0"/>
              </a:spcBef>
              <a:buFontTx/>
              <a:buNone/>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  </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角位移</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变面积型</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ctr" eaLnBrk="1" hangingPunct="1">
              <a:spcBef>
                <a:spcPct val="0"/>
              </a:spcBef>
              <a:buFontTx/>
              <a:buNone/>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(b)  </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板状</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线位移变面积</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ctr" eaLnBrk="1" hangingPunct="1">
              <a:spcBef>
                <a:spcPct val="0"/>
              </a:spcBef>
              <a:buFontTx/>
              <a:buNone/>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(c)  </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桶状</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线位移变面积</a:t>
            </a:r>
          </a:p>
        </p:txBody>
      </p:sp>
      <p:pic>
        <p:nvPicPr>
          <p:cNvPr id="46084" name="图片 4" descr="4z61.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1736899"/>
            <a:ext cx="7450138" cy="291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6086"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6087" name="Rectangle 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3699105934"/>
      </p:ext>
    </p:extLst>
  </p:cSld>
  <p:clrMapOvr>
    <a:masterClrMapping/>
  </p:clrMapOvr>
  <p:transition spd="med">
    <p:push/>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内容占位符 2"/>
          <p:cNvSpPr>
            <a:spLocks noGrp="1" noChangeArrowheads="1"/>
          </p:cNvSpPr>
          <p:nvPr>
            <p:ph idx="4294967295"/>
          </p:nvPr>
        </p:nvSpPr>
        <p:spPr>
          <a:xfrm>
            <a:off x="983432" y="1584326"/>
            <a:ext cx="5760269" cy="1471613"/>
          </a:xfrm>
        </p:spPr>
        <p:txBody>
          <a:bodyPr/>
          <a:lstStyle/>
          <a:p>
            <a:pPr marL="0" indent="0">
              <a:buNone/>
            </a:pP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当转动动片一个角度</a:t>
            </a:r>
            <a:r>
              <a:rPr lang="el-GR" altLang="zh-CN" sz="2400" i="1" dirty="0">
                <a:latin typeface="Times New Roman" panose="02020603050405020304" pitchFamily="18" charset="0"/>
                <a:ea typeface="华文仿宋" panose="02010600040101010101" pitchFamily="2" charset="-122"/>
                <a:cs typeface="Times New Roman" panose="02020603050405020304" pitchFamily="18" charset="0"/>
              </a:rPr>
              <a:t>θ</a:t>
            </a: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，遮盖面积发生变化，电容量也随之改变。当</a:t>
            </a: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 </a:t>
            </a:r>
            <a:r>
              <a:rPr lang="el-GR" altLang="zh-CN" sz="2400" i="1" dirty="0">
                <a:latin typeface="Times New Roman" panose="02020603050405020304" pitchFamily="18" charset="0"/>
                <a:ea typeface="华文仿宋" panose="02010600040101010101" pitchFamily="2" charset="-122"/>
                <a:cs typeface="Times New Roman" panose="02020603050405020304" pitchFamily="18" charset="0"/>
              </a:rPr>
              <a:t>θ</a:t>
            </a:r>
            <a:r>
              <a:rPr lang="el-GR" altLang="zh-CN" sz="2400"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=0</a:t>
            </a: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时，其电容量为</a:t>
            </a:r>
            <a:endParaRPr lang="zh-CN" altLang="en-US" sz="2400" dirty="0">
              <a:ea typeface="华文仿宋" panose="02010600040101010101" pitchFamily="2" charset="-122"/>
              <a:cs typeface="Times New Roman" panose="02020603050405020304" pitchFamily="18" charset="0"/>
            </a:endParaRPr>
          </a:p>
        </p:txBody>
      </p:sp>
      <p:sp>
        <p:nvSpPr>
          <p:cNvPr id="47107" name="矩形 3"/>
          <p:cNvSpPr>
            <a:spLocks noChangeArrowheads="1"/>
          </p:cNvSpPr>
          <p:nvPr/>
        </p:nvSpPr>
        <p:spPr bwMode="auto">
          <a:xfrm>
            <a:off x="7290122" y="3854376"/>
            <a:ext cx="305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800">
                <a:latin typeface="Times New Roman" panose="02020603050405020304" pitchFamily="18" charset="0"/>
                <a:ea typeface="华文仿宋" panose="02010600040101010101" pitchFamily="2" charset="-122"/>
                <a:cs typeface="Times New Roman" panose="02020603050405020304" pitchFamily="18" charset="0"/>
              </a:rPr>
              <a:t>4-61  </a:t>
            </a:r>
            <a:r>
              <a:rPr lang="zh-CN" altLang="en-US" sz="1800">
                <a:latin typeface="Times New Roman" panose="02020603050405020304" pitchFamily="18" charset="0"/>
                <a:ea typeface="华文仿宋" panose="02010600040101010101" pitchFamily="2" charset="-122"/>
                <a:cs typeface="Times New Roman" panose="02020603050405020304" pitchFamily="18" charset="0"/>
              </a:rPr>
              <a:t>变面积式电容传感器</a:t>
            </a:r>
          </a:p>
        </p:txBody>
      </p:sp>
      <p:pic>
        <p:nvPicPr>
          <p:cNvPr id="47108" name="图片 4" descr="4z61.tif"/>
          <p:cNvPicPr>
            <a:picLocks noChangeAspect="1"/>
          </p:cNvPicPr>
          <p:nvPr/>
        </p:nvPicPr>
        <p:blipFill>
          <a:blip r:embed="rId3">
            <a:extLst>
              <a:ext uri="{28A0092B-C50C-407E-A947-70E740481C1C}">
                <a14:useLocalDpi xmlns:a14="http://schemas.microsoft.com/office/drawing/2010/main" val="0"/>
              </a:ext>
            </a:extLst>
          </a:blip>
          <a:srcRect r="72079" b="11482"/>
          <a:stretch>
            <a:fillRect/>
          </a:stretch>
        </p:blipFill>
        <p:spPr bwMode="auto">
          <a:xfrm>
            <a:off x="7758435" y="1477888"/>
            <a:ext cx="1878012"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mc:AlternateContent xmlns:mc="http://schemas.openxmlformats.org/markup-compatibility/2006" xmlns:a14="http://schemas.microsoft.com/office/drawing/2010/main">
        <mc:Choice Requires="a14">
          <p:sp>
            <p:nvSpPr>
              <p:cNvPr id="47110" name="Object 1"/>
              <p:cNvSpPr txBox="1"/>
              <p:nvPr/>
            </p:nvSpPr>
            <p:spPr bwMode="auto">
              <a:xfrm>
                <a:off x="3246822" y="2923587"/>
                <a:ext cx="1233487" cy="8572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𝜀</m:t>
                          </m:r>
                          <m:r>
                            <a:rPr lang="zh-CN" altLang="en-US" i="1">
                              <a:solidFill>
                                <a:srgbClr val="000000"/>
                              </a:solidFill>
                              <a:latin typeface="Cambria Math" panose="02040503050406030204" pitchFamily="18" charset="0"/>
                            </a:rPr>
                            <m:t>𝐴</m:t>
                          </m:r>
                        </m:num>
                        <m:den>
                          <m:r>
                            <a:rPr lang="zh-CN" altLang="en-US" i="1">
                              <a:solidFill>
                                <a:srgbClr val="000000"/>
                              </a:solidFill>
                              <a:latin typeface="Cambria Math" panose="02040503050406030204" pitchFamily="18" charset="0"/>
                            </a:rPr>
                            <m:t>𝑑</m:t>
                          </m:r>
                        </m:den>
                      </m:f>
                    </m:oMath>
                  </m:oMathPara>
                </a14:m>
                <a:endParaRPr lang="zh-CN" altLang="en-US"/>
              </a:p>
            </p:txBody>
          </p:sp>
        </mc:Choice>
        <mc:Fallback xmlns="">
          <p:sp>
            <p:nvSpPr>
              <p:cNvPr id="47110" name="Object 1"/>
              <p:cNvSpPr txBox="1">
                <a:spLocks noRot="1" noChangeAspect="1" noMove="1" noResize="1" noEditPoints="1" noAdjustHandles="1" noChangeArrowheads="1" noChangeShapeType="1" noTextEdit="1"/>
              </p:cNvSpPr>
              <p:nvPr/>
            </p:nvSpPr>
            <p:spPr bwMode="auto">
              <a:xfrm>
                <a:off x="3246822" y="2923587"/>
                <a:ext cx="1233487" cy="857250"/>
              </a:xfrm>
              <a:prstGeom prst="rect">
                <a:avLst/>
              </a:prstGeom>
              <a:blipFill>
                <a:blip r:embed="rId4"/>
                <a:stretch>
                  <a:fillRect/>
                </a:stretch>
              </a:blipFill>
              <a:ln>
                <a:noFill/>
              </a:ln>
            </p:spPr>
            <p:txBody>
              <a:bodyPr/>
              <a:lstStyle/>
              <a:p>
                <a:r>
                  <a:rPr lang="zh-CN" altLang="en-US">
                    <a:noFill/>
                  </a:rPr>
                  <a:t> </a:t>
                </a:r>
              </a:p>
            </p:txBody>
          </p:sp>
        </mc:Fallback>
      </mc:AlternateContent>
      <p:sp>
        <p:nvSpPr>
          <p:cNvPr id="47111"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mc:AlternateContent xmlns:mc="http://schemas.openxmlformats.org/markup-compatibility/2006" xmlns:a14="http://schemas.microsoft.com/office/drawing/2010/main">
        <mc:Choice Requires="a14">
          <p:sp>
            <p:nvSpPr>
              <p:cNvPr id="47112" name="Object 3"/>
              <p:cNvSpPr txBox="1"/>
              <p:nvPr/>
            </p:nvSpPr>
            <p:spPr bwMode="auto">
              <a:xfrm>
                <a:off x="2763838" y="4428374"/>
                <a:ext cx="3979863" cy="7858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𝜃</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𝜀</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𝜋</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𝑑</m:t>
                          </m:r>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𝜋</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47112" name="Object 3"/>
              <p:cNvSpPr txBox="1">
                <a:spLocks noRot="1" noChangeAspect="1" noMove="1" noResize="1" noEditPoints="1" noAdjustHandles="1" noChangeArrowheads="1" noChangeShapeType="1" noTextEdit="1"/>
              </p:cNvSpPr>
              <p:nvPr/>
            </p:nvSpPr>
            <p:spPr bwMode="auto">
              <a:xfrm>
                <a:off x="2763838" y="4428374"/>
                <a:ext cx="3979863" cy="785813"/>
              </a:xfrm>
              <a:prstGeom prst="rect">
                <a:avLst/>
              </a:prstGeom>
              <a:blipFill>
                <a:blip r:embed="rId5"/>
                <a:stretch>
                  <a:fillRect/>
                </a:stretch>
              </a:blipFill>
              <a:ln>
                <a:noFill/>
              </a:ln>
            </p:spPr>
            <p:txBody>
              <a:bodyPr/>
              <a:lstStyle/>
              <a:p>
                <a:r>
                  <a:rPr lang="zh-CN" altLang="en-US">
                    <a:noFill/>
                  </a:rPr>
                  <a:t> </a:t>
                </a:r>
              </a:p>
            </p:txBody>
          </p:sp>
        </mc:Fallback>
      </mc:AlternateContent>
      <p:sp>
        <p:nvSpPr>
          <p:cNvPr id="47113" name="Rectangle 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47114" name="Object 5"/>
          <p:cNvGraphicFramePr>
            <a:graphicFrameLocks noChangeAspect="1"/>
          </p:cNvGraphicFramePr>
          <p:nvPr>
            <p:extLst>
              <p:ext uri="{D42A27DB-BD31-4B8C-83A1-F6EECF244321}">
                <p14:modId xmlns:p14="http://schemas.microsoft.com/office/powerpoint/2010/main" val="1937123035"/>
              </p:ext>
            </p:extLst>
          </p:nvPr>
        </p:nvGraphicFramePr>
        <p:xfrm>
          <a:off x="4229100" y="5417591"/>
          <a:ext cx="1771650" cy="747713"/>
        </p:xfrm>
        <a:graphic>
          <a:graphicData uri="http://schemas.openxmlformats.org/presentationml/2006/ole">
            <mc:AlternateContent xmlns:mc="http://schemas.openxmlformats.org/markup-compatibility/2006">
              <mc:Choice xmlns:v="urn:schemas-microsoft-com:vml" Requires="v">
                <p:oleObj spid="_x0000_s25609" name="Equation" r:id="rId6" imgW="850531" imgH="355446" progId="Equation.DSMT4">
                  <p:embed/>
                </p:oleObj>
              </mc:Choice>
              <mc:Fallback>
                <p:oleObj name="Equation" r:id="rId6" imgW="850531" imgH="355446"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9100" y="5417591"/>
                        <a:ext cx="177165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5" name="矩形 1"/>
          <p:cNvSpPr>
            <a:spLocks noChangeArrowheads="1"/>
          </p:cNvSpPr>
          <p:nvPr/>
        </p:nvSpPr>
        <p:spPr bwMode="auto">
          <a:xfrm>
            <a:off x="335360" y="930791"/>
            <a:ext cx="457200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1"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 </a:t>
            </a:r>
            <a:r>
              <a:rPr kumimoji="1"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角位移变面积型</a:t>
            </a:r>
          </a:p>
        </p:txBody>
      </p:sp>
      <p:sp>
        <p:nvSpPr>
          <p:cNvPr id="47116" name="矩形 2"/>
          <p:cNvSpPr>
            <a:spLocks noChangeArrowheads="1"/>
          </p:cNvSpPr>
          <p:nvPr/>
        </p:nvSpPr>
        <p:spPr bwMode="auto">
          <a:xfrm>
            <a:off x="1194197" y="3876676"/>
            <a:ext cx="14271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当</a:t>
            </a:r>
            <a:r>
              <a:rPr lang="el-GR" altLang="zh-CN" sz="2400" i="1" dirty="0">
                <a:latin typeface="Times New Roman" panose="02020603050405020304" pitchFamily="18" charset="0"/>
                <a:ea typeface="华文仿宋" panose="02010600040101010101" pitchFamily="2" charset="-122"/>
                <a:cs typeface="Times New Roman" panose="02020603050405020304" pitchFamily="18" charset="0"/>
              </a:rPr>
              <a:t>θ</a:t>
            </a: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 ≠ 0</a:t>
            </a: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时</a:t>
            </a:r>
          </a:p>
        </p:txBody>
      </p:sp>
      <p:sp>
        <p:nvSpPr>
          <p:cNvPr id="47117" name="矩形 3"/>
          <p:cNvSpPr>
            <a:spLocks noChangeArrowheads="1"/>
          </p:cNvSpPr>
          <p:nvPr/>
        </p:nvSpPr>
        <p:spPr bwMode="auto">
          <a:xfrm>
            <a:off x="2171701" y="5546179"/>
            <a:ext cx="20304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rgbClr val="FF0000"/>
                </a:solidFill>
                <a:latin typeface="华文仿宋" panose="02010600040101010101" pitchFamily="2" charset="-122"/>
                <a:ea typeface="华文仿宋" panose="02010600040101010101" pitchFamily="2" charset="-122"/>
              </a:rPr>
              <a:t>其灵敏度为：</a:t>
            </a:r>
          </a:p>
        </p:txBody>
      </p:sp>
    </p:spTree>
    <p:extLst>
      <p:ext uri="{BB962C8B-B14F-4D97-AF65-F5344CB8AC3E}">
        <p14:creationId xmlns:p14="http://schemas.microsoft.com/office/powerpoint/2010/main" val="3640437126"/>
      </p:ext>
    </p:extLst>
  </p:cSld>
  <p:clrMapOvr>
    <a:masterClrMapping/>
  </p:clrMapOvr>
  <p:transition spd="med">
    <p:push/>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p:cNvSpPr>
            <a:spLocks noGrp="1" noChangeArrowheads="1"/>
          </p:cNvSpPr>
          <p:nvPr>
            <p:ph idx="4294967295"/>
          </p:nvPr>
        </p:nvSpPr>
        <p:spPr>
          <a:xfrm>
            <a:off x="404020" y="904876"/>
            <a:ext cx="8643937" cy="2320925"/>
          </a:xfrm>
        </p:spPr>
        <p:txBody>
          <a:bodyPr>
            <a:normAutofit fontScale="92500" lnSpcReduction="10000"/>
          </a:bodyPr>
          <a:lstStyle/>
          <a:p>
            <a:pPr marL="0" indent="0">
              <a:buNone/>
            </a:pPr>
            <a:r>
              <a:rPr lang="en-US" altLang="zh-CN" sz="24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(b) </a:t>
            </a:r>
            <a:r>
              <a:rPr lang="zh-CN" altLang="en-US" sz="24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板状线位移变面积型</a:t>
            </a:r>
            <a:r>
              <a:rPr lang="en-US" altLang="zh-CN" sz="24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华文仿宋" panose="02010600040101010101" pitchFamily="2" charset="-122"/>
                <a:ea typeface="华文仿宋" panose="02010600040101010101" pitchFamily="2" charset="-122"/>
                <a:cs typeface="Times New Roman" panose="02020603050405020304" pitchFamily="18" charset="0"/>
              </a:rPr>
              <a:t>见图</a:t>
            </a:r>
            <a:r>
              <a:rPr lang="en-US" altLang="zh-CN" sz="2400" dirty="0">
                <a:latin typeface="华文仿宋" panose="02010600040101010101" pitchFamily="2" charset="-122"/>
                <a:ea typeface="华文仿宋" panose="02010600040101010101" pitchFamily="2" charset="-122"/>
                <a:cs typeface="Times New Roman" panose="02020603050405020304" pitchFamily="18" charset="0"/>
              </a:rPr>
              <a:t>b</a:t>
            </a:r>
            <a:r>
              <a:rPr lang="zh-CN" altLang="en-US" sz="2400" dirty="0">
                <a:latin typeface="华文仿宋" panose="02010600040101010101" pitchFamily="2" charset="-122"/>
                <a:ea typeface="华文仿宋" panose="02010600040101010101" pitchFamily="2" charset="-122"/>
                <a:cs typeface="Times New Roman" panose="02020603050405020304" pitchFamily="18" charset="0"/>
              </a:rPr>
              <a:t>，当动板沿箭头所示方向移动</a:t>
            </a:r>
            <a:r>
              <a:rPr lang="en-US" altLang="zh-CN" sz="2400" i="1" dirty="0">
                <a:latin typeface="Times New Roman" panose="02020603050405020304" pitchFamily="18" charset="0"/>
                <a:ea typeface="华文仿宋" panose="02010600040101010101" pitchFamily="2" charset="-122"/>
                <a:cs typeface="Times New Roman" panose="02020603050405020304" pitchFamily="18" charset="0"/>
              </a:rPr>
              <a:t>x</a:t>
            </a:r>
            <a:r>
              <a:rPr lang="zh-CN" altLang="en-US" sz="2400" dirty="0">
                <a:latin typeface="华文仿宋" panose="02010600040101010101" pitchFamily="2" charset="-122"/>
                <a:ea typeface="华文仿宋" panose="02010600040101010101" pitchFamily="2" charset="-122"/>
              </a:rPr>
              <a:t>时，传感器的电容量为：</a:t>
            </a:r>
          </a:p>
          <a:p>
            <a:pPr marL="0" indent="0">
              <a:buNone/>
            </a:pPr>
            <a:r>
              <a:rPr lang="en-US" altLang="zh-CN" sz="2400" dirty="0"/>
              <a:t>							 </a:t>
            </a:r>
            <a:endParaRPr lang="zh-CN" altLang="en-US" sz="2400" dirty="0"/>
          </a:p>
          <a:p>
            <a:pPr marL="0" indent="0">
              <a:buNone/>
            </a:pPr>
            <a:r>
              <a:rPr lang="zh-CN" altLang="en-US" sz="2400" dirty="0"/>
              <a:t>       </a:t>
            </a:r>
            <a:endParaRPr lang="en-US" altLang="zh-CN" sz="2400" dirty="0"/>
          </a:p>
          <a:p>
            <a:pPr marL="0" indent="0">
              <a:buNone/>
            </a:pPr>
            <a:r>
              <a:rPr lang="en-US" altLang="zh-CN" sz="2400" dirty="0"/>
              <a:t>       </a:t>
            </a:r>
            <a:r>
              <a:rPr lang="zh-CN" altLang="en-US" sz="2400" dirty="0">
                <a:solidFill>
                  <a:srgbClr val="FF0000"/>
                </a:solidFill>
                <a:latin typeface="华文仿宋" panose="02010600040101010101" pitchFamily="2" charset="-122"/>
                <a:ea typeface="华文仿宋" panose="02010600040101010101" pitchFamily="2" charset="-122"/>
              </a:rPr>
              <a:t>其灵敏度为</a:t>
            </a:r>
            <a:endParaRPr lang="en-US" altLang="zh-CN" sz="2400" dirty="0">
              <a:solidFill>
                <a:srgbClr val="FF0000"/>
              </a:solidFill>
              <a:latin typeface="华文仿宋" panose="02010600040101010101" pitchFamily="2" charset="-122"/>
              <a:ea typeface="华文仿宋" panose="02010600040101010101" pitchFamily="2" charset="-122"/>
            </a:endParaRPr>
          </a:p>
          <a:p>
            <a:pPr marL="0" indent="0"/>
            <a:endParaRPr lang="en-US" altLang="zh-CN" sz="2400" b="1" dirty="0"/>
          </a:p>
        </p:txBody>
      </p:sp>
      <p:sp>
        <p:nvSpPr>
          <p:cNvPr id="48131" name="Rectangle 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mc:AlternateContent xmlns:mc="http://schemas.openxmlformats.org/markup-compatibility/2006" xmlns:a14="http://schemas.microsoft.com/office/drawing/2010/main">
        <mc:Choice Requires="a14">
          <p:sp>
            <p:nvSpPr>
              <p:cNvPr id="48132" name="Object 1"/>
              <p:cNvSpPr txBox="1"/>
              <p:nvPr/>
            </p:nvSpPr>
            <p:spPr bwMode="auto">
              <a:xfrm>
                <a:off x="3867944" y="1643003"/>
                <a:ext cx="2922587" cy="6921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𝑥</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𝜀</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𝑑</m:t>
                          </m:r>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𝑙</m:t>
                          </m:r>
                        </m:den>
                      </m:f>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48132" name="Object 1"/>
              <p:cNvSpPr txBox="1">
                <a:spLocks noRot="1" noChangeAspect="1" noMove="1" noResize="1" noEditPoints="1" noAdjustHandles="1" noChangeArrowheads="1" noChangeShapeType="1" noTextEdit="1"/>
              </p:cNvSpPr>
              <p:nvPr/>
            </p:nvSpPr>
            <p:spPr bwMode="auto">
              <a:xfrm>
                <a:off x="3867944" y="1643003"/>
                <a:ext cx="2922587" cy="692150"/>
              </a:xfrm>
              <a:prstGeom prst="rect">
                <a:avLst/>
              </a:prstGeom>
              <a:blipFill>
                <a:blip r:embed="rId3"/>
                <a:stretch>
                  <a:fillRect/>
                </a:stretch>
              </a:blipFill>
              <a:ln>
                <a:noFill/>
              </a:ln>
            </p:spPr>
            <p:txBody>
              <a:bodyPr/>
              <a:lstStyle/>
              <a:p>
                <a:r>
                  <a:rPr lang="zh-CN" altLang="en-US">
                    <a:noFill/>
                  </a:rPr>
                  <a:t> </a:t>
                </a:r>
              </a:p>
            </p:txBody>
          </p:sp>
        </mc:Fallback>
      </mc:AlternateContent>
      <p:sp>
        <p:nvSpPr>
          <p:cNvPr id="48133"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48134" name="Object 3"/>
          <p:cNvGraphicFramePr>
            <a:graphicFrameLocks noChangeAspect="1"/>
          </p:cNvGraphicFramePr>
          <p:nvPr>
            <p:extLst>
              <p:ext uri="{D42A27DB-BD31-4B8C-83A1-F6EECF244321}">
                <p14:modId xmlns:p14="http://schemas.microsoft.com/office/powerpoint/2010/main" val="422386786"/>
              </p:ext>
            </p:extLst>
          </p:nvPr>
        </p:nvGraphicFramePr>
        <p:xfrm>
          <a:off x="4392612" y="2680279"/>
          <a:ext cx="1873250" cy="681037"/>
        </p:xfrm>
        <a:graphic>
          <a:graphicData uri="http://schemas.openxmlformats.org/presentationml/2006/ole">
            <mc:AlternateContent xmlns:mc="http://schemas.openxmlformats.org/markup-compatibility/2006">
              <mc:Choice xmlns:v="urn:schemas-microsoft-com:vml" Requires="v">
                <p:oleObj spid="_x0000_s26633" name="Equation" r:id="rId4" imgW="837836" imgH="355446" progId="Equation.DSMT4">
                  <p:embed/>
                </p:oleObj>
              </mc:Choice>
              <mc:Fallback>
                <p:oleObj name="Equation" r:id="rId4" imgW="837836" imgH="355446"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2612" y="2680279"/>
                        <a:ext cx="1873250"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5" name="Rectangle 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8136" name="Rectangle 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pic>
        <p:nvPicPr>
          <p:cNvPr id="48137" name="图片 4" descr="4z61.tif"/>
          <p:cNvPicPr>
            <a:picLocks noChangeAspect="1"/>
          </p:cNvPicPr>
          <p:nvPr/>
        </p:nvPicPr>
        <p:blipFill>
          <a:blip r:embed="rId6">
            <a:extLst>
              <a:ext uri="{28A0092B-C50C-407E-A947-70E740481C1C}">
                <a14:useLocalDpi xmlns:a14="http://schemas.microsoft.com/office/drawing/2010/main" val="0"/>
              </a:ext>
            </a:extLst>
          </a:blip>
          <a:srcRect l="30032" t="-4218" r="32544"/>
          <a:stretch>
            <a:fillRect/>
          </a:stretch>
        </p:blipFill>
        <p:spPr bwMode="auto">
          <a:xfrm>
            <a:off x="8472264" y="1801813"/>
            <a:ext cx="2340420" cy="2551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c3_4_3_fig1"/>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431704" y="3645024"/>
            <a:ext cx="3960813"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9159889"/>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p:cNvSpPr>
            <a:spLocks noGrp="1" noChangeArrowheads="1"/>
          </p:cNvSpPr>
          <p:nvPr>
            <p:ph idx="4294967295"/>
          </p:nvPr>
        </p:nvSpPr>
        <p:spPr>
          <a:xfrm>
            <a:off x="407369" y="968377"/>
            <a:ext cx="10047908" cy="2365890"/>
          </a:xfrm>
        </p:spPr>
        <p:txBody>
          <a:bodyPr/>
          <a:lstStyle/>
          <a:p>
            <a:pPr marL="0" indent="0">
              <a:buNone/>
            </a:pPr>
            <a:r>
              <a:rPr lang="en-US" altLang="zh-CN" sz="2400" b="1" dirty="0">
                <a:solidFill>
                  <a:srgbClr val="0000FF"/>
                </a:solidFill>
                <a:latin typeface="Times New Roman" panose="02020603050405020304" pitchFamily="18" charset="0"/>
                <a:ea typeface="黑体" panose="02010609060101010101" pitchFamily="49" charset="-122"/>
              </a:rPr>
              <a:t>(c) </a:t>
            </a:r>
            <a:r>
              <a:rPr lang="zh-CN" altLang="en-US" sz="2400" b="1" dirty="0">
                <a:solidFill>
                  <a:srgbClr val="0000FF"/>
                </a:solidFill>
                <a:latin typeface="黑体" panose="02010609060101010101" pitchFamily="49" charset="-122"/>
                <a:ea typeface="黑体" panose="02010609060101010101" pitchFamily="49" charset="-122"/>
              </a:rPr>
              <a:t>筒状线位移变面积型</a:t>
            </a:r>
            <a:r>
              <a:rPr lang="en-US" altLang="zh-CN" sz="2400" dirty="0">
                <a:solidFill>
                  <a:srgbClr val="0000FF"/>
                </a:solidFill>
                <a:latin typeface="黑体" panose="02010609060101010101" pitchFamily="49" charset="-122"/>
                <a:ea typeface="黑体" panose="02010609060101010101" pitchFamily="49" charset="-122"/>
              </a:rPr>
              <a:t> </a:t>
            </a:r>
            <a:r>
              <a:rPr lang="zh-CN" altLang="en-US" sz="2400" dirty="0">
                <a:latin typeface="华文仿宋" panose="02010600040101010101" pitchFamily="2" charset="-122"/>
                <a:ea typeface="华文仿宋" panose="02010600040101010101" pitchFamily="2" charset="-122"/>
              </a:rPr>
              <a:t>见图</a:t>
            </a:r>
            <a:r>
              <a:rPr lang="en-US" altLang="zh-CN" sz="2400" dirty="0">
                <a:latin typeface="华文仿宋" panose="02010600040101010101" pitchFamily="2" charset="-122"/>
                <a:ea typeface="华文仿宋" panose="02010600040101010101" pitchFamily="2" charset="-122"/>
              </a:rPr>
              <a:t>c</a:t>
            </a:r>
            <a:r>
              <a:rPr lang="zh-CN" altLang="en-US" sz="2400" dirty="0">
                <a:latin typeface="华文仿宋" panose="02010600040101010101" pitchFamily="2" charset="-122"/>
                <a:ea typeface="华文仿宋" panose="02010600040101010101" pitchFamily="2" charset="-122"/>
              </a:rPr>
              <a:t>，当动板圆筒沿轴向移动</a:t>
            </a:r>
            <a:r>
              <a:rPr lang="en-US" altLang="zh-CN" sz="2400" i="1" dirty="0">
                <a:latin typeface="Times New Roman" panose="02020603050405020304" pitchFamily="18" charset="0"/>
                <a:ea typeface="华文仿宋" panose="02010600040101010101" pitchFamily="2" charset="-122"/>
              </a:rPr>
              <a:t>x</a:t>
            </a:r>
            <a:r>
              <a:rPr lang="zh-CN" altLang="en-US" sz="2400" dirty="0">
                <a:latin typeface="华文仿宋" panose="02010600040101010101" pitchFamily="2" charset="-122"/>
                <a:ea typeface="华文仿宋" panose="02010600040101010101" pitchFamily="2" charset="-122"/>
              </a:rPr>
              <a:t>时</a:t>
            </a:r>
          </a:p>
          <a:p>
            <a:pPr marL="0" indent="0">
              <a:buNone/>
            </a:pPr>
            <a:r>
              <a:rPr lang="en-US" altLang="zh-CN" sz="2400" dirty="0"/>
              <a:t>		</a:t>
            </a:r>
          </a:p>
          <a:p>
            <a:pPr marL="0" indent="0">
              <a:buNone/>
            </a:pPr>
            <a:r>
              <a:rPr lang="en-US" altLang="zh-CN" sz="2400" dirty="0"/>
              <a:t>		</a:t>
            </a:r>
          </a:p>
          <a:p>
            <a:pPr marL="0" indent="0">
              <a:buNone/>
            </a:pPr>
            <a:r>
              <a:rPr lang="en-US" altLang="zh-CN" sz="2400" dirty="0">
                <a:latin typeface="华文仿宋" panose="02010600040101010101" pitchFamily="2" charset="-122"/>
                <a:ea typeface="华文仿宋" panose="02010600040101010101" pitchFamily="2" charset="-122"/>
              </a:rPr>
              <a:t>	</a:t>
            </a:r>
            <a:r>
              <a:rPr lang="zh-CN" altLang="en-US" sz="2400" dirty="0">
                <a:solidFill>
                  <a:srgbClr val="FF0000"/>
                </a:solidFill>
                <a:latin typeface="华文仿宋" panose="02010600040101010101" pitchFamily="2" charset="-122"/>
                <a:ea typeface="华文仿宋" panose="02010600040101010101" pitchFamily="2" charset="-122"/>
              </a:rPr>
              <a:t>其灵敏度为</a:t>
            </a:r>
            <a:r>
              <a:rPr lang="zh-CN" altLang="en-US" sz="2400" dirty="0">
                <a:latin typeface="华文仿宋" panose="02010600040101010101" pitchFamily="2" charset="-122"/>
                <a:ea typeface="华文仿宋" panose="02010600040101010101" pitchFamily="2" charset="-122"/>
              </a:rPr>
              <a:t>：</a:t>
            </a:r>
          </a:p>
        </p:txBody>
      </p:sp>
      <p:sp>
        <p:nvSpPr>
          <p:cNvPr id="49155" name="Rectangle 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9156"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9157" name="Rectangle 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mc:AlternateContent xmlns:mc="http://schemas.openxmlformats.org/markup-compatibility/2006" xmlns:a14="http://schemas.microsoft.com/office/drawing/2010/main">
        <mc:Choice Requires="a14">
          <p:sp>
            <p:nvSpPr>
              <p:cNvPr id="49158" name="Object 5"/>
              <p:cNvSpPr txBox="1"/>
              <p:nvPr/>
            </p:nvSpPr>
            <p:spPr bwMode="auto">
              <a:xfrm>
                <a:off x="3077518" y="1598262"/>
                <a:ext cx="5154613" cy="7143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𝑥</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𝜋𝜀</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𝑙</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um>
                        <m:den>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ln</m:t>
                              </m:r>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𝜋𝜀</m:t>
                          </m:r>
                          <m:r>
                            <a:rPr lang="zh-CN" altLang="en-US" i="1">
                              <a:solidFill>
                                <a:srgbClr val="000000"/>
                              </a:solidFill>
                              <a:latin typeface="Cambria Math" panose="02040503050406030204" pitchFamily="18" charset="0"/>
                            </a:rPr>
                            <m:t>𝑙</m:t>
                          </m:r>
                        </m:num>
                        <m:den>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ln</m:t>
                              </m:r>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𝑙</m:t>
                          </m:r>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𝑙</m:t>
                          </m:r>
                        </m:den>
                      </m:f>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49158" name="Object 5"/>
              <p:cNvSpPr txBox="1">
                <a:spLocks noRot="1" noChangeAspect="1" noMove="1" noResize="1" noEditPoints="1" noAdjustHandles="1" noChangeArrowheads="1" noChangeShapeType="1" noTextEdit="1"/>
              </p:cNvSpPr>
              <p:nvPr/>
            </p:nvSpPr>
            <p:spPr bwMode="auto">
              <a:xfrm>
                <a:off x="3077518" y="1598262"/>
                <a:ext cx="5154613" cy="714375"/>
              </a:xfrm>
              <a:prstGeom prst="rect">
                <a:avLst/>
              </a:prstGeom>
              <a:blipFill>
                <a:blip r:embed="rId3"/>
                <a:stretch>
                  <a:fillRect/>
                </a:stretch>
              </a:blipFill>
              <a:ln>
                <a:noFill/>
              </a:ln>
            </p:spPr>
            <p:txBody>
              <a:bodyPr/>
              <a:lstStyle/>
              <a:p>
                <a:r>
                  <a:rPr lang="zh-CN" altLang="en-US">
                    <a:noFill/>
                  </a:rPr>
                  <a:t> </a:t>
                </a:r>
              </a:p>
            </p:txBody>
          </p:sp>
        </mc:Fallback>
      </mc:AlternateContent>
      <p:sp>
        <p:nvSpPr>
          <p:cNvPr id="49159" name="Rectangle 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49160" name="Object 7"/>
          <p:cNvGraphicFramePr>
            <a:graphicFrameLocks noChangeAspect="1"/>
          </p:cNvGraphicFramePr>
          <p:nvPr>
            <p:extLst>
              <p:ext uri="{D42A27DB-BD31-4B8C-83A1-F6EECF244321}">
                <p14:modId xmlns:p14="http://schemas.microsoft.com/office/powerpoint/2010/main" val="801013196"/>
              </p:ext>
            </p:extLst>
          </p:nvPr>
        </p:nvGraphicFramePr>
        <p:xfrm>
          <a:off x="4276874" y="2596080"/>
          <a:ext cx="989013" cy="738187"/>
        </p:xfrm>
        <a:graphic>
          <a:graphicData uri="http://schemas.openxmlformats.org/presentationml/2006/ole">
            <mc:AlternateContent xmlns:mc="http://schemas.openxmlformats.org/markup-compatibility/2006">
              <mc:Choice xmlns:v="urn:schemas-microsoft-com:vml" Requires="v">
                <p:oleObj spid="_x0000_s27657" name="Equation" r:id="rId4" imgW="482391" imgH="355446" progId="Equation.DSMT4">
                  <p:embed/>
                </p:oleObj>
              </mc:Choice>
              <mc:Fallback>
                <p:oleObj name="Equation" r:id="rId4" imgW="482391" imgH="355446"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6874" y="2596080"/>
                        <a:ext cx="989013"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9161" name="图片 4" descr="4z61.tif"/>
          <p:cNvPicPr>
            <a:picLocks noChangeAspect="1"/>
          </p:cNvPicPr>
          <p:nvPr/>
        </p:nvPicPr>
        <p:blipFill>
          <a:blip r:embed="rId6">
            <a:extLst>
              <a:ext uri="{28A0092B-C50C-407E-A947-70E740481C1C}">
                <a14:useLocalDpi xmlns:a14="http://schemas.microsoft.com/office/drawing/2010/main" val="0"/>
              </a:ext>
            </a:extLst>
          </a:blip>
          <a:srcRect l="71619" t="2109"/>
          <a:stretch>
            <a:fillRect/>
          </a:stretch>
        </p:blipFill>
        <p:spPr bwMode="auto">
          <a:xfrm>
            <a:off x="8763004" y="1387936"/>
            <a:ext cx="2141536" cy="2891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2" name="Picture 4" descr="c3_4_3_fig3"/>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207568" y="3424461"/>
            <a:ext cx="2563813" cy="220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3" name="Picture 8" descr="dh31"/>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5669906" y="3438748"/>
            <a:ext cx="2562225"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4" name="Text Box 9"/>
          <p:cNvSpPr txBox="1">
            <a:spLocks noChangeArrowheads="1"/>
          </p:cNvSpPr>
          <p:nvPr/>
        </p:nvSpPr>
        <p:spPr bwMode="auto">
          <a:xfrm>
            <a:off x="1129099" y="5788502"/>
            <a:ext cx="100068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Tx/>
              <a:buNone/>
            </a:pPr>
            <a:r>
              <a:rPr lang="zh-CN" altLang="en-US" sz="2000" dirty="0">
                <a:latin typeface="华文仿宋" panose="02010600040101010101" pitchFamily="2" charset="-122"/>
                <a:ea typeface="华文仿宋" panose="02010600040101010101" pitchFamily="2" charset="-122"/>
              </a:rPr>
              <a:t>       面积变化型电容传感器的</a:t>
            </a:r>
            <a:r>
              <a:rPr lang="zh-CN" altLang="en-US" sz="2000" dirty="0">
                <a:solidFill>
                  <a:srgbClr val="FF0000"/>
                </a:solidFill>
                <a:latin typeface="华文仿宋" panose="02010600040101010101" pitchFamily="2" charset="-122"/>
                <a:ea typeface="华文仿宋" panose="02010600040101010101" pitchFamily="2" charset="-122"/>
              </a:rPr>
              <a:t>优点是输出与输入成线性关系</a:t>
            </a:r>
            <a:r>
              <a:rPr lang="zh-CN" altLang="en-US" sz="2000" dirty="0">
                <a:latin typeface="华文仿宋" panose="02010600040101010101" pitchFamily="2" charset="-122"/>
                <a:ea typeface="华文仿宋" panose="02010600040101010101" pitchFamily="2" charset="-122"/>
              </a:rPr>
              <a:t>，但与极距变化型相比，</a:t>
            </a:r>
            <a:r>
              <a:rPr lang="zh-CN" altLang="en-US" sz="2000" dirty="0">
                <a:solidFill>
                  <a:srgbClr val="FF0000"/>
                </a:solidFill>
                <a:latin typeface="华文仿宋" panose="02010600040101010101" pitchFamily="2" charset="-122"/>
                <a:ea typeface="华文仿宋" panose="02010600040101010101" pitchFamily="2" charset="-122"/>
              </a:rPr>
              <a:t>灵敏度较低</a:t>
            </a:r>
            <a:r>
              <a:rPr lang="zh-CN" altLang="en-US" sz="2000" dirty="0">
                <a:latin typeface="华文仿宋" panose="02010600040101010101" pitchFamily="2" charset="-122"/>
                <a:ea typeface="华文仿宋" panose="02010600040101010101" pitchFamily="2" charset="-122"/>
              </a:rPr>
              <a:t>，适用于较大角位移及直线位移的测量。 </a:t>
            </a:r>
          </a:p>
        </p:txBody>
      </p:sp>
    </p:spTree>
    <p:extLst>
      <p:ext uri="{BB962C8B-B14F-4D97-AF65-F5344CB8AC3E}">
        <p14:creationId xmlns:p14="http://schemas.microsoft.com/office/powerpoint/2010/main" val="3583481069"/>
      </p:ext>
    </p:extLst>
  </p:cSld>
  <p:clrMapOvr>
    <a:masterClrMapping/>
  </p:clrMapOvr>
  <p:transition spd="med">
    <p:push/>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日期占位符 1"/>
          <p:cNvSpPr>
            <a:spLocks noGrp="1"/>
          </p:cNvSpPr>
          <p:nvPr>
            <p:ph type="dt" sz="quarter" idx="4294967295"/>
          </p:nvPr>
        </p:nvSpPr>
        <p:spPr>
          <a:xfrm>
            <a:off x="1524000" y="6381750"/>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BA16CAC-894B-4882-8F91-225B94B391A3}" type="datetime12">
              <a:rPr lang="en-US" altLang="zh-CN" sz="1000">
                <a:solidFill>
                  <a:schemeClr val="bg1"/>
                </a:solidFill>
              </a:rPr>
              <a:pPr>
                <a:spcBef>
                  <a:spcPct val="0"/>
                </a:spcBef>
                <a:buFontTx/>
                <a:buNone/>
              </a:pPr>
              <a:t>11:37 AM</a:t>
            </a:fld>
            <a:endParaRPr lang="en-US" altLang="zh-CN" sz="1000">
              <a:solidFill>
                <a:schemeClr val="bg1"/>
              </a:solidFill>
            </a:endParaRPr>
          </a:p>
        </p:txBody>
      </p:sp>
      <p:sp>
        <p:nvSpPr>
          <p:cNvPr id="50179" name="灯片编号占位符 3"/>
          <p:cNvSpPr>
            <a:spLocks noGrp="1"/>
          </p:cNvSpPr>
          <p:nvPr>
            <p:ph type="sldNum" sz="quarter" idx="4294967295"/>
          </p:nvPr>
        </p:nvSpPr>
        <p:spPr>
          <a:xfrm>
            <a:off x="8534400" y="6381750"/>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086E4AA-9AD7-4F64-B020-23084F387911}" type="slidenum">
              <a:rPr lang="en-US" altLang="zh-CN" sz="1000">
                <a:solidFill>
                  <a:schemeClr val="bg1"/>
                </a:solidFill>
                <a:ea typeface="隶书" panose="02010509060101010101" pitchFamily="49" charset="-122"/>
              </a:rPr>
              <a:pPr>
                <a:spcBef>
                  <a:spcPct val="0"/>
                </a:spcBef>
                <a:buFontTx/>
                <a:buNone/>
              </a:pPr>
              <a:t>116</a:t>
            </a:fld>
            <a:endParaRPr lang="en-US" altLang="zh-CN" sz="1000">
              <a:solidFill>
                <a:schemeClr val="bg1"/>
              </a:solidFill>
              <a:ea typeface="隶书" panose="02010509060101010101" pitchFamily="49" charset="-122"/>
            </a:endParaRPr>
          </a:p>
        </p:txBody>
      </p:sp>
      <p:sp>
        <p:nvSpPr>
          <p:cNvPr id="50180" name="Rectangle 2"/>
          <p:cNvSpPr>
            <a:spLocks noChangeArrowheads="1"/>
          </p:cNvSpPr>
          <p:nvPr/>
        </p:nvSpPr>
        <p:spPr bwMode="auto">
          <a:xfrm>
            <a:off x="3654425" y="2486026"/>
            <a:ext cx="9144000" cy="29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baseline="-25000"/>
          </a:p>
        </p:txBody>
      </p:sp>
      <p:grpSp>
        <p:nvGrpSpPr>
          <p:cNvPr id="50182" name="Group 4"/>
          <p:cNvGrpSpPr>
            <a:grpSpLocks/>
          </p:cNvGrpSpPr>
          <p:nvPr/>
        </p:nvGrpSpPr>
        <p:grpSpPr bwMode="auto">
          <a:xfrm>
            <a:off x="4953000" y="2286001"/>
            <a:ext cx="0" cy="297517"/>
            <a:chOff x="0" y="0"/>
            <a:chExt cx="0" cy="297517"/>
          </a:xfrm>
        </p:grpSpPr>
        <p:sp>
          <p:nvSpPr>
            <p:cNvPr id="50187" name="Rectangle 5"/>
            <p:cNvSpPr>
              <a:spLocks noChangeArrowheads="1"/>
            </p:cNvSpPr>
            <p:nvPr/>
          </p:nvSpPr>
          <p:spPr bwMode="auto">
            <a:xfrm>
              <a:off x="0" y="0"/>
              <a:ext cx="0" cy="29751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baseline="-25000"/>
            </a:p>
          </p:txBody>
        </p:sp>
        <p:sp>
          <p:nvSpPr>
            <p:cNvPr id="50188" name="Rectangle 6"/>
            <p:cNvSpPr>
              <a:spLocks noChangeArrowheads="1"/>
            </p:cNvSpPr>
            <p:nvPr/>
          </p:nvSpPr>
          <p:spPr bwMode="auto">
            <a:xfrm>
              <a:off x="0" y="0"/>
              <a:ext cx="0" cy="29751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baseline="-25000"/>
            </a:p>
          </p:txBody>
        </p:sp>
      </p:grpSp>
      <p:sp>
        <p:nvSpPr>
          <p:cNvPr id="50183" name="Rectangle 26"/>
          <p:cNvSpPr>
            <a:spLocks noChangeArrowheads="1"/>
          </p:cNvSpPr>
          <p:nvPr/>
        </p:nvSpPr>
        <p:spPr bwMode="auto">
          <a:xfrm>
            <a:off x="221887" y="845346"/>
            <a:ext cx="8001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1"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3. </a:t>
            </a:r>
            <a:r>
              <a:rPr kumimoji="1"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变介电常数型</a:t>
            </a:r>
            <a:r>
              <a:rPr kumimoji="1"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800"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型</a:t>
            </a:r>
            <a:r>
              <a:rPr kumimoji="1" lang="en-US" altLang="zh-CN"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endParaRPr kumimoji="1" lang="zh-CN" altLang="en-US" sz="28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0184" name="Picture 28" descr="L4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1" y="2603607"/>
            <a:ext cx="5904656" cy="1270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0186" name="Object 3"/>
              <p:cNvSpPr txBox="1"/>
              <p:nvPr/>
            </p:nvSpPr>
            <p:spPr bwMode="auto">
              <a:xfrm>
                <a:off x="1631504" y="1442841"/>
                <a:ext cx="2509838" cy="115887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𝜀</m:t>
                              </m:r>
                            </m:e>
                            <m:sub>
                              <m:r>
                                <a:rPr lang="zh-CN" altLang="en-US" i="1">
                                  <a:solidFill>
                                    <a:srgbClr val="000000"/>
                                  </a:solidFill>
                                  <a:latin typeface="Cambria Math" panose="02040503050406030204" pitchFamily="18" charset="0"/>
                                </a:rPr>
                                <m:t>0</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𝜀</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𝐴</m:t>
                          </m:r>
                        </m:num>
                        <m:den>
                          <m:r>
                            <a:rPr lang="zh-CN" altLang="en-US" i="1">
                              <a:solidFill>
                                <a:srgbClr val="000000"/>
                              </a:solidFill>
                              <a:latin typeface="Cambria Math" panose="02040503050406030204" pitchFamily="18" charset="0"/>
                            </a:rPr>
                            <m:t>𝑑</m:t>
                          </m:r>
                        </m:den>
                      </m:f>
                    </m:oMath>
                  </m:oMathPara>
                </a14:m>
                <a:endParaRPr lang="zh-CN" altLang="en-US"/>
              </a:p>
            </p:txBody>
          </p:sp>
        </mc:Choice>
        <mc:Fallback xmlns="">
          <p:sp>
            <p:nvSpPr>
              <p:cNvPr id="50186" name="Object 3"/>
              <p:cNvSpPr txBox="1">
                <a:spLocks noRot="1" noChangeAspect="1" noMove="1" noResize="1" noEditPoints="1" noAdjustHandles="1" noChangeArrowheads="1" noChangeShapeType="1" noTextEdit="1"/>
              </p:cNvSpPr>
              <p:nvPr/>
            </p:nvSpPr>
            <p:spPr bwMode="auto">
              <a:xfrm>
                <a:off x="1631504" y="1442841"/>
                <a:ext cx="2509838" cy="1158875"/>
              </a:xfrm>
              <a:prstGeom prst="rect">
                <a:avLst/>
              </a:prstGeom>
              <a:blipFill>
                <a:blip r:embed="rId4"/>
                <a:stretch>
                  <a:fillRect/>
                </a:stretch>
              </a:blipFill>
              <a:ln>
                <a:noFill/>
              </a:ln>
              <a:effectLst/>
            </p:spPr>
            <p:txBody>
              <a:bodyPr/>
              <a:lstStyle/>
              <a:p>
                <a:r>
                  <a:rPr lang="zh-CN" altLang="en-US">
                    <a:noFill/>
                  </a:rPr>
                  <a:t> </a:t>
                </a:r>
              </a:p>
            </p:txBody>
          </p:sp>
        </mc:Fallback>
      </mc:AlternateContent>
      <p:pic>
        <p:nvPicPr>
          <p:cNvPr id="13" name="图片 4" descr="4z62.t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688288" y="1086083"/>
            <a:ext cx="2223762" cy="2859716"/>
          </a:xfrm>
          <a:prstGeom prst="rect">
            <a:avLst/>
          </a:prstGeom>
        </p:spPr>
      </p:pic>
      <p:sp>
        <p:nvSpPr>
          <p:cNvPr id="14" name="矩形 3"/>
          <p:cNvSpPr>
            <a:spLocks noChangeArrowheads="1"/>
          </p:cNvSpPr>
          <p:nvPr/>
        </p:nvSpPr>
        <p:spPr bwMode="auto">
          <a:xfrm>
            <a:off x="8438257" y="4024049"/>
            <a:ext cx="2723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6"/>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1800" dirty="0">
                <a:solidFill>
                  <a:schemeClr val="accent1"/>
                </a:solidFill>
                <a:latin typeface="+mn-ea"/>
                <a:ea typeface="+mn-ea"/>
              </a:rPr>
              <a:t>电容式液位传感器原理图</a:t>
            </a:r>
          </a:p>
        </p:txBody>
      </p:sp>
      <p:graphicFrame>
        <p:nvGraphicFramePr>
          <p:cNvPr id="15" name="Object 1"/>
          <p:cNvGraphicFramePr>
            <a:graphicFrameLocks noChangeAspect="1"/>
          </p:cNvGraphicFramePr>
          <p:nvPr>
            <p:extLst>
              <p:ext uri="{D42A27DB-BD31-4B8C-83A1-F6EECF244321}">
                <p14:modId xmlns:p14="http://schemas.microsoft.com/office/powerpoint/2010/main" val="3042140137"/>
              </p:ext>
            </p:extLst>
          </p:nvPr>
        </p:nvGraphicFramePr>
        <p:xfrm>
          <a:off x="2783632" y="5467319"/>
          <a:ext cx="6192688" cy="1052184"/>
        </p:xfrm>
        <a:graphic>
          <a:graphicData uri="http://schemas.openxmlformats.org/presentationml/2006/ole">
            <mc:AlternateContent xmlns:mc="http://schemas.openxmlformats.org/markup-compatibility/2006">
              <mc:Choice xmlns:v="urn:schemas-microsoft-com:vml" Requires="v">
                <p:oleObj spid="_x0000_s28681" name="公式" r:id="rId7" imgW="3810000" imgH="647700" progId="Equation.3">
                  <p:embed/>
                </p:oleObj>
              </mc:Choice>
              <mc:Fallback>
                <p:oleObj name="公式" r:id="rId7" imgW="3810000" imgH="647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3632" y="5467319"/>
                        <a:ext cx="6192688" cy="1052184"/>
                      </a:xfrm>
                      <a:prstGeom prst="rect">
                        <a:avLst/>
                      </a:prstGeom>
                      <a:noFill/>
                      <a:ln>
                        <a:noFill/>
                      </a:ln>
                    </p:spPr>
                  </p:pic>
                </p:oleObj>
              </mc:Fallback>
            </mc:AlternateContent>
          </a:graphicData>
        </a:graphic>
      </p:graphicFrame>
      <p:sp>
        <p:nvSpPr>
          <p:cNvPr id="2" name="矩形 1"/>
          <p:cNvSpPr/>
          <p:nvPr/>
        </p:nvSpPr>
        <p:spPr>
          <a:xfrm>
            <a:off x="103218" y="4231600"/>
            <a:ext cx="7102414" cy="954107"/>
          </a:xfrm>
          <a:prstGeom prst="rect">
            <a:avLst/>
          </a:prstGeom>
        </p:spPr>
        <p:txBody>
          <a:bodyPr wrap="square">
            <a:spAutoFit/>
          </a:bodyPr>
          <a:lstStyle/>
          <a:p>
            <a:pPr>
              <a:buClrTx/>
              <a:buFont typeface="Wingdings" panose="05000000000000000000" pitchFamily="2" charset="2"/>
              <a:buChar char="n"/>
            </a:pPr>
            <a:r>
              <a:rPr lang="zh-CN" altLang="en-US" sz="2000" b="1" dirty="0"/>
              <a:t>变介电常数式电容液位传感器</a:t>
            </a:r>
          </a:p>
          <a:p>
            <a:pPr marL="0" indent="0">
              <a:buClrTx/>
              <a:buNone/>
            </a:pPr>
            <a:r>
              <a:rPr lang="zh-CN" altLang="en-US" dirty="0"/>
              <a:t>  当被测液面 </a:t>
            </a:r>
            <a:r>
              <a:rPr lang="en-US" altLang="zh-CN" i="1" dirty="0"/>
              <a:t>x </a:t>
            </a:r>
            <a:r>
              <a:rPr lang="zh-CN" altLang="en-US" dirty="0"/>
              <a:t>在高度为</a:t>
            </a:r>
            <a:r>
              <a:rPr lang="en-US" altLang="zh-CN" i="1" dirty="0"/>
              <a:t>h </a:t>
            </a:r>
            <a:r>
              <a:rPr lang="zh-CN" altLang="en-US" dirty="0"/>
              <a:t>的同心圆管内变化时，内外管间的电容随之变化，其电容量</a:t>
            </a:r>
            <a:r>
              <a:rPr lang="en-US" altLang="zh-CN" i="1" dirty="0"/>
              <a:t>C </a:t>
            </a:r>
            <a:r>
              <a:rPr lang="zh-CN" altLang="en-US" dirty="0"/>
              <a:t>为：</a:t>
            </a:r>
          </a:p>
        </p:txBody>
      </p:sp>
    </p:spTree>
    <p:extLst>
      <p:ext uri="{BB962C8B-B14F-4D97-AF65-F5344CB8AC3E}">
        <p14:creationId xmlns:p14="http://schemas.microsoft.com/office/powerpoint/2010/main" val="139153326"/>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a:spLocks noGrp="1"/>
          </p:cNvSpPr>
          <p:nvPr>
            <p:ph sz="quarter" idx="10"/>
          </p:nvPr>
        </p:nvSpPr>
        <p:spPr/>
        <p:txBody>
          <a:bodyPr/>
          <a:lstStyle/>
          <a:p>
            <a:r>
              <a:rPr lang="zh-CN" altLang="en-US" b="1" dirty="0"/>
              <a:t>由于变气隙式电容传感器的非线性严重，实际上是很少使用的，通常制成差动型式，其结构见右图。</a:t>
            </a:r>
          </a:p>
          <a:p>
            <a:r>
              <a:rPr lang="zh-CN" altLang="en-US" b="1" dirty="0"/>
              <a:t>当气隙位移很小时，可以认为：</a:t>
            </a:r>
            <a:endParaRPr lang="en-US" altLang="zh-CN" b="1" dirty="0"/>
          </a:p>
          <a:p>
            <a:endParaRPr lang="en-US" altLang="zh-CN" dirty="0"/>
          </a:p>
          <a:p>
            <a:endParaRPr lang="en-US" altLang="zh-CN" dirty="0"/>
          </a:p>
          <a:p>
            <a:endParaRPr lang="en-US" altLang="zh-CN" dirty="0"/>
          </a:p>
          <a:p>
            <a:r>
              <a:rPr lang="zh-CN" altLang="en-US" b="1" dirty="0">
                <a:solidFill>
                  <a:srgbClr val="FF0000"/>
                </a:solidFill>
                <a:latin typeface="+mn-ea"/>
              </a:rPr>
              <a:t>差动结构的传感器配合差动电桥，可以显著改善非线性，提高灵敏度。</a:t>
            </a:r>
          </a:p>
          <a:p>
            <a:endParaRPr lang="en-US" altLang="zh-CN" dirty="0"/>
          </a:p>
        </p:txBody>
      </p:sp>
      <p:pic>
        <p:nvPicPr>
          <p:cNvPr id="14" name="图片 4" descr="4z63.tif"/>
          <p:cNvPicPr>
            <a:picLocks noGrp="1" noChangeAspect="1"/>
          </p:cNvPicPr>
          <p:nvPr>
            <p:ph sz="quarter" idx="11"/>
          </p:nvPr>
        </p:nvPicPr>
        <p:blipFill>
          <a:blip r:embed="rId3" cstate="print">
            <a:extLst>
              <a:ext uri="{28A0092B-C50C-407E-A947-70E740481C1C}">
                <a14:useLocalDpi xmlns:a14="http://schemas.microsoft.com/office/drawing/2010/main" val="0"/>
              </a:ext>
            </a:extLst>
          </a:blip>
          <a:srcRect/>
          <a:stretch>
            <a:fillRect/>
          </a:stretch>
        </p:blipFill>
        <p:spPr>
          <a:xfrm>
            <a:off x="6168007" y="1742438"/>
            <a:ext cx="3168354" cy="2265261"/>
          </a:xfrm>
        </p:spPr>
      </p:pic>
      <p:sp>
        <p:nvSpPr>
          <p:cNvPr id="15" name="标题 1"/>
          <p:cNvSpPr>
            <a:spLocks noGrp="1"/>
          </p:cNvSpPr>
          <p:nvPr>
            <p:ph type="title"/>
          </p:nvPr>
        </p:nvSpPr>
        <p:spPr/>
        <p:txBody>
          <a:bodyPr/>
          <a:lstStyle/>
          <a:p>
            <a:r>
              <a:rPr lang="zh-CN" altLang="en-US"/>
              <a:t>差动电容传感器</a:t>
            </a:r>
          </a:p>
        </p:txBody>
      </p:sp>
      <p:sp>
        <p:nvSpPr>
          <p:cNvPr id="16" name="矩形 3"/>
          <p:cNvSpPr>
            <a:spLocks noChangeArrowheads="1"/>
          </p:cNvSpPr>
          <p:nvPr/>
        </p:nvSpPr>
        <p:spPr bwMode="auto">
          <a:xfrm>
            <a:off x="9778509" y="2342534"/>
            <a:ext cx="18004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800" dirty="0">
                <a:solidFill>
                  <a:schemeClr val="tx1"/>
                </a:solidFill>
                <a:ea typeface="宋体" panose="02010600030101010101" pitchFamily="2" charset="-122"/>
              </a:rPr>
              <a:t>变气隙式</a:t>
            </a:r>
            <a:endParaRPr lang="en-US" altLang="zh-CN" sz="1800" dirty="0">
              <a:solidFill>
                <a:schemeClr val="tx1"/>
              </a:solidFill>
              <a:ea typeface="宋体" panose="02010600030101010101" pitchFamily="2" charset="-122"/>
            </a:endParaRPr>
          </a:p>
          <a:p>
            <a:pPr algn="ctr" eaLnBrk="1" hangingPunct="1">
              <a:lnSpc>
                <a:spcPct val="100000"/>
              </a:lnSpc>
              <a:spcBef>
                <a:spcPct val="0"/>
              </a:spcBef>
              <a:buSzTx/>
              <a:buFontTx/>
              <a:buNone/>
            </a:pPr>
            <a:r>
              <a:rPr lang="zh-CN" altLang="en-US" sz="1800" dirty="0">
                <a:solidFill>
                  <a:schemeClr val="tx1"/>
                </a:solidFill>
                <a:ea typeface="宋体" panose="02010600030101010101" pitchFamily="2" charset="-122"/>
              </a:rPr>
              <a:t>差动电容传感器</a:t>
            </a:r>
          </a:p>
        </p:txBody>
      </p:sp>
      <p:sp>
        <p:nvSpPr>
          <p:cNvPr id="17" name="Rectangle 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zh-CN" sz="1800">
              <a:solidFill>
                <a:schemeClr val="tx1"/>
              </a:solidFill>
              <a:ea typeface="宋体" panose="02010600030101010101" pitchFamily="2" charset="-122"/>
            </a:endParaRPr>
          </a:p>
        </p:txBody>
      </p:sp>
      <p:sp>
        <p:nvSpPr>
          <p:cNvPr id="18"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zh-CN" sz="1800">
              <a:solidFill>
                <a:schemeClr val="tx1"/>
              </a:solidFill>
              <a:ea typeface="宋体" panose="02010600030101010101" pitchFamily="2" charset="-122"/>
            </a:endParaRPr>
          </a:p>
        </p:txBody>
      </p:sp>
      <mc:AlternateContent xmlns:mc="http://schemas.openxmlformats.org/markup-compatibility/2006" xmlns:a14="http://schemas.microsoft.com/office/drawing/2010/main">
        <mc:Choice Requires="a14">
          <p:sp>
            <p:nvSpPr>
              <p:cNvPr id="19" name="Object 11"/>
              <p:cNvSpPr txBox="1"/>
              <p:nvPr/>
            </p:nvSpPr>
            <p:spPr bwMode="auto">
              <a:xfrm>
                <a:off x="1743711" y="3501008"/>
                <a:ext cx="1904017" cy="864096"/>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𝐶</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𝐶</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m:t>
                      </m:r>
                      <m:r>
                        <m:rPr>
                          <m:sty m:val="p"/>
                        </m:rPr>
                        <a:rPr lang="zh-CN" altLang="en-US" sz="2000" i="1">
                          <a:solidFill>
                            <a:srgbClr val="000000"/>
                          </a:solidFill>
                          <a:latin typeface="Cambria Math" panose="02040503050406030204" pitchFamily="18" charset="0"/>
                        </a:rPr>
                        <m:t>Δ</m:t>
                      </m:r>
                      <m:r>
                        <a:rPr lang="zh-CN" altLang="en-US" sz="2000" i="1">
                          <a:solidFill>
                            <a:srgbClr val="000000"/>
                          </a:solidFill>
                          <a:latin typeface="Cambria Math" panose="02040503050406030204" pitchFamily="18" charset="0"/>
                        </a:rPr>
                        <m:t>𝐶</m:t>
                      </m:r>
                    </m:oMath>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𝐶</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𝐶</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m:t>
                      </m:r>
                      <m:r>
                        <m:rPr>
                          <m:sty m:val="p"/>
                        </m:rPr>
                        <a:rPr lang="zh-CN" altLang="en-US" sz="2000" i="1">
                          <a:solidFill>
                            <a:srgbClr val="000000"/>
                          </a:solidFill>
                          <a:latin typeface="Cambria Math" panose="02040503050406030204" pitchFamily="18" charset="0"/>
                        </a:rPr>
                        <m:t>Δ</m:t>
                      </m:r>
                      <m:r>
                        <a:rPr lang="zh-CN" altLang="en-US" sz="2000" i="1">
                          <a:solidFill>
                            <a:srgbClr val="000000"/>
                          </a:solidFill>
                          <a:latin typeface="Cambria Math" panose="02040503050406030204" pitchFamily="18" charset="0"/>
                        </a:rPr>
                        <m:t>𝐶</m:t>
                      </m:r>
                    </m:oMath>
                  </m:oMathPara>
                </a14:m>
                <a:endParaRPr lang="zh-CN" altLang="en-US" sz="2000" dirty="0">
                  <a:latin typeface="+mn-lt"/>
                </a:endParaRPr>
              </a:p>
            </p:txBody>
          </p:sp>
        </mc:Choice>
        <mc:Fallback xmlns="">
          <p:sp>
            <p:nvSpPr>
              <p:cNvPr id="19" name="Object 11"/>
              <p:cNvSpPr txBox="1">
                <a:spLocks noRot="1" noChangeAspect="1" noMove="1" noResize="1" noEditPoints="1" noAdjustHandles="1" noChangeArrowheads="1" noChangeShapeType="1" noTextEdit="1"/>
              </p:cNvSpPr>
              <p:nvPr/>
            </p:nvSpPr>
            <p:spPr bwMode="auto">
              <a:xfrm>
                <a:off x="1743711" y="3501008"/>
                <a:ext cx="1904017" cy="864096"/>
              </a:xfrm>
              <a:prstGeom prst="rect">
                <a:avLst/>
              </a:prstGeom>
              <a:blipFill rotWithShape="0">
                <a:blip r:embed="rId5"/>
                <a:stretch>
                  <a:fillRect/>
                </a:stretch>
              </a:blipFill>
              <a:ln>
                <a:noFill/>
              </a:ln>
              <a:effectLst/>
            </p:spPr>
            <p:txBody>
              <a:bodyPr/>
              <a:lstStyle/>
              <a:p>
                <a:r>
                  <a:rPr lang="zh-CN" altLang="en-US">
                    <a:noFill/>
                  </a:rPr>
                  <a:t> </a:t>
                </a:r>
              </a:p>
            </p:txBody>
          </p:sp>
        </mc:Fallback>
      </mc:AlternateContent>
      <p:graphicFrame>
        <p:nvGraphicFramePr>
          <p:cNvPr id="20" name="Object 3"/>
          <p:cNvGraphicFramePr>
            <a:graphicFrameLocks noChangeAspect="1"/>
          </p:cNvGraphicFramePr>
          <p:nvPr>
            <p:extLst>
              <p:ext uri="{D42A27DB-BD31-4B8C-83A1-F6EECF244321}">
                <p14:modId xmlns:p14="http://schemas.microsoft.com/office/powerpoint/2010/main" val="3164628448"/>
              </p:ext>
            </p:extLst>
          </p:nvPr>
        </p:nvGraphicFramePr>
        <p:xfrm>
          <a:off x="6312024" y="4130799"/>
          <a:ext cx="2601009" cy="2338565"/>
        </p:xfrm>
        <a:graphic>
          <a:graphicData uri="http://schemas.openxmlformats.org/presentationml/2006/ole">
            <mc:AlternateContent xmlns:mc="http://schemas.openxmlformats.org/markup-compatibility/2006">
              <mc:Choice xmlns:v="urn:schemas-microsoft-com:vml" Requires="v">
                <p:oleObj spid="_x0000_s29705" name="Visio" r:id="rId6" imgW="2857656" imgH="2571958" progId="Visio.Drawing.11">
                  <p:embed/>
                </p:oleObj>
              </mc:Choice>
              <mc:Fallback>
                <p:oleObj name="Visio" r:id="rId6" imgW="2857656" imgH="2571958" progId="Visio.Drawing.11">
                  <p:embed/>
                  <p:pic>
                    <p:nvPicPr>
                      <p:cNvPr id="12" name="Object 3"/>
                      <p:cNvPicPr>
                        <a:picLocks noChangeAspect="1" noChangeArrowheads="1"/>
                      </p:cNvPicPr>
                      <p:nvPr/>
                    </p:nvPicPr>
                    <p:blipFill>
                      <a:blip r:embed="rId7"/>
                      <a:srcRect/>
                      <a:stretch>
                        <a:fillRect/>
                      </a:stretch>
                    </p:blipFill>
                    <p:spPr bwMode="auto">
                      <a:xfrm>
                        <a:off x="6312024" y="4130799"/>
                        <a:ext cx="2601009" cy="2338565"/>
                      </a:xfrm>
                      <a:prstGeom prst="rect">
                        <a:avLst/>
                      </a:prstGeom>
                      <a:noFill/>
                      <a:ln>
                        <a:noFill/>
                      </a:ln>
                    </p:spPr>
                  </p:pic>
                </p:oleObj>
              </mc:Fallback>
            </mc:AlternateContent>
          </a:graphicData>
        </a:graphic>
      </p:graphicFrame>
      <p:sp>
        <p:nvSpPr>
          <p:cNvPr id="10" name="矩形 3"/>
          <p:cNvSpPr>
            <a:spLocks noChangeArrowheads="1"/>
          </p:cNvSpPr>
          <p:nvPr/>
        </p:nvSpPr>
        <p:spPr bwMode="auto">
          <a:xfrm>
            <a:off x="3437229" y="3392135"/>
            <a:ext cx="367240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1800" dirty="0" smtClean="0">
                <a:solidFill>
                  <a:srgbClr val="FF0000"/>
                </a:solidFill>
                <a:ea typeface="宋体" panose="02010600030101010101" pitchFamily="2" charset="-122"/>
              </a:rPr>
              <a:t>电容与气隙成反比</a:t>
            </a:r>
            <a:endParaRPr lang="en-US" altLang="zh-CN" sz="1800" dirty="0" smtClean="0">
              <a:solidFill>
                <a:srgbClr val="FF0000"/>
              </a:solidFill>
              <a:ea typeface="宋体" panose="02010600030101010101" pitchFamily="2" charset="-122"/>
            </a:endParaRPr>
          </a:p>
          <a:p>
            <a:pPr eaLnBrk="1" hangingPunct="1">
              <a:lnSpc>
                <a:spcPct val="100000"/>
              </a:lnSpc>
              <a:spcBef>
                <a:spcPct val="0"/>
              </a:spcBef>
              <a:buSzTx/>
              <a:buFontTx/>
              <a:buNone/>
            </a:pPr>
            <a:r>
              <a:rPr lang="zh-CN" altLang="en-US" sz="1800" dirty="0" smtClean="0">
                <a:solidFill>
                  <a:srgbClr val="FF0000"/>
                </a:solidFill>
                <a:ea typeface="宋体" panose="02010600030101010101" pitchFamily="2" charset="-122"/>
              </a:rPr>
              <a:t>向上运动时</a:t>
            </a:r>
            <a:endParaRPr lang="en-US" altLang="zh-CN" sz="1800" dirty="0" smtClean="0">
              <a:solidFill>
                <a:srgbClr val="FF0000"/>
              </a:solidFill>
              <a:ea typeface="宋体" panose="02010600030101010101" pitchFamily="2" charset="-122"/>
            </a:endParaRPr>
          </a:p>
          <a:p>
            <a:pPr eaLnBrk="1" hangingPunct="1">
              <a:lnSpc>
                <a:spcPct val="100000"/>
              </a:lnSpc>
              <a:spcBef>
                <a:spcPct val="0"/>
              </a:spcBef>
              <a:buSzTx/>
              <a:buFontTx/>
              <a:buNone/>
            </a:pPr>
            <a:r>
              <a:rPr lang="en-US" altLang="zh-CN" sz="1800" dirty="0" smtClean="0">
                <a:solidFill>
                  <a:srgbClr val="FF0000"/>
                </a:solidFill>
                <a:ea typeface="宋体" panose="02010600030101010101" pitchFamily="2" charset="-122"/>
              </a:rPr>
              <a:t>C1</a:t>
            </a:r>
            <a:r>
              <a:rPr lang="zh-CN" altLang="en-US" sz="1800" dirty="0" smtClean="0">
                <a:solidFill>
                  <a:srgbClr val="FF0000"/>
                </a:solidFill>
                <a:ea typeface="宋体" panose="02010600030101010101" pitchFamily="2" charset="-122"/>
              </a:rPr>
              <a:t>电容，气隙减小，电容增加</a:t>
            </a:r>
            <a:endParaRPr lang="en-US" altLang="zh-CN" sz="1800" dirty="0" smtClean="0">
              <a:solidFill>
                <a:srgbClr val="FF0000"/>
              </a:solidFill>
              <a:ea typeface="宋体" panose="02010600030101010101" pitchFamily="2" charset="-122"/>
            </a:endParaRPr>
          </a:p>
          <a:p>
            <a:pPr eaLnBrk="1" hangingPunct="1">
              <a:lnSpc>
                <a:spcPct val="100000"/>
              </a:lnSpc>
              <a:spcBef>
                <a:spcPct val="0"/>
              </a:spcBef>
              <a:buSzTx/>
              <a:buFontTx/>
              <a:buNone/>
            </a:pPr>
            <a:r>
              <a:rPr lang="en-US" altLang="zh-CN" sz="1800" dirty="0" smtClean="0">
                <a:solidFill>
                  <a:srgbClr val="FF0000"/>
                </a:solidFill>
                <a:ea typeface="宋体" panose="02010600030101010101" pitchFamily="2" charset="-122"/>
              </a:rPr>
              <a:t>C2</a:t>
            </a:r>
            <a:r>
              <a:rPr lang="zh-CN" altLang="en-US" sz="1800" dirty="0" smtClean="0">
                <a:solidFill>
                  <a:srgbClr val="FF0000"/>
                </a:solidFill>
                <a:ea typeface="宋体" panose="02010600030101010101" pitchFamily="2" charset="-122"/>
              </a:rPr>
              <a:t>电容，气隙增加，电容</a:t>
            </a:r>
            <a:r>
              <a:rPr lang="en-US" altLang="zh-CN" sz="1800" dirty="0" smtClean="0">
                <a:solidFill>
                  <a:srgbClr val="FF0000"/>
                </a:solidFill>
                <a:ea typeface="宋体" panose="02010600030101010101" pitchFamily="2" charset="-122"/>
              </a:rPr>
              <a:t>C2</a:t>
            </a:r>
            <a:r>
              <a:rPr lang="zh-CN" altLang="en-US" sz="1800" dirty="0" smtClean="0">
                <a:solidFill>
                  <a:srgbClr val="FF0000"/>
                </a:solidFill>
                <a:ea typeface="宋体" panose="02010600030101010101" pitchFamily="2" charset="-122"/>
              </a:rPr>
              <a:t>减小</a:t>
            </a:r>
            <a:endParaRPr lang="en-US" altLang="zh-CN" sz="1800" dirty="0" smtClean="0">
              <a:solidFill>
                <a:srgbClr val="FF0000"/>
              </a:solidFill>
              <a:ea typeface="宋体" panose="02010600030101010101" pitchFamily="2" charset="-122"/>
            </a:endParaRPr>
          </a:p>
          <a:p>
            <a:pPr algn="ctr" eaLnBrk="1" hangingPunct="1">
              <a:lnSpc>
                <a:spcPct val="100000"/>
              </a:lnSpc>
              <a:spcBef>
                <a:spcPct val="0"/>
              </a:spcBef>
              <a:buSzTx/>
              <a:buFontTx/>
              <a:buNone/>
            </a:pPr>
            <a:endParaRPr lang="zh-CN" altLang="en-US" sz="1800" dirty="0">
              <a:solidFill>
                <a:srgbClr val="FF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内容占位符 2"/>
          <p:cNvSpPr>
            <a:spLocks noGrp="1"/>
          </p:cNvSpPr>
          <p:nvPr>
            <p:ph sz="quarter" idx="10"/>
          </p:nvPr>
        </p:nvSpPr>
        <p:spPr/>
        <p:txBody>
          <a:bodyPr/>
          <a:lstStyle/>
          <a:p>
            <a:r>
              <a:rPr lang="en-US" altLang="zh-CN" dirty="0"/>
              <a:t>【</a:t>
            </a:r>
            <a:r>
              <a:rPr lang="zh-CN" altLang="en-US" dirty="0"/>
              <a:t>例</a:t>
            </a:r>
            <a:r>
              <a:rPr lang="en-US" altLang="zh-CN" dirty="0"/>
              <a:t>】</a:t>
            </a:r>
            <a:r>
              <a:rPr lang="zh-CN" altLang="en-US" dirty="0"/>
              <a:t>图</a:t>
            </a:r>
            <a:r>
              <a:rPr lang="en-US" altLang="zh-CN" dirty="0"/>
              <a:t>4-64</a:t>
            </a:r>
            <a:r>
              <a:rPr lang="zh-CN" altLang="en-US" dirty="0"/>
              <a:t>是电容式自动平衡液位测量仪原理框图，试求指针偏转角</a:t>
            </a:r>
            <a:r>
              <a:rPr lang="el-GR" altLang="zh-CN" dirty="0"/>
              <a:t>θ</a:t>
            </a:r>
            <a:r>
              <a:rPr lang="zh-CN" altLang="en-US" dirty="0"/>
              <a:t>与液位</a:t>
            </a:r>
            <a:r>
              <a:rPr lang="en-US" altLang="zh-CN" dirty="0"/>
              <a:t>h</a:t>
            </a:r>
            <a:r>
              <a:rPr lang="zh-CN" altLang="en-US" dirty="0"/>
              <a:t>的表达式。</a:t>
            </a:r>
          </a:p>
        </p:txBody>
      </p:sp>
      <p:sp>
        <p:nvSpPr>
          <p:cNvPr id="148482" name="标题 1"/>
          <p:cNvSpPr>
            <a:spLocks noGrp="1"/>
          </p:cNvSpPr>
          <p:nvPr>
            <p:ph type="title"/>
          </p:nvPr>
        </p:nvSpPr>
        <p:spPr/>
        <p:txBody>
          <a:bodyPr/>
          <a:lstStyle/>
          <a:p>
            <a:r>
              <a:rPr lang="zh-CN" altLang="en-US" dirty="0"/>
              <a:t>测量电路举例</a:t>
            </a:r>
          </a:p>
        </p:txBody>
      </p:sp>
      <p:sp>
        <p:nvSpPr>
          <p:cNvPr id="4" name="矩形 3"/>
          <p:cNvSpPr>
            <a:spLocks noChangeArrowheads="1"/>
          </p:cNvSpPr>
          <p:nvPr/>
        </p:nvSpPr>
        <p:spPr bwMode="auto">
          <a:xfrm>
            <a:off x="3648075" y="6124575"/>
            <a:ext cx="5543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2000" dirty="0">
                <a:solidFill>
                  <a:schemeClr val="accent1"/>
                </a:solidFill>
                <a:ea typeface="宋体" panose="02010600030101010101" pitchFamily="2" charset="-122"/>
              </a:rPr>
              <a:t>图</a:t>
            </a:r>
            <a:r>
              <a:rPr lang="en-US" altLang="zh-CN" sz="2000" dirty="0">
                <a:solidFill>
                  <a:schemeClr val="accent1"/>
                </a:solidFill>
                <a:ea typeface="宋体" panose="02010600030101010101" pitchFamily="2" charset="-122"/>
              </a:rPr>
              <a:t>4-64  </a:t>
            </a:r>
            <a:r>
              <a:rPr lang="zh-CN" altLang="en-US" sz="2000" dirty="0">
                <a:solidFill>
                  <a:schemeClr val="accent1"/>
                </a:solidFill>
                <a:ea typeface="宋体" panose="02010600030101010101" pitchFamily="2" charset="-122"/>
              </a:rPr>
              <a:t>电容式自动平衡液位测量仪原理框图</a:t>
            </a:r>
          </a:p>
        </p:txBody>
      </p:sp>
      <p:pic>
        <p:nvPicPr>
          <p:cNvPr id="5" name="图片 4" descr="4z64.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16275" y="2087563"/>
            <a:ext cx="6148388"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内容占位符 2"/>
          <p:cNvSpPr>
            <a:spLocks noGrp="1"/>
          </p:cNvSpPr>
          <p:nvPr>
            <p:ph sz="quarter" idx="10"/>
          </p:nvPr>
        </p:nvSpPr>
        <p:spPr/>
        <p:txBody>
          <a:bodyPr>
            <a:normAutofit/>
          </a:bodyPr>
          <a:lstStyle/>
          <a:p>
            <a:r>
              <a:rPr lang="zh-CN" altLang="en-US" dirty="0"/>
              <a:t>解：由图可见，当</a:t>
            </a:r>
            <a:r>
              <a:rPr lang="en-US" altLang="zh-CN" dirty="0"/>
              <a:t>h=0</a:t>
            </a:r>
            <a:r>
              <a:rPr lang="zh-CN" altLang="en-US" dirty="0"/>
              <a:t>时，</a:t>
            </a:r>
            <a:r>
              <a:rPr lang="en-US" altLang="zh-CN" dirty="0"/>
              <a:t>C</a:t>
            </a:r>
            <a:r>
              <a:rPr lang="en-US" altLang="zh-CN" baseline="-25000" dirty="0"/>
              <a:t>X</a:t>
            </a:r>
            <a:r>
              <a:rPr lang="en-US" altLang="zh-CN" dirty="0"/>
              <a:t>=C</a:t>
            </a:r>
            <a:r>
              <a:rPr lang="en-US" altLang="zh-CN" baseline="-25000" dirty="0"/>
              <a:t>X0</a:t>
            </a:r>
            <a:r>
              <a:rPr lang="en-US" altLang="zh-CN" dirty="0"/>
              <a:t>=C</a:t>
            </a:r>
            <a:r>
              <a:rPr lang="en-US" altLang="zh-CN" baseline="-25000" dirty="0"/>
              <a:t>0</a:t>
            </a:r>
            <a:r>
              <a:rPr lang="zh-CN" altLang="en-US" dirty="0"/>
              <a:t>，且电位器</a:t>
            </a:r>
            <a:r>
              <a:rPr lang="en-US" altLang="zh-CN" dirty="0"/>
              <a:t>RP</a:t>
            </a:r>
            <a:r>
              <a:rPr lang="zh-CN" altLang="en-US" dirty="0"/>
              <a:t>（阻值</a:t>
            </a:r>
            <a:r>
              <a:rPr lang="en-US" altLang="zh-CN" dirty="0"/>
              <a:t>R</a:t>
            </a:r>
            <a:r>
              <a:rPr lang="en-US" altLang="zh-CN" baseline="-25000" dirty="0"/>
              <a:t>P</a:t>
            </a:r>
            <a:r>
              <a:rPr lang="zh-CN" altLang="en-US" dirty="0"/>
              <a:t>）的电刷在</a:t>
            </a:r>
            <a:r>
              <a:rPr lang="en-US" altLang="zh-CN" dirty="0"/>
              <a:t>O</a:t>
            </a:r>
            <a:r>
              <a:rPr lang="zh-CN" altLang="en-US" dirty="0"/>
              <a:t>点，即</a:t>
            </a:r>
            <a:r>
              <a:rPr lang="en-US" altLang="zh-CN" dirty="0"/>
              <a:t>R=0</a:t>
            </a:r>
            <a:r>
              <a:rPr lang="zh-CN" altLang="en-US" dirty="0"/>
              <a:t>，此时电桥应平衡，电桥输出电压</a:t>
            </a:r>
            <a:r>
              <a:rPr lang="en-US" altLang="zh-CN" dirty="0" err="1"/>
              <a:t>U</a:t>
            </a:r>
            <a:r>
              <a:rPr lang="en-US" altLang="zh-CN" baseline="-25000" dirty="0" err="1"/>
              <a:t>ac</a:t>
            </a:r>
            <a:r>
              <a:rPr lang="en-US" altLang="zh-CN" dirty="0"/>
              <a:t>=0</a:t>
            </a:r>
            <a:r>
              <a:rPr lang="zh-CN" altLang="en-US" dirty="0"/>
              <a:t>，则</a:t>
            </a:r>
          </a:p>
          <a:p>
            <a:pPr>
              <a:buFontTx/>
              <a:buNone/>
            </a:pPr>
            <a:r>
              <a:rPr lang="zh-CN" altLang="en-US" dirty="0"/>
              <a:t>						</a:t>
            </a:r>
          </a:p>
          <a:p>
            <a:r>
              <a:rPr lang="zh-CN" altLang="en-US" dirty="0"/>
              <a:t>当液位为</a:t>
            </a:r>
            <a:r>
              <a:rPr lang="en-US" altLang="zh-CN" dirty="0"/>
              <a:t>h</a:t>
            </a:r>
            <a:r>
              <a:rPr lang="zh-CN" altLang="en-US" dirty="0"/>
              <a:t>时，</a:t>
            </a:r>
            <a:r>
              <a:rPr lang="en-US" altLang="zh-CN" dirty="0"/>
              <a:t>C</a:t>
            </a:r>
            <a:r>
              <a:rPr lang="en-US" altLang="zh-CN" baseline="-25000" dirty="0"/>
              <a:t>X</a:t>
            </a:r>
            <a:r>
              <a:rPr lang="en-US" altLang="zh-CN" dirty="0"/>
              <a:t>=C</a:t>
            </a:r>
            <a:r>
              <a:rPr lang="en-US" altLang="zh-CN" baseline="-25000" dirty="0"/>
              <a:t>X0</a:t>
            </a:r>
            <a:r>
              <a:rPr lang="en-US" altLang="zh-CN" dirty="0"/>
              <a:t>+</a:t>
            </a:r>
            <a:r>
              <a:rPr lang="el-GR" altLang="zh-CN" dirty="0">
                <a:cs typeface="Times New Roman" panose="02020603050405020304" pitchFamily="18" charset="0"/>
              </a:rPr>
              <a:t>Δ</a:t>
            </a:r>
            <a:r>
              <a:rPr lang="en-US" altLang="zh-CN" dirty="0">
                <a:cs typeface="Times New Roman" panose="02020603050405020304" pitchFamily="18" charset="0"/>
              </a:rPr>
              <a:t>C</a:t>
            </a:r>
            <a:r>
              <a:rPr lang="zh-CN" altLang="en-US" dirty="0"/>
              <a:t>，</a:t>
            </a:r>
            <a:r>
              <a:rPr lang="el-GR" altLang="zh-CN" dirty="0">
                <a:cs typeface="Times New Roman" panose="02020603050405020304" pitchFamily="18" charset="0"/>
              </a:rPr>
              <a:t>Δ</a:t>
            </a:r>
            <a:r>
              <a:rPr lang="en-US" altLang="zh-CN" dirty="0">
                <a:cs typeface="Times New Roman" panose="02020603050405020304" pitchFamily="18" charset="0"/>
              </a:rPr>
              <a:t>C=k</a:t>
            </a:r>
            <a:r>
              <a:rPr lang="en-US" altLang="zh-CN" baseline="-25000" dirty="0"/>
              <a:t>1</a:t>
            </a:r>
            <a:r>
              <a:rPr lang="en-US" altLang="zh-CN" dirty="0"/>
              <a:t>h</a:t>
            </a:r>
            <a:r>
              <a:rPr lang="zh-CN" altLang="en-US" dirty="0"/>
              <a:t>，</a:t>
            </a:r>
            <a:r>
              <a:rPr lang="en-US" altLang="zh-CN" dirty="0">
                <a:cs typeface="Times New Roman" panose="02020603050405020304" pitchFamily="18" charset="0"/>
              </a:rPr>
              <a:t>k</a:t>
            </a:r>
            <a:r>
              <a:rPr lang="en-US" altLang="zh-CN" baseline="-25000" dirty="0"/>
              <a:t>1</a:t>
            </a:r>
            <a:r>
              <a:rPr lang="zh-CN" altLang="en-US" dirty="0"/>
              <a:t>为电容传感器的灵敏度。此时</a:t>
            </a:r>
            <a:r>
              <a:rPr lang="en-US" altLang="zh-CN" dirty="0"/>
              <a:t>U</a:t>
            </a:r>
            <a:r>
              <a:rPr lang="en-US" altLang="zh-CN" baseline="-25000" dirty="0"/>
              <a:t>ac</a:t>
            </a:r>
            <a:r>
              <a:rPr lang="en-US" altLang="zh-CN" dirty="0"/>
              <a:t>≠0</a:t>
            </a:r>
            <a:r>
              <a:rPr lang="zh-CN" altLang="en-US" dirty="0"/>
              <a:t>，经放大后，使单相电动机转动，经减速后带动指针转动，同时带动电位器的电刷移动，直到</a:t>
            </a:r>
            <a:r>
              <a:rPr lang="en-US" altLang="zh-CN" dirty="0" err="1"/>
              <a:t>U</a:t>
            </a:r>
            <a:r>
              <a:rPr lang="en-US" altLang="zh-CN" baseline="-25000" dirty="0" err="1"/>
              <a:t>ac</a:t>
            </a:r>
            <a:r>
              <a:rPr lang="en-US" altLang="zh-CN" dirty="0"/>
              <a:t>=0</a:t>
            </a:r>
            <a:r>
              <a:rPr lang="zh-CN" altLang="en-US" dirty="0"/>
              <a:t>，系统重新平衡为止，此时</a:t>
            </a:r>
            <a:endParaRPr lang="en-US" altLang="zh-CN" dirty="0"/>
          </a:p>
          <a:p>
            <a:endParaRPr lang="zh-CN" altLang="en-US" dirty="0"/>
          </a:p>
        </p:txBody>
      </p:sp>
      <p:sp>
        <p:nvSpPr>
          <p:cNvPr id="3" name="内容占位符 2"/>
          <p:cNvSpPr>
            <a:spLocks noGrp="1"/>
          </p:cNvSpPr>
          <p:nvPr>
            <p:ph sz="quarter" idx="11"/>
          </p:nvPr>
        </p:nvSpPr>
        <p:spPr/>
        <p:txBody>
          <a:bodyPr>
            <a:normAutofit/>
          </a:bodyPr>
          <a:lstStyle/>
          <a:p>
            <a:r>
              <a:rPr lang="zh-CN" altLang="en-US" dirty="0"/>
              <a:t>联立求解上面两式得：</a:t>
            </a:r>
          </a:p>
          <a:p>
            <a:endParaRPr lang="en-US" altLang="zh-CN" dirty="0"/>
          </a:p>
          <a:p>
            <a:endParaRPr lang="en-US" altLang="zh-CN" dirty="0"/>
          </a:p>
          <a:p>
            <a:r>
              <a:rPr lang="zh-CN" altLang="en-US" dirty="0"/>
              <a:t>由于指针转角</a:t>
            </a:r>
            <a:r>
              <a:rPr lang="el-GR" altLang="zh-CN" dirty="0"/>
              <a:t>θ</a:t>
            </a:r>
            <a:r>
              <a:rPr lang="zh-CN" altLang="en-US" dirty="0"/>
              <a:t>与电位器电刷同轴相连，它们间的关系为：</a:t>
            </a:r>
            <a:r>
              <a:rPr lang="el-GR" altLang="zh-CN" dirty="0">
                <a:latin typeface="+mn-ea"/>
              </a:rPr>
              <a:t>θ</a:t>
            </a:r>
            <a:r>
              <a:rPr lang="en-US" altLang="zh-CN" dirty="0">
                <a:latin typeface="+mn-ea"/>
                <a:cs typeface="Times New Roman" panose="02020603050405020304" pitchFamily="18" charset="0"/>
              </a:rPr>
              <a:t>=k</a:t>
            </a:r>
            <a:r>
              <a:rPr lang="en-US" altLang="zh-CN" baseline="-25000" dirty="0">
                <a:latin typeface="+mn-ea"/>
              </a:rPr>
              <a:t>2</a:t>
            </a:r>
            <a:r>
              <a:rPr lang="en-US" altLang="zh-CN" dirty="0">
                <a:latin typeface="+mn-ea"/>
              </a:rPr>
              <a:t>R </a:t>
            </a:r>
            <a:endParaRPr lang="en-US" altLang="zh-CN" dirty="0"/>
          </a:p>
          <a:p>
            <a:r>
              <a:rPr lang="zh-CN" altLang="en-US" dirty="0"/>
              <a:t>因此</a:t>
            </a:r>
          </a:p>
          <a:p>
            <a:pPr>
              <a:buFontTx/>
              <a:buNone/>
            </a:pPr>
            <a:r>
              <a:rPr lang="zh-CN" altLang="en-US" dirty="0"/>
              <a:t>						 </a:t>
            </a:r>
          </a:p>
          <a:p>
            <a:r>
              <a:rPr lang="zh-CN" altLang="en-US" dirty="0">
                <a:latin typeface="Times New Roman" panose="02020603050405020304" pitchFamily="18" charset="0"/>
                <a:cs typeface="Times New Roman" panose="02020603050405020304" pitchFamily="18" charset="0"/>
              </a:rPr>
              <a:t>其中，</a:t>
            </a:r>
            <a:r>
              <a:rPr lang="en-US" altLang="zh-CN" dirty="0">
                <a:latin typeface="Times New Roman" panose="02020603050405020304" pitchFamily="18" charset="0"/>
                <a:cs typeface="Times New Roman" panose="02020603050405020304" pitchFamily="18" charset="0"/>
              </a:rPr>
              <a:t> </a:t>
            </a:r>
            <a:r>
              <a:rPr lang="en-US" altLang="zh-CN" dirty="0">
                <a:latin typeface="+mn-ea"/>
                <a:cs typeface="Times New Roman" panose="02020603050405020304" pitchFamily="18" charset="0"/>
              </a:rPr>
              <a:t>k</a:t>
            </a:r>
            <a:r>
              <a:rPr lang="en-US" altLang="zh-CN" baseline="-25000" dirty="0">
                <a:latin typeface="+mn-ea"/>
              </a:rPr>
              <a:t>2</a:t>
            </a:r>
            <a:r>
              <a:rPr lang="zh-CN" altLang="en-US" dirty="0"/>
              <a:t>为比例系数</a:t>
            </a:r>
          </a:p>
          <a:p>
            <a:r>
              <a:rPr lang="zh-CN" altLang="en-US" dirty="0"/>
              <a:t>可见，指针偏转转角</a:t>
            </a:r>
            <a:r>
              <a:rPr lang="el-GR" altLang="zh-CN" dirty="0"/>
              <a:t>θ</a:t>
            </a:r>
            <a:r>
              <a:rPr lang="zh-CN" altLang="en-US" dirty="0"/>
              <a:t>与液位高度</a:t>
            </a:r>
            <a:r>
              <a:rPr lang="en-US" altLang="zh-CN" dirty="0"/>
              <a:t>h</a:t>
            </a:r>
            <a:r>
              <a:rPr lang="zh-CN" altLang="en-US" dirty="0"/>
              <a:t>成比例。</a:t>
            </a:r>
          </a:p>
          <a:p>
            <a:endParaRPr lang="zh-CN" altLang="en-US" dirty="0"/>
          </a:p>
        </p:txBody>
      </p:sp>
      <p:sp>
        <p:nvSpPr>
          <p:cNvPr id="2" name="标题 1"/>
          <p:cNvSpPr>
            <a:spLocks noGrp="1"/>
          </p:cNvSpPr>
          <p:nvPr>
            <p:ph type="title"/>
          </p:nvPr>
        </p:nvSpPr>
        <p:spPr/>
        <p:txBody>
          <a:bodyPr/>
          <a:lstStyle/>
          <a:p>
            <a:r>
              <a:rPr lang="zh-CN" altLang="en-US"/>
              <a:t>测量电路举例</a:t>
            </a:r>
            <a:endParaRPr lang="zh-CN" altLang="en-US" dirty="0"/>
          </a:p>
        </p:txBody>
      </p:sp>
      <p:sp>
        <p:nvSpPr>
          <p:cNvPr id="149507" name="Rectangle 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zh-CN" sz="1800">
              <a:solidFill>
                <a:schemeClr val="tx1"/>
              </a:solidFill>
              <a:ea typeface="宋体" panose="02010600030101010101" pitchFamily="2" charset="-122"/>
            </a:endParaRPr>
          </a:p>
        </p:txBody>
      </p:sp>
      <mc:AlternateContent xmlns:mc="http://schemas.openxmlformats.org/markup-compatibility/2006" xmlns:a14="http://schemas.microsoft.com/office/drawing/2010/main">
        <mc:Choice Requires="a14">
          <p:sp>
            <p:nvSpPr>
              <p:cNvPr id="149508" name="Object 1"/>
              <p:cNvSpPr txBox="1"/>
              <p:nvPr/>
            </p:nvSpPr>
            <p:spPr bwMode="auto">
              <a:xfrm>
                <a:off x="2495600" y="2852936"/>
                <a:ext cx="937389" cy="648072"/>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0</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0</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4</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3</m:t>
                              </m:r>
                            </m:sub>
                          </m:sSub>
                        </m:den>
                      </m:f>
                    </m:oMath>
                  </m:oMathPara>
                </a14:m>
                <a:endParaRPr lang="zh-CN" altLang="en-US"/>
              </a:p>
            </p:txBody>
          </p:sp>
        </mc:Choice>
        <mc:Fallback xmlns="">
          <p:sp>
            <p:nvSpPr>
              <p:cNvPr id="149508" name="Object 1"/>
              <p:cNvSpPr txBox="1">
                <a:spLocks noRot="1" noChangeAspect="1" noMove="1" noResize="1" noEditPoints="1" noAdjustHandles="1" noChangeArrowheads="1" noChangeShapeType="1" noTextEdit="1"/>
              </p:cNvSpPr>
              <p:nvPr/>
            </p:nvSpPr>
            <p:spPr bwMode="auto">
              <a:xfrm>
                <a:off x="2495600" y="2852936"/>
                <a:ext cx="937389" cy="648072"/>
              </a:xfrm>
              <a:prstGeom prst="rect">
                <a:avLst/>
              </a:prstGeom>
              <a:blipFill>
                <a:blip r:embed="rId3"/>
                <a:stretch>
                  <a:fillRect/>
                </a:stretch>
              </a:blipFill>
              <a:ln>
                <a:noFill/>
              </a:ln>
            </p:spPr>
            <p:txBody>
              <a:bodyPr/>
              <a:lstStyle/>
              <a:p>
                <a:r>
                  <a:rPr lang="zh-CN" altLang="en-US">
                    <a:noFill/>
                  </a:rPr>
                  <a:t> </a:t>
                </a:r>
              </a:p>
            </p:txBody>
          </p:sp>
        </mc:Fallback>
      </mc:AlternateContent>
      <p:sp>
        <p:nvSpPr>
          <p:cNvPr id="149509"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zh-CN" sz="1800">
              <a:solidFill>
                <a:schemeClr val="tx1"/>
              </a:solidFill>
              <a:ea typeface="宋体" panose="02010600030101010101" pitchFamily="2" charset="-122"/>
            </a:endParaRPr>
          </a:p>
        </p:txBody>
      </p:sp>
      <mc:AlternateContent xmlns:mc="http://schemas.openxmlformats.org/markup-compatibility/2006" xmlns:a14="http://schemas.microsoft.com/office/drawing/2010/main">
        <mc:Choice Requires="a14">
          <p:sp>
            <p:nvSpPr>
              <p:cNvPr id="149510" name="Object 3"/>
              <p:cNvSpPr txBox="1"/>
              <p:nvPr/>
            </p:nvSpPr>
            <p:spPr bwMode="auto">
              <a:xfrm>
                <a:off x="1663656" y="5301208"/>
                <a:ext cx="2589213" cy="9286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𝐶</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0</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3</m:t>
                              </m:r>
                            </m:sub>
                          </m:sSub>
                        </m:den>
                      </m:f>
                    </m:oMath>
                  </m:oMathPara>
                </a14:m>
                <a:endParaRPr lang="zh-CN" altLang="en-US"/>
              </a:p>
            </p:txBody>
          </p:sp>
        </mc:Choice>
        <mc:Fallback xmlns="">
          <p:sp>
            <p:nvSpPr>
              <p:cNvPr id="149510" name="Object 3"/>
              <p:cNvSpPr txBox="1">
                <a:spLocks noRot="1" noChangeAspect="1" noMove="1" noResize="1" noEditPoints="1" noAdjustHandles="1" noChangeArrowheads="1" noChangeShapeType="1" noTextEdit="1"/>
              </p:cNvSpPr>
              <p:nvPr/>
            </p:nvSpPr>
            <p:spPr bwMode="auto">
              <a:xfrm>
                <a:off x="1663656" y="5301208"/>
                <a:ext cx="2589213" cy="928687"/>
              </a:xfrm>
              <a:prstGeom prst="rect">
                <a:avLst/>
              </a:prstGeom>
              <a:blipFill>
                <a:blip r:embed="rId4"/>
                <a:stretch>
                  <a:fillRect/>
                </a:stretch>
              </a:blipFill>
              <a:ln>
                <a:noFill/>
              </a:ln>
            </p:spPr>
            <p:txBody>
              <a:bodyPr/>
              <a:lstStyle/>
              <a:p>
                <a:r>
                  <a:rPr lang="zh-CN" altLang="en-US">
                    <a:noFill/>
                  </a:rPr>
                  <a:t> </a:t>
                </a:r>
              </a:p>
            </p:txBody>
          </p:sp>
        </mc:Fallback>
      </mc:AlternateContent>
      <p:sp>
        <p:nvSpPr>
          <p:cNvPr id="149512" name="Rectangle 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zh-CN" sz="1800">
              <a:solidFill>
                <a:schemeClr val="tx1"/>
              </a:solidFill>
              <a:ea typeface="宋体" panose="02010600030101010101" pitchFamily="2" charset="-122"/>
            </a:endParaRPr>
          </a:p>
        </p:txBody>
      </p:sp>
      <mc:AlternateContent xmlns:mc="http://schemas.openxmlformats.org/markup-compatibility/2006" xmlns:a14="http://schemas.microsoft.com/office/drawing/2010/main">
        <mc:Choice Requires="a14">
          <p:sp>
            <p:nvSpPr>
              <p:cNvPr id="149513" name="Object 5"/>
              <p:cNvSpPr txBox="1"/>
              <p:nvPr/>
            </p:nvSpPr>
            <p:spPr bwMode="auto">
              <a:xfrm>
                <a:off x="7583661" y="2150171"/>
                <a:ext cx="2498725" cy="8572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3</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0</m:t>
                              </m:r>
                            </m:sub>
                          </m:sSub>
                        </m:den>
                      </m:f>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3</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0</m:t>
                              </m:r>
                            </m:sub>
                          </m:sSub>
                        </m:den>
                      </m:f>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h</m:t>
                      </m:r>
                    </m:oMath>
                  </m:oMathPara>
                </a14:m>
                <a:endParaRPr lang="zh-CN" altLang="en-US"/>
              </a:p>
            </p:txBody>
          </p:sp>
        </mc:Choice>
        <mc:Fallback xmlns="">
          <p:sp>
            <p:nvSpPr>
              <p:cNvPr id="149513" name="Object 5"/>
              <p:cNvSpPr txBox="1">
                <a:spLocks noRot="1" noChangeAspect="1" noMove="1" noResize="1" noEditPoints="1" noAdjustHandles="1" noChangeArrowheads="1" noChangeShapeType="1" noTextEdit="1"/>
              </p:cNvSpPr>
              <p:nvPr/>
            </p:nvSpPr>
            <p:spPr bwMode="auto">
              <a:xfrm>
                <a:off x="7583661" y="2150171"/>
                <a:ext cx="2498725" cy="857250"/>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Object 1"/>
              <p:cNvSpPr txBox="1"/>
              <p:nvPr/>
            </p:nvSpPr>
            <p:spPr bwMode="auto">
              <a:xfrm>
                <a:off x="7320136" y="4297167"/>
                <a:ext cx="1512888" cy="80803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𝜃</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3</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0</m:t>
                              </m:r>
                            </m:sub>
                          </m:sSub>
                        </m:den>
                      </m:f>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h</m:t>
                      </m:r>
                    </m:oMath>
                  </m:oMathPara>
                </a14:m>
                <a:endParaRPr lang="zh-CN" altLang="en-US"/>
              </a:p>
            </p:txBody>
          </p:sp>
        </mc:Choice>
        <mc:Fallback xmlns="">
          <p:sp>
            <p:nvSpPr>
              <p:cNvPr id="15" name="Object 1"/>
              <p:cNvSpPr txBox="1">
                <a:spLocks noRot="1" noChangeAspect="1" noMove="1" noResize="1" noEditPoints="1" noAdjustHandles="1" noChangeArrowheads="1" noChangeShapeType="1" noTextEdit="1"/>
              </p:cNvSpPr>
              <p:nvPr/>
            </p:nvSpPr>
            <p:spPr bwMode="auto">
              <a:xfrm>
                <a:off x="7320136" y="4297167"/>
                <a:ext cx="1512888" cy="808037"/>
              </a:xfrm>
              <a:prstGeom prst="rect">
                <a:avLst/>
              </a:prstGeom>
              <a:blipFill>
                <a:blip r:embed="rId6"/>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65" name="Rectangle 10"/>
          <p:cNvSpPr>
            <a:spLocks noGrp="1" noChangeArrowheads="1"/>
          </p:cNvSpPr>
          <p:nvPr>
            <p:ph type="title"/>
          </p:nvPr>
        </p:nvSpPr>
        <p:spPr/>
        <p:txBody>
          <a:bodyPr vert="horz" lIns="91440" tIns="45720" rIns="91440" bIns="45720" rtlCol="0" anchor="b" anchorCtr="0">
            <a:normAutofit/>
          </a:bodyPr>
          <a:lstStyle/>
          <a:p>
            <a:r>
              <a:rPr lang="zh-CN" altLang="en-US" dirty="0">
                <a:latin typeface="+mj-ea"/>
              </a:rPr>
              <a:t>金属热电阻材料</a:t>
            </a:r>
          </a:p>
        </p:txBody>
      </p:sp>
      <p:graphicFrame>
        <p:nvGraphicFramePr>
          <p:cNvPr id="4" name="Object 1"/>
          <p:cNvGraphicFramePr>
            <a:graphicFrameLocks noChangeAspect="1"/>
          </p:cNvGraphicFramePr>
          <p:nvPr>
            <p:extLst>
              <p:ext uri="{D42A27DB-BD31-4B8C-83A1-F6EECF244321}">
                <p14:modId xmlns:p14="http://schemas.microsoft.com/office/powerpoint/2010/main" val="3585334519"/>
              </p:ext>
            </p:extLst>
          </p:nvPr>
        </p:nvGraphicFramePr>
        <p:xfrm>
          <a:off x="6513850" y="2852936"/>
          <a:ext cx="5054758" cy="3556312"/>
        </p:xfrm>
        <a:graphic>
          <a:graphicData uri="http://schemas.openxmlformats.org/presentationml/2006/ole">
            <mc:AlternateContent xmlns:mc="http://schemas.openxmlformats.org/markup-compatibility/2006">
              <mc:Choice xmlns:v="urn:schemas-microsoft-com:vml" Requires="v">
                <p:oleObj spid="_x0000_s2057" name="Visio" r:id="rId3" imgW="3212538" imgH="2260870" progId="Visio.Drawing.11">
                  <p:embed/>
                </p:oleObj>
              </mc:Choice>
              <mc:Fallback>
                <p:oleObj name="Visio" r:id="rId3" imgW="3212538" imgH="2260870" progId="Visio.Drawing.11">
                  <p:embed/>
                  <p:pic>
                    <p:nvPicPr>
                      <p:cNvPr id="4"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3850" y="2852936"/>
                        <a:ext cx="5054758" cy="3556312"/>
                      </a:xfrm>
                      <a:prstGeom prst="rect">
                        <a:avLst/>
                      </a:prstGeom>
                      <a:noFill/>
                      <a:ln>
                        <a:noFill/>
                      </a:ln>
                    </p:spPr>
                  </p:pic>
                </p:oleObj>
              </mc:Fallback>
            </mc:AlternateContent>
          </a:graphicData>
        </a:graphic>
      </p:graphicFrame>
      <p:grpSp>
        <p:nvGrpSpPr>
          <p:cNvPr id="5" name="组合 4">
            <a:extLst>
              <a:ext uri="{FF2B5EF4-FFF2-40B4-BE49-F238E27FC236}">
                <a16:creationId xmlns:a16="http://schemas.microsoft.com/office/drawing/2014/main" id="{AFA35BFB-7808-4BB1-8782-7889853747D5}"/>
              </a:ext>
            </a:extLst>
          </p:cNvPr>
          <p:cNvGrpSpPr/>
          <p:nvPr/>
        </p:nvGrpSpPr>
        <p:grpSpPr>
          <a:xfrm>
            <a:off x="263352" y="1784655"/>
            <a:ext cx="5216444" cy="691200"/>
            <a:chOff x="54" y="39804"/>
            <a:chExt cx="5216444" cy="691200"/>
          </a:xfrm>
        </p:grpSpPr>
        <p:sp>
          <p:nvSpPr>
            <p:cNvPr id="6" name="矩形 5">
              <a:extLst>
                <a:ext uri="{FF2B5EF4-FFF2-40B4-BE49-F238E27FC236}">
                  <a16:creationId xmlns:a16="http://schemas.microsoft.com/office/drawing/2014/main" id="{0D6951DC-D89C-4C56-AB8C-DB5D9DE0CBA8}"/>
                </a:ext>
              </a:extLst>
            </p:cNvPr>
            <p:cNvSpPr/>
            <p:nvPr/>
          </p:nvSpPr>
          <p:spPr>
            <a:xfrm>
              <a:off x="54" y="39804"/>
              <a:ext cx="5216444" cy="6912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文本框 6">
              <a:extLst>
                <a:ext uri="{FF2B5EF4-FFF2-40B4-BE49-F238E27FC236}">
                  <a16:creationId xmlns:a16="http://schemas.microsoft.com/office/drawing/2014/main" id="{8F8C3E02-5F9A-41ED-BFD8-3E60BB2DC774}"/>
                </a:ext>
              </a:extLst>
            </p:cNvPr>
            <p:cNvSpPr txBox="1"/>
            <p:nvPr/>
          </p:nvSpPr>
          <p:spPr>
            <a:xfrm>
              <a:off x="54" y="39804"/>
              <a:ext cx="5216444" cy="691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一般</a:t>
              </a:r>
              <a:r>
                <a:rPr lang="zh-CN" sz="2400" kern="1200" dirty="0"/>
                <a:t>要求</a:t>
              </a:r>
            </a:p>
          </p:txBody>
        </p:sp>
      </p:grpSp>
      <p:grpSp>
        <p:nvGrpSpPr>
          <p:cNvPr id="10" name="组合 9">
            <a:extLst>
              <a:ext uri="{FF2B5EF4-FFF2-40B4-BE49-F238E27FC236}">
                <a16:creationId xmlns:a16="http://schemas.microsoft.com/office/drawing/2014/main" id="{CB0D47CC-CA88-45F8-99F2-66242CE9B290}"/>
              </a:ext>
            </a:extLst>
          </p:cNvPr>
          <p:cNvGrpSpPr/>
          <p:nvPr/>
        </p:nvGrpSpPr>
        <p:grpSpPr>
          <a:xfrm>
            <a:off x="217677" y="2636912"/>
            <a:ext cx="5262119" cy="3941447"/>
            <a:chOff x="-45621" y="731004"/>
            <a:chExt cx="5262119" cy="4150440"/>
          </a:xfrm>
        </p:grpSpPr>
        <p:sp>
          <p:nvSpPr>
            <p:cNvPr id="11" name="矩形 10">
              <a:extLst>
                <a:ext uri="{FF2B5EF4-FFF2-40B4-BE49-F238E27FC236}">
                  <a16:creationId xmlns:a16="http://schemas.microsoft.com/office/drawing/2014/main" id="{A44199E1-3C9B-46C0-91C9-4A0892D78FF8}"/>
                </a:ext>
              </a:extLst>
            </p:cNvPr>
            <p:cNvSpPr/>
            <p:nvPr/>
          </p:nvSpPr>
          <p:spPr>
            <a:xfrm>
              <a:off x="54" y="731004"/>
              <a:ext cx="5216444" cy="415044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2" name="文本框 11">
              <a:extLst>
                <a:ext uri="{FF2B5EF4-FFF2-40B4-BE49-F238E27FC236}">
                  <a16:creationId xmlns:a16="http://schemas.microsoft.com/office/drawing/2014/main" id="{7D0E2254-AF7A-4A74-8C7F-B1F823132C55}"/>
                </a:ext>
              </a:extLst>
            </p:cNvPr>
            <p:cNvSpPr txBox="1"/>
            <p:nvPr/>
          </p:nvSpPr>
          <p:spPr>
            <a:xfrm>
              <a:off x="-45621" y="808030"/>
              <a:ext cx="5216444" cy="397947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28016" rIns="170688" bIns="192024" numCol="1" spcCol="1270" anchor="t" anchorCtr="0">
              <a:noAutofit/>
            </a:bodyPr>
            <a:lstStyle/>
            <a:p>
              <a:pPr marL="228600" lvl="1" indent="-228600" algn="l" defTabSz="1066800" rtl="0">
                <a:lnSpc>
                  <a:spcPct val="130000"/>
                </a:lnSpc>
                <a:spcBef>
                  <a:spcPct val="0"/>
                </a:spcBef>
                <a:spcAft>
                  <a:spcPct val="15000"/>
                </a:spcAft>
                <a:buChar char="•"/>
              </a:pPr>
              <a:r>
                <a:rPr lang="zh-CN" sz="2000" kern="1200" dirty="0"/>
                <a:t>温度系数、电阻率较高 → 提高灵敏度，体积小，反应快</a:t>
              </a:r>
            </a:p>
            <a:p>
              <a:pPr marL="228600" lvl="1" indent="-228600" algn="l" defTabSz="1066800" rtl="0">
                <a:lnSpc>
                  <a:spcPct val="130000"/>
                </a:lnSpc>
                <a:spcBef>
                  <a:spcPct val="0"/>
                </a:spcBef>
                <a:spcAft>
                  <a:spcPct val="15000"/>
                </a:spcAft>
                <a:buChar char="•"/>
              </a:pPr>
              <a:r>
                <a:rPr lang="zh-CN" sz="2000" kern="1200" dirty="0"/>
                <a:t>理化性能稳定 → 提高稳定性和准确性，复现性好 </a:t>
              </a:r>
            </a:p>
            <a:p>
              <a:pPr marL="228600" lvl="1" indent="-228600" algn="l" defTabSz="1066800" rtl="0">
                <a:lnSpc>
                  <a:spcPct val="130000"/>
                </a:lnSpc>
                <a:spcBef>
                  <a:spcPct val="0"/>
                </a:spcBef>
                <a:spcAft>
                  <a:spcPct val="15000"/>
                </a:spcAft>
                <a:buChar char="•"/>
              </a:pPr>
              <a:r>
                <a:rPr lang="zh-CN" sz="2000" kern="1200" dirty="0"/>
                <a:t>良好的输入</a:t>
              </a:r>
              <a:r>
                <a:rPr lang="en-US" sz="2000" kern="1200" dirty="0"/>
                <a:t>-</a:t>
              </a:r>
              <a:r>
                <a:rPr lang="zh-CN" sz="2000" kern="1200" dirty="0"/>
                <a:t>输出特性 → </a:t>
              </a:r>
              <a:r>
                <a:rPr lang="zh-CN" sz="2000" kern="1200" dirty="0">
                  <a:solidFill>
                    <a:srgbClr val="FF0000"/>
                  </a:solidFill>
                </a:rPr>
                <a:t>线性</a:t>
              </a:r>
              <a:r>
                <a:rPr lang="en-US" sz="2000" kern="1200" dirty="0">
                  <a:solidFill>
                    <a:srgbClr val="FF0000"/>
                  </a:solidFill>
                </a:rPr>
                <a:t>/</a:t>
              </a:r>
              <a:r>
                <a:rPr lang="zh-CN" sz="2000" kern="1200" dirty="0">
                  <a:solidFill>
                    <a:srgbClr val="FF0000"/>
                  </a:solidFill>
                </a:rPr>
                <a:t>接近线性</a:t>
              </a:r>
              <a:r>
                <a:rPr lang="zh-CN" sz="2000" kern="1200" dirty="0"/>
                <a:t>，测量准确度高</a:t>
              </a:r>
            </a:p>
            <a:p>
              <a:pPr marL="228600" lvl="1" indent="-228600" algn="l" defTabSz="1066800" rtl="0">
                <a:lnSpc>
                  <a:spcPct val="130000"/>
                </a:lnSpc>
                <a:spcBef>
                  <a:spcPct val="0"/>
                </a:spcBef>
                <a:spcAft>
                  <a:spcPct val="15000"/>
                </a:spcAft>
                <a:buChar char="•"/>
              </a:pPr>
              <a:r>
                <a:rPr lang="zh-CN" sz="2000" kern="1200" dirty="0"/>
                <a:t>良好的工艺性 → 批量生产，降低成本</a:t>
              </a:r>
            </a:p>
            <a:p>
              <a:pPr marL="228600" lvl="1" indent="-228600" algn="l" defTabSz="1066800" rtl="0">
                <a:lnSpc>
                  <a:spcPct val="130000"/>
                </a:lnSpc>
                <a:spcBef>
                  <a:spcPct val="0"/>
                </a:spcBef>
                <a:spcAft>
                  <a:spcPct val="15000"/>
                </a:spcAft>
                <a:buChar char="•"/>
              </a:pPr>
              <a:r>
                <a:rPr lang="zh-CN" sz="2000" kern="1200" dirty="0"/>
                <a:t>较大的测温范围 → 特别是在低温范围</a:t>
              </a:r>
            </a:p>
          </p:txBody>
        </p:sp>
      </p:grpSp>
      <p:grpSp>
        <p:nvGrpSpPr>
          <p:cNvPr id="13" name="组合 12">
            <a:extLst>
              <a:ext uri="{FF2B5EF4-FFF2-40B4-BE49-F238E27FC236}">
                <a16:creationId xmlns:a16="http://schemas.microsoft.com/office/drawing/2014/main" id="{EC5DAEE7-F4E1-4DD8-8E79-27971D36C6E7}"/>
              </a:ext>
            </a:extLst>
          </p:cNvPr>
          <p:cNvGrpSpPr/>
          <p:nvPr/>
        </p:nvGrpSpPr>
        <p:grpSpPr>
          <a:xfrm>
            <a:off x="6209560" y="1784655"/>
            <a:ext cx="5216444" cy="691200"/>
            <a:chOff x="54" y="39804"/>
            <a:chExt cx="5216444" cy="691200"/>
          </a:xfrm>
        </p:grpSpPr>
        <p:sp>
          <p:nvSpPr>
            <p:cNvPr id="14" name="矩形 13">
              <a:extLst>
                <a:ext uri="{FF2B5EF4-FFF2-40B4-BE49-F238E27FC236}">
                  <a16:creationId xmlns:a16="http://schemas.microsoft.com/office/drawing/2014/main" id="{A1322EDB-5ED5-4F1C-98D4-73F8830E4B54}"/>
                </a:ext>
              </a:extLst>
            </p:cNvPr>
            <p:cNvSpPr/>
            <p:nvPr/>
          </p:nvSpPr>
          <p:spPr>
            <a:xfrm>
              <a:off x="54" y="39804"/>
              <a:ext cx="5216444" cy="6912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文本框 14">
              <a:extLst>
                <a:ext uri="{FF2B5EF4-FFF2-40B4-BE49-F238E27FC236}">
                  <a16:creationId xmlns:a16="http://schemas.microsoft.com/office/drawing/2014/main" id="{6B55EE59-A76F-4FFF-871B-77F8F261A713}"/>
                </a:ext>
              </a:extLst>
            </p:cNvPr>
            <p:cNvSpPr txBox="1"/>
            <p:nvPr/>
          </p:nvSpPr>
          <p:spPr>
            <a:xfrm>
              <a:off x="54" y="39804"/>
              <a:ext cx="5216444" cy="691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适合的材料</a:t>
              </a:r>
              <a:endParaRPr lang="zh-CN" sz="2400" kern="1200" dirty="0"/>
            </a:p>
          </p:txBody>
        </p:sp>
      </p:grpSp>
    </p:spTree>
    <p:extLst>
      <p:ext uri="{BB962C8B-B14F-4D97-AF65-F5344CB8AC3E}">
        <p14:creationId xmlns:p14="http://schemas.microsoft.com/office/powerpoint/2010/main" val="282842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2586231021"/>
              </p:ext>
            </p:extLst>
          </p:nvPr>
        </p:nvGraphicFramePr>
        <p:xfrm>
          <a:off x="349250" y="1717675"/>
          <a:ext cx="5376863" cy="482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Object 1"/>
          <p:cNvGraphicFramePr>
            <a:graphicFrameLocks noGrp="1" noChangeAspect="1"/>
          </p:cNvGraphicFramePr>
          <p:nvPr>
            <p:ph sz="quarter" idx="11"/>
            <p:extLst>
              <p:ext uri="{D42A27DB-BD31-4B8C-83A1-F6EECF244321}">
                <p14:modId xmlns:p14="http://schemas.microsoft.com/office/powerpoint/2010/main" val="2235266784"/>
              </p:ext>
            </p:extLst>
          </p:nvPr>
        </p:nvGraphicFramePr>
        <p:xfrm>
          <a:off x="6462713" y="2644775"/>
          <a:ext cx="5216525" cy="2971800"/>
        </p:xfrm>
        <a:graphic>
          <a:graphicData uri="http://schemas.openxmlformats.org/presentationml/2006/ole">
            <mc:AlternateContent xmlns:mc="http://schemas.openxmlformats.org/markup-compatibility/2006">
              <mc:Choice xmlns:v="urn:schemas-microsoft-com:vml" Requires="v">
                <p:oleObj spid="_x0000_s30729" name="Visio" r:id="rId8" imgW="5216366" imgH="2971228" progId="Visio.Drawing.11">
                  <p:embed/>
                </p:oleObj>
              </mc:Choice>
              <mc:Fallback>
                <p:oleObj name="Visio" r:id="rId8" imgW="5216366" imgH="2971228" progId="Visio.Drawing.11">
                  <p:embed/>
                  <p:pic>
                    <p:nvPicPr>
                      <p:cNvPr id="151558"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62713" y="2644775"/>
                        <a:ext cx="521652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1554" name="标题 1"/>
          <p:cNvSpPr>
            <a:spLocks noGrp="1"/>
          </p:cNvSpPr>
          <p:nvPr>
            <p:ph type="title"/>
          </p:nvPr>
        </p:nvSpPr>
        <p:spPr/>
        <p:txBody>
          <a:bodyPr/>
          <a:lstStyle/>
          <a:p>
            <a:r>
              <a:rPr lang="zh-CN" altLang="en-US"/>
              <a:t>调频电路</a:t>
            </a:r>
          </a:p>
        </p:txBody>
      </p:sp>
      <p:sp>
        <p:nvSpPr>
          <p:cNvPr id="151556" name="矩形 3"/>
          <p:cNvSpPr>
            <a:spLocks noChangeArrowheads="1"/>
          </p:cNvSpPr>
          <p:nvPr/>
        </p:nvSpPr>
        <p:spPr bwMode="auto">
          <a:xfrm>
            <a:off x="8040216" y="5877272"/>
            <a:ext cx="1928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10"/>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1800" dirty="0">
                <a:solidFill>
                  <a:schemeClr val="tx1"/>
                </a:solidFill>
                <a:ea typeface="宋体" panose="02010600030101010101" pitchFamily="2" charset="-122"/>
              </a:rPr>
              <a:t> </a:t>
            </a:r>
            <a:r>
              <a:rPr lang="en-US" altLang="zh-CN" sz="1800" dirty="0">
                <a:solidFill>
                  <a:schemeClr val="tx1"/>
                </a:solidFill>
                <a:ea typeface="宋体" panose="02010600030101010101" pitchFamily="2" charset="-122"/>
              </a:rPr>
              <a:t> </a:t>
            </a:r>
            <a:r>
              <a:rPr lang="zh-CN" altLang="en-US" sz="1800" dirty="0">
                <a:solidFill>
                  <a:schemeClr val="accent1"/>
                </a:solidFill>
                <a:ea typeface="宋体" panose="02010600030101010101" pitchFamily="2" charset="-122"/>
              </a:rPr>
              <a:t>调频电路原理图</a:t>
            </a:r>
          </a:p>
        </p:txBody>
      </p:sp>
      <p:sp>
        <p:nvSpPr>
          <p:cNvPr id="151557"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10"/>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标题 1"/>
          <p:cNvSpPr>
            <a:spLocks noGrp="1"/>
          </p:cNvSpPr>
          <p:nvPr>
            <p:ph type="title"/>
          </p:nvPr>
        </p:nvSpPr>
        <p:spPr/>
        <p:txBody>
          <a:bodyPr vert="horz" lIns="91440" tIns="45720" rIns="91440" bIns="45720" rtlCol="0" anchor="ctr" anchorCtr="0">
            <a:normAutofit/>
          </a:bodyPr>
          <a:lstStyle/>
          <a:p>
            <a:pPr>
              <a:defRPr/>
            </a:pPr>
            <a:r>
              <a:rPr lang="zh-CN" altLang="en-US" sz="3200" dirty="0">
                <a:latin typeface="+mn-ea"/>
                <a:ea typeface="+mn-ea"/>
              </a:rPr>
              <a:t>电容式麦克风</a:t>
            </a:r>
          </a:p>
        </p:txBody>
      </p:sp>
      <p:pic>
        <p:nvPicPr>
          <p:cNvPr id="24" name="图片 23"/>
          <p:cNvPicPr>
            <a:picLocks noChangeAspect="1"/>
          </p:cNvPicPr>
          <p:nvPr/>
        </p:nvPicPr>
        <p:blipFill>
          <a:blip r:embed="rId2"/>
          <a:stretch>
            <a:fillRect/>
          </a:stretch>
        </p:blipFill>
        <p:spPr>
          <a:xfrm>
            <a:off x="479376" y="1628800"/>
            <a:ext cx="6600825" cy="3267075"/>
          </a:xfrm>
          <a:prstGeom prst="rect">
            <a:avLst/>
          </a:prstGeom>
        </p:spPr>
      </p:pic>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128" y="1844824"/>
            <a:ext cx="4762500" cy="3333750"/>
          </a:xfrm>
          <a:prstGeom prst="rect">
            <a:avLst/>
          </a:prstGeom>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95400" y="907852"/>
            <a:ext cx="5460930" cy="472042"/>
            <a:chOff x="1841535" y="1274734"/>
            <a:chExt cx="5460930" cy="472042"/>
          </a:xfrm>
        </p:grpSpPr>
        <p:grpSp>
          <p:nvGrpSpPr>
            <p:cNvPr id="48" name="组合 47"/>
            <p:cNvGrpSpPr/>
            <p:nvPr/>
          </p:nvGrpSpPr>
          <p:grpSpPr>
            <a:xfrm>
              <a:off x="1841535" y="1303550"/>
              <a:ext cx="843427" cy="443226"/>
              <a:chOff x="666810" y="2586037"/>
              <a:chExt cx="468000" cy="245937"/>
            </a:xfrm>
          </p:grpSpPr>
          <p:sp>
            <p:nvSpPr>
              <p:cNvPr id="5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2" name="文本框 5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9" name="直接连接符 48"/>
            <p:cNvCxnSpPr>
              <a:stCxn id="51"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zh-CN" sz="2400" dirty="0">
                  <a:solidFill>
                    <a:schemeClr val="accent1"/>
                  </a:solidFill>
                  <a:latin typeface="Tahoma" pitchFamily="34" charset="0"/>
                </a:rPr>
                <a:t>传感器概述</a:t>
              </a:r>
              <a:endParaRPr kumimoji="1" lang="en-US" altLang="zh-CN" sz="2400" dirty="0">
                <a:solidFill>
                  <a:schemeClr val="accent1"/>
                </a:solidFill>
                <a:latin typeface="Tahoma" pitchFamily="34" charset="0"/>
              </a:endParaRPr>
            </a:p>
          </p:txBody>
        </p:sp>
      </p:grpSp>
      <p:grpSp>
        <p:nvGrpSpPr>
          <p:cNvPr id="6" name="组合 5"/>
          <p:cNvGrpSpPr/>
          <p:nvPr/>
        </p:nvGrpSpPr>
        <p:grpSpPr>
          <a:xfrm>
            <a:off x="695400" y="1504614"/>
            <a:ext cx="5460930" cy="472042"/>
            <a:chOff x="1841535" y="2194707"/>
            <a:chExt cx="5460930" cy="472042"/>
          </a:xfrm>
        </p:grpSpPr>
        <p:grpSp>
          <p:nvGrpSpPr>
            <p:cNvPr id="43" name="组合 42"/>
            <p:cNvGrpSpPr/>
            <p:nvPr/>
          </p:nvGrpSpPr>
          <p:grpSpPr>
            <a:xfrm>
              <a:off x="1841535" y="2223523"/>
              <a:ext cx="843427" cy="443226"/>
              <a:chOff x="666810" y="2586037"/>
              <a:chExt cx="468000" cy="245937"/>
            </a:xfrm>
          </p:grpSpPr>
          <p:sp>
            <p:nvSpPr>
              <p:cNvPr id="4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7" name="文本框 4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4" name="直接连接符 43"/>
            <p:cNvCxnSpPr>
              <a:stCxn id="46"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2915073" y="2194707"/>
              <a:ext cx="4387392" cy="461665"/>
            </a:xfrm>
            <a:prstGeom prst="rect">
              <a:avLst/>
            </a:prstGeom>
            <a:noFill/>
          </p:spPr>
          <p:txBody>
            <a:bodyPr wrap="square" rtlCol="0">
              <a:spAutoFit/>
            </a:bodyPr>
            <a:lstStyle/>
            <a:p>
              <a:r>
                <a:rPr lang="zh-CN" altLang="en-US" sz="2400" dirty="0"/>
                <a:t>金属温度传感器</a:t>
              </a:r>
            </a:p>
          </p:txBody>
        </p:sp>
      </p:grpSp>
      <p:grpSp>
        <p:nvGrpSpPr>
          <p:cNvPr id="7" name="组合 6"/>
          <p:cNvGrpSpPr/>
          <p:nvPr/>
        </p:nvGrpSpPr>
        <p:grpSpPr>
          <a:xfrm>
            <a:off x="695400" y="2101376"/>
            <a:ext cx="5460930" cy="472042"/>
            <a:chOff x="1841535" y="3114680"/>
            <a:chExt cx="5460930" cy="472042"/>
          </a:xfrm>
        </p:grpSpPr>
        <p:grpSp>
          <p:nvGrpSpPr>
            <p:cNvPr id="38" name="组合 37"/>
            <p:cNvGrpSpPr/>
            <p:nvPr/>
          </p:nvGrpSpPr>
          <p:grpSpPr>
            <a:xfrm>
              <a:off x="1841535" y="3143496"/>
              <a:ext cx="843427" cy="443226"/>
              <a:chOff x="666810" y="2586037"/>
              <a:chExt cx="468000" cy="245937"/>
            </a:xfrm>
          </p:grpSpPr>
          <p:sp>
            <p:nvSpPr>
              <p:cNvPr id="4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2" name="文本框 4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9" name="直接连接符 38"/>
            <p:cNvCxnSpPr>
              <a:stCxn id="41"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2915073" y="3114680"/>
              <a:ext cx="4387392" cy="461665"/>
            </a:xfrm>
            <a:prstGeom prst="rect">
              <a:avLst/>
            </a:prstGeom>
            <a:noFill/>
          </p:spPr>
          <p:txBody>
            <a:bodyPr wrap="square" rtlCol="0">
              <a:spAutoFit/>
            </a:bodyPr>
            <a:lstStyle/>
            <a:p>
              <a:r>
                <a:rPr lang="zh-CN" altLang="en-US" sz="2400" dirty="0"/>
                <a:t>热电偶</a:t>
              </a:r>
            </a:p>
          </p:txBody>
        </p:sp>
      </p:grpSp>
      <p:grpSp>
        <p:nvGrpSpPr>
          <p:cNvPr id="8" name="组合 7"/>
          <p:cNvGrpSpPr/>
          <p:nvPr/>
        </p:nvGrpSpPr>
        <p:grpSpPr>
          <a:xfrm>
            <a:off x="695400" y="2698138"/>
            <a:ext cx="5460930" cy="472042"/>
            <a:chOff x="1841535" y="4034653"/>
            <a:chExt cx="5460930" cy="472042"/>
          </a:xfrm>
        </p:grpSpPr>
        <p:grpSp>
          <p:nvGrpSpPr>
            <p:cNvPr id="33" name="组合 32"/>
            <p:cNvGrpSpPr/>
            <p:nvPr/>
          </p:nvGrpSpPr>
          <p:grpSpPr>
            <a:xfrm>
              <a:off x="1841535" y="4063469"/>
              <a:ext cx="843427" cy="443226"/>
              <a:chOff x="666810" y="2586037"/>
              <a:chExt cx="468000" cy="245937"/>
            </a:xfrm>
          </p:grpSpPr>
          <p:sp>
            <p:nvSpPr>
              <p:cNvPr id="3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7" name="文本框 3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4" name="直接连接符 33"/>
            <p:cNvCxnSpPr>
              <a:stCxn id="36"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915073" y="4034653"/>
              <a:ext cx="4387392" cy="461665"/>
            </a:xfrm>
            <a:prstGeom prst="rect">
              <a:avLst/>
            </a:prstGeom>
            <a:noFill/>
          </p:spPr>
          <p:txBody>
            <a:bodyPr wrap="square" rtlCol="0">
              <a:spAutoFit/>
            </a:bodyPr>
            <a:lstStyle/>
            <a:p>
              <a:r>
                <a:rPr lang="zh-CN" altLang="en-US" sz="2400" dirty="0"/>
                <a:t>热敏电阻</a:t>
              </a:r>
            </a:p>
          </p:txBody>
        </p:sp>
      </p:grpSp>
      <p:grpSp>
        <p:nvGrpSpPr>
          <p:cNvPr id="9" name="组合 8"/>
          <p:cNvGrpSpPr/>
          <p:nvPr/>
        </p:nvGrpSpPr>
        <p:grpSpPr>
          <a:xfrm>
            <a:off x="696234" y="3294900"/>
            <a:ext cx="5460930" cy="472042"/>
            <a:chOff x="1841535" y="4954628"/>
            <a:chExt cx="5460930" cy="472042"/>
          </a:xfrm>
        </p:grpSpPr>
        <p:grpSp>
          <p:nvGrpSpPr>
            <p:cNvPr id="28" name="组合 27"/>
            <p:cNvGrpSpPr/>
            <p:nvPr/>
          </p:nvGrpSpPr>
          <p:grpSpPr>
            <a:xfrm>
              <a:off x="1841535" y="4983444"/>
              <a:ext cx="843427" cy="443226"/>
              <a:chOff x="666810" y="2586037"/>
              <a:chExt cx="468000" cy="245937"/>
            </a:xfrm>
          </p:grpSpPr>
          <p:sp>
            <p:nvSpPr>
              <p:cNvPr id="3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2" name="文本框 3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9" name="直接连接符 28"/>
            <p:cNvCxnSpPr>
              <a:stCxn id="3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915073" y="4954628"/>
              <a:ext cx="4387392" cy="461665"/>
            </a:xfrm>
            <a:prstGeom prst="rect">
              <a:avLst/>
            </a:prstGeom>
            <a:noFill/>
          </p:spPr>
          <p:txBody>
            <a:bodyPr wrap="square" rtlCol="0">
              <a:spAutoFit/>
            </a:bodyPr>
            <a:lstStyle/>
            <a:p>
              <a:r>
                <a:rPr lang="zh-CN" altLang="en-US" sz="2400" dirty="0"/>
                <a:t>霍尔传感器</a:t>
              </a:r>
            </a:p>
          </p:txBody>
        </p:sp>
      </p:grpSp>
      <p:grpSp>
        <p:nvGrpSpPr>
          <p:cNvPr id="10" name="组合 9"/>
          <p:cNvGrpSpPr/>
          <p:nvPr/>
        </p:nvGrpSpPr>
        <p:grpSpPr>
          <a:xfrm>
            <a:off x="695400" y="3891662"/>
            <a:ext cx="5460930" cy="472042"/>
            <a:chOff x="1993935" y="1427134"/>
            <a:chExt cx="5460930" cy="472042"/>
          </a:xfrm>
        </p:grpSpPr>
        <p:grpSp>
          <p:nvGrpSpPr>
            <p:cNvPr id="23" name="组合 22"/>
            <p:cNvGrpSpPr/>
            <p:nvPr/>
          </p:nvGrpSpPr>
          <p:grpSpPr>
            <a:xfrm>
              <a:off x="1993935" y="1455950"/>
              <a:ext cx="843427" cy="443226"/>
              <a:chOff x="666810" y="2586037"/>
              <a:chExt cx="468000" cy="245937"/>
            </a:xfrm>
          </p:grpSpPr>
          <p:sp>
            <p:nvSpPr>
              <p:cNvPr id="2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7" name="文本框 2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4" name="直接连接符 23"/>
            <p:cNvCxnSpPr>
              <a:stCxn id="26"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67473" y="1427134"/>
              <a:ext cx="4387392" cy="461665"/>
            </a:xfrm>
            <a:prstGeom prst="rect">
              <a:avLst/>
            </a:prstGeom>
            <a:noFill/>
          </p:spPr>
          <p:txBody>
            <a:bodyPr wrap="square" rtlCol="0">
              <a:spAutoFit/>
            </a:bodyPr>
            <a:lstStyle/>
            <a:p>
              <a:r>
                <a:rPr lang="zh-CN" altLang="en-US" sz="2400" dirty="0"/>
                <a:t>磁阻传感器</a:t>
              </a:r>
            </a:p>
          </p:txBody>
        </p:sp>
      </p:grpSp>
      <p:grpSp>
        <p:nvGrpSpPr>
          <p:cNvPr id="11" name="组合 10"/>
          <p:cNvGrpSpPr/>
          <p:nvPr/>
        </p:nvGrpSpPr>
        <p:grpSpPr>
          <a:xfrm>
            <a:off x="695400" y="4488424"/>
            <a:ext cx="5460930" cy="472042"/>
            <a:chOff x="1841535" y="5284653"/>
            <a:chExt cx="5460930" cy="472042"/>
          </a:xfrm>
        </p:grpSpPr>
        <p:grpSp>
          <p:nvGrpSpPr>
            <p:cNvPr id="18" name="组合 17"/>
            <p:cNvGrpSpPr/>
            <p:nvPr/>
          </p:nvGrpSpPr>
          <p:grpSpPr>
            <a:xfrm>
              <a:off x="1841535" y="5313469"/>
              <a:ext cx="843427" cy="443226"/>
              <a:chOff x="666810" y="2586037"/>
              <a:chExt cx="468000" cy="245937"/>
            </a:xfrm>
          </p:grpSpPr>
          <p:sp>
            <p:nvSpPr>
              <p:cNvPr id="2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2" name="文本框 2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9" name="直接连接符 18"/>
            <p:cNvCxnSpPr>
              <a:stCxn id="21"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15073" y="5284653"/>
              <a:ext cx="4387392" cy="461665"/>
            </a:xfrm>
            <a:prstGeom prst="rect">
              <a:avLst/>
            </a:prstGeom>
            <a:noFill/>
          </p:spPr>
          <p:txBody>
            <a:bodyPr wrap="square" rtlCol="0">
              <a:spAutoFit/>
            </a:bodyPr>
            <a:lstStyle/>
            <a:p>
              <a:r>
                <a:rPr lang="zh-CN" altLang="en-US" sz="2400" dirty="0"/>
                <a:t>电场测量探头</a:t>
              </a:r>
            </a:p>
          </p:txBody>
        </p:sp>
      </p:grpSp>
      <p:grpSp>
        <p:nvGrpSpPr>
          <p:cNvPr id="12" name="组合 11"/>
          <p:cNvGrpSpPr/>
          <p:nvPr/>
        </p:nvGrpSpPr>
        <p:grpSpPr>
          <a:xfrm>
            <a:off x="695400" y="5085184"/>
            <a:ext cx="5460930" cy="472042"/>
            <a:chOff x="1841535" y="5284653"/>
            <a:chExt cx="5460930" cy="472042"/>
          </a:xfrm>
        </p:grpSpPr>
        <p:grpSp>
          <p:nvGrpSpPr>
            <p:cNvPr id="13" name="组合 12"/>
            <p:cNvGrpSpPr/>
            <p:nvPr/>
          </p:nvGrpSpPr>
          <p:grpSpPr>
            <a:xfrm>
              <a:off x="1841535" y="5313469"/>
              <a:ext cx="843427" cy="443226"/>
              <a:chOff x="666810" y="2586037"/>
              <a:chExt cx="468000" cy="245937"/>
            </a:xfrm>
          </p:grpSpPr>
          <p:sp>
            <p:nvSpPr>
              <p:cNvPr id="1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7" name="文本框 1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4" name="直接连接符 13"/>
            <p:cNvCxnSpPr>
              <a:stCxn id="16"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15073" y="5284653"/>
              <a:ext cx="4387392" cy="461665"/>
            </a:xfrm>
            <a:prstGeom prst="rect">
              <a:avLst/>
            </a:prstGeom>
            <a:noFill/>
          </p:spPr>
          <p:txBody>
            <a:bodyPr wrap="square" rtlCol="0">
              <a:spAutoFit/>
            </a:bodyPr>
            <a:lstStyle/>
            <a:p>
              <a:r>
                <a:rPr lang="zh-CN" altLang="en-US" sz="2400" dirty="0"/>
                <a:t>电涡流传感器</a:t>
              </a:r>
            </a:p>
          </p:txBody>
        </p:sp>
      </p:grpSp>
      <p:grpSp>
        <p:nvGrpSpPr>
          <p:cNvPr id="53" name="组合 52"/>
          <p:cNvGrpSpPr/>
          <p:nvPr/>
        </p:nvGrpSpPr>
        <p:grpSpPr>
          <a:xfrm>
            <a:off x="6385607" y="936668"/>
            <a:ext cx="5460930" cy="472042"/>
            <a:chOff x="1841535" y="1274734"/>
            <a:chExt cx="5460930" cy="472042"/>
          </a:xfrm>
        </p:grpSpPr>
        <p:grpSp>
          <p:nvGrpSpPr>
            <p:cNvPr id="54" name="组合 53"/>
            <p:cNvGrpSpPr/>
            <p:nvPr/>
          </p:nvGrpSpPr>
          <p:grpSpPr>
            <a:xfrm>
              <a:off x="1841535" y="1303550"/>
              <a:ext cx="843427" cy="443226"/>
              <a:chOff x="666810" y="2586037"/>
              <a:chExt cx="468000" cy="245937"/>
            </a:xfrm>
          </p:grpSpPr>
          <p:sp>
            <p:nvSpPr>
              <p:cNvPr id="57"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8" name="文本框 57"/>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9</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5" name="直接连接符 54"/>
            <p:cNvCxnSpPr>
              <a:stCxn id="57"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en-US" sz="2400" dirty="0">
                  <a:solidFill>
                    <a:schemeClr val="accent1"/>
                  </a:solidFill>
                  <a:latin typeface="Tahoma" pitchFamily="34" charset="0"/>
                </a:rPr>
                <a:t>压电传感器</a:t>
              </a:r>
            </a:p>
          </p:txBody>
        </p:sp>
      </p:grpSp>
      <p:grpSp>
        <p:nvGrpSpPr>
          <p:cNvPr id="59" name="组合 58"/>
          <p:cNvGrpSpPr/>
          <p:nvPr/>
        </p:nvGrpSpPr>
        <p:grpSpPr>
          <a:xfrm>
            <a:off x="6385607" y="1533430"/>
            <a:ext cx="5460930" cy="472042"/>
            <a:chOff x="1841535" y="2194707"/>
            <a:chExt cx="5460930" cy="472042"/>
          </a:xfrm>
        </p:grpSpPr>
        <p:grpSp>
          <p:nvGrpSpPr>
            <p:cNvPr id="60" name="组合 59"/>
            <p:cNvGrpSpPr/>
            <p:nvPr/>
          </p:nvGrpSpPr>
          <p:grpSpPr>
            <a:xfrm>
              <a:off x="1841535" y="2223523"/>
              <a:ext cx="843427" cy="443226"/>
              <a:chOff x="666810" y="2586037"/>
              <a:chExt cx="468000" cy="245937"/>
            </a:xfrm>
          </p:grpSpPr>
          <p:sp>
            <p:nvSpPr>
              <p:cNvPr id="6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4" name="文本框 6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10</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1" name="直接连接符 60"/>
            <p:cNvCxnSpPr>
              <a:stCxn id="6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2915073" y="2194707"/>
              <a:ext cx="4387392" cy="461665"/>
            </a:xfrm>
            <a:prstGeom prst="rect">
              <a:avLst/>
            </a:prstGeom>
            <a:noFill/>
          </p:spPr>
          <p:txBody>
            <a:bodyPr wrap="square" rtlCol="0">
              <a:spAutoFit/>
            </a:bodyPr>
            <a:lstStyle/>
            <a:p>
              <a:r>
                <a:rPr lang="zh-CN" altLang="en-US" sz="2400" dirty="0"/>
                <a:t>光电传感器</a:t>
              </a:r>
            </a:p>
          </p:txBody>
        </p:sp>
      </p:grpSp>
      <p:grpSp>
        <p:nvGrpSpPr>
          <p:cNvPr id="65" name="组合 64"/>
          <p:cNvGrpSpPr/>
          <p:nvPr/>
        </p:nvGrpSpPr>
        <p:grpSpPr>
          <a:xfrm>
            <a:off x="6385607" y="2130192"/>
            <a:ext cx="5460930" cy="472042"/>
            <a:chOff x="1841535" y="3114680"/>
            <a:chExt cx="5460930" cy="472042"/>
          </a:xfrm>
        </p:grpSpPr>
        <p:grpSp>
          <p:nvGrpSpPr>
            <p:cNvPr id="66" name="组合 65"/>
            <p:cNvGrpSpPr/>
            <p:nvPr/>
          </p:nvGrpSpPr>
          <p:grpSpPr>
            <a:xfrm>
              <a:off x="1841535" y="3143496"/>
              <a:ext cx="843427" cy="443226"/>
              <a:chOff x="666810" y="2586037"/>
              <a:chExt cx="468000" cy="245937"/>
            </a:xfrm>
          </p:grpSpPr>
          <p:sp>
            <p:nvSpPr>
              <p:cNvPr id="6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0" name="文本框 6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7" name="直接连接符 66"/>
            <p:cNvCxnSpPr>
              <a:stCxn id="69"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915073" y="3114680"/>
              <a:ext cx="4387392" cy="461665"/>
            </a:xfrm>
            <a:prstGeom prst="rect">
              <a:avLst/>
            </a:prstGeom>
            <a:noFill/>
          </p:spPr>
          <p:txBody>
            <a:bodyPr wrap="square" rtlCol="0">
              <a:spAutoFit/>
            </a:bodyPr>
            <a:lstStyle/>
            <a:p>
              <a:r>
                <a:rPr lang="zh-CN" altLang="en-US" sz="2400" dirty="0"/>
                <a:t>电容式传感器</a:t>
              </a:r>
            </a:p>
          </p:txBody>
        </p:sp>
      </p:grpSp>
      <p:grpSp>
        <p:nvGrpSpPr>
          <p:cNvPr id="71" name="组合 70"/>
          <p:cNvGrpSpPr/>
          <p:nvPr/>
        </p:nvGrpSpPr>
        <p:grpSpPr>
          <a:xfrm>
            <a:off x="6385607" y="2726954"/>
            <a:ext cx="5460930" cy="472042"/>
            <a:chOff x="1841535" y="4034653"/>
            <a:chExt cx="5460930" cy="472042"/>
          </a:xfrm>
        </p:grpSpPr>
        <p:grpSp>
          <p:nvGrpSpPr>
            <p:cNvPr id="72" name="组合 71"/>
            <p:cNvGrpSpPr/>
            <p:nvPr/>
          </p:nvGrpSpPr>
          <p:grpSpPr>
            <a:xfrm>
              <a:off x="1841535" y="4063469"/>
              <a:ext cx="843427" cy="443226"/>
              <a:chOff x="666810" y="2586037"/>
              <a:chExt cx="468000" cy="245937"/>
            </a:xfrm>
          </p:grpSpPr>
          <p:sp>
            <p:nvSpPr>
              <p:cNvPr id="75"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6" name="文本框 75"/>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3" name="直接连接符 72"/>
            <p:cNvCxnSpPr>
              <a:stCxn id="75"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2915073" y="4034653"/>
              <a:ext cx="4387392" cy="461665"/>
            </a:xfrm>
            <a:prstGeom prst="rect">
              <a:avLst/>
            </a:prstGeom>
            <a:noFill/>
          </p:spPr>
          <p:txBody>
            <a:bodyPr wrap="square" rtlCol="0">
              <a:spAutoFit/>
            </a:bodyPr>
            <a:lstStyle/>
            <a:p>
              <a:r>
                <a:rPr lang="zh-CN" altLang="en-US" sz="2400" dirty="0"/>
                <a:t>电感式传感器</a:t>
              </a:r>
            </a:p>
          </p:txBody>
        </p:sp>
      </p:grpSp>
      <p:grpSp>
        <p:nvGrpSpPr>
          <p:cNvPr id="77" name="组合 76"/>
          <p:cNvGrpSpPr/>
          <p:nvPr/>
        </p:nvGrpSpPr>
        <p:grpSpPr>
          <a:xfrm>
            <a:off x="6386441" y="3323716"/>
            <a:ext cx="5460930" cy="472042"/>
            <a:chOff x="1841535" y="4954628"/>
            <a:chExt cx="5460930" cy="472042"/>
          </a:xfrm>
        </p:grpSpPr>
        <p:grpSp>
          <p:nvGrpSpPr>
            <p:cNvPr id="78" name="组合 77"/>
            <p:cNvGrpSpPr/>
            <p:nvPr/>
          </p:nvGrpSpPr>
          <p:grpSpPr>
            <a:xfrm>
              <a:off x="1841535" y="4983444"/>
              <a:ext cx="843427" cy="443226"/>
              <a:chOff x="666810" y="2586037"/>
              <a:chExt cx="468000" cy="245937"/>
            </a:xfrm>
          </p:grpSpPr>
          <p:sp>
            <p:nvSpPr>
              <p:cNvPr id="8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2" name="文本框 8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9" name="直接连接符 78"/>
            <p:cNvCxnSpPr>
              <a:stCxn id="8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2915073" y="4954628"/>
              <a:ext cx="4387392" cy="461665"/>
            </a:xfrm>
            <a:prstGeom prst="rect">
              <a:avLst/>
            </a:prstGeom>
            <a:noFill/>
          </p:spPr>
          <p:txBody>
            <a:bodyPr wrap="square" rtlCol="0">
              <a:spAutoFit/>
            </a:bodyPr>
            <a:lstStyle/>
            <a:p>
              <a:r>
                <a:rPr lang="zh-CN" altLang="en-US" sz="2400" dirty="0"/>
                <a:t>差动传感器与测量电桥</a:t>
              </a:r>
            </a:p>
          </p:txBody>
        </p:sp>
      </p:grpSp>
    </p:spTree>
    <p:extLst>
      <p:ext uri="{BB962C8B-B14F-4D97-AF65-F5344CB8AC3E}">
        <p14:creationId xmlns:p14="http://schemas.microsoft.com/office/powerpoint/2010/main" val="280366353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内容占位符 32"/>
          <p:cNvGraphicFramePr>
            <a:graphicFrameLocks noGrp="1"/>
          </p:cNvGraphicFramePr>
          <p:nvPr>
            <p:ph sz="quarter" idx="10"/>
            <p:extLst>
              <p:ext uri="{D42A27DB-BD31-4B8C-83A1-F6EECF244321}">
                <p14:modId xmlns:p14="http://schemas.microsoft.com/office/powerpoint/2010/main" val="2628795351"/>
              </p:ext>
            </p:extLst>
          </p:nvPr>
        </p:nvGraphicFramePr>
        <p:xfrm>
          <a:off x="839416" y="2708920"/>
          <a:ext cx="10406633" cy="3970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标题 9"/>
          <p:cNvSpPr>
            <a:spLocks noGrp="1"/>
          </p:cNvSpPr>
          <p:nvPr>
            <p:ph type="title"/>
          </p:nvPr>
        </p:nvSpPr>
        <p:spPr/>
        <p:txBody>
          <a:bodyPr/>
          <a:lstStyle/>
          <a:p>
            <a:r>
              <a:rPr lang="zh-CN" altLang="en-US" dirty="0">
                <a:latin typeface="+mn-ea"/>
              </a:rPr>
              <a:t>电感式传感器分类</a:t>
            </a:r>
            <a:endParaRPr lang="zh-CN" altLang="en-US" dirty="0"/>
          </a:p>
        </p:txBody>
      </p:sp>
      <p:sp>
        <p:nvSpPr>
          <p:cNvPr id="4" name="矩形 3"/>
          <p:cNvSpPr/>
          <p:nvPr/>
        </p:nvSpPr>
        <p:spPr>
          <a:xfrm>
            <a:off x="335360" y="1713442"/>
            <a:ext cx="6120553" cy="707886"/>
          </a:xfrm>
          <a:prstGeom prst="rect">
            <a:avLst/>
          </a:prstGeom>
        </p:spPr>
        <p:txBody>
          <a:bodyPr wrap="square">
            <a:spAutoFit/>
          </a:bodyPr>
          <a:lstStyle/>
          <a:p>
            <a:pPr marL="285750" lvl="0" indent="-285750">
              <a:buFont typeface="Wingdings" panose="05000000000000000000" pitchFamily="2" charset="2"/>
              <a:buChar char="n"/>
            </a:pPr>
            <a:r>
              <a:rPr lang="zh-CN" altLang="en-US" sz="2000" dirty="0">
                <a:solidFill>
                  <a:schemeClr val="tx1"/>
                </a:solidFill>
              </a:rPr>
              <a:t>基本原理：</a:t>
            </a:r>
            <a:r>
              <a:rPr lang="zh-CN" altLang="zh-CN" sz="2000" dirty="0">
                <a:solidFill>
                  <a:schemeClr val="tx1"/>
                </a:solidFill>
              </a:rPr>
              <a:t>利用自感或互感的变化来</a:t>
            </a:r>
            <a:r>
              <a:rPr lang="zh-CN" altLang="en-US" sz="2000" dirty="0">
                <a:solidFill>
                  <a:schemeClr val="tx1"/>
                </a:solidFill>
              </a:rPr>
              <a:t>实现</a:t>
            </a:r>
            <a:r>
              <a:rPr lang="zh-CN" altLang="zh-CN" sz="2000" dirty="0">
                <a:solidFill>
                  <a:schemeClr val="tx1"/>
                </a:solidFill>
              </a:rPr>
              <a:t>测量</a:t>
            </a:r>
            <a:endParaRPr lang="en-US" altLang="zh-CN" sz="2000" dirty="0">
              <a:solidFill>
                <a:schemeClr val="tx1"/>
              </a:solidFill>
            </a:endParaRPr>
          </a:p>
          <a:p>
            <a:pPr marL="285750" lvl="0" indent="-285750">
              <a:buFont typeface="Wingdings" panose="05000000000000000000" pitchFamily="2" charset="2"/>
              <a:buChar char="n"/>
            </a:pPr>
            <a:r>
              <a:rPr lang="zh-CN" altLang="en-US" sz="2000" dirty="0">
                <a:solidFill>
                  <a:schemeClr val="tx1"/>
                </a:solidFill>
              </a:rPr>
              <a:t>被测量：</a:t>
            </a:r>
            <a:r>
              <a:rPr lang="zh-CN" altLang="zh-CN" sz="2000" dirty="0">
                <a:solidFill>
                  <a:schemeClr val="tx1"/>
                </a:solidFill>
              </a:rPr>
              <a:t>位移、振动、压力、流量、重量、力矩等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AsOne/>
      </p:bldGraphic>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标题 1"/>
          <p:cNvSpPr>
            <a:spLocks noGrp="1"/>
          </p:cNvSpPr>
          <p:nvPr>
            <p:ph type="title"/>
          </p:nvPr>
        </p:nvSpPr>
        <p:spPr/>
        <p:txBody>
          <a:bodyPr/>
          <a:lstStyle/>
          <a:p>
            <a:r>
              <a:rPr lang="zh-CN" altLang="en-US"/>
              <a:t>简单自感式传感器的原理及特性</a:t>
            </a:r>
          </a:p>
        </p:txBody>
      </p:sp>
      <p:pic>
        <p:nvPicPr>
          <p:cNvPr id="158723" name="内容占位符 3" descr="4z25.tif"/>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r="68261"/>
          <a:stretch/>
        </p:blipFill>
        <p:spPr>
          <a:xfrm>
            <a:off x="1271464" y="2109787"/>
            <a:ext cx="2448272" cy="2638425"/>
          </a:xfrm>
        </p:spPr>
      </p:pic>
      <p:sp>
        <p:nvSpPr>
          <p:cNvPr id="158724" name="Rectangle 1"/>
          <p:cNvSpPr>
            <a:spLocks noChangeArrowheads="1"/>
          </p:cNvSpPr>
          <p:nvPr/>
        </p:nvSpPr>
        <p:spPr bwMode="auto">
          <a:xfrm>
            <a:off x="917725" y="4925671"/>
            <a:ext cx="21803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2000" dirty="0">
                <a:solidFill>
                  <a:schemeClr val="accent1"/>
                </a:solidFill>
                <a:latin typeface="+mn-ea"/>
                <a:ea typeface="+mn-ea"/>
                <a:cs typeface="Arial" panose="020B0604020202020204" pitchFamily="34" charset="0"/>
              </a:rPr>
              <a:t>a</a:t>
            </a:r>
            <a:r>
              <a:rPr lang="zh-CN" altLang="en-US" sz="2000" dirty="0">
                <a:solidFill>
                  <a:schemeClr val="accent1"/>
                </a:solidFill>
                <a:latin typeface="+mn-ea"/>
                <a:ea typeface="+mn-ea"/>
                <a:cs typeface="Arial" panose="020B0604020202020204" pitchFamily="34" charset="0"/>
              </a:rPr>
              <a:t>）变气隙式</a:t>
            </a:r>
          </a:p>
        </p:txBody>
      </p:sp>
      <p:pic>
        <p:nvPicPr>
          <p:cNvPr id="5" name="内容占位符 3" descr="4z25.tif">
            <a:extLst>
              <a:ext uri="{FF2B5EF4-FFF2-40B4-BE49-F238E27FC236}">
                <a16:creationId xmlns:a16="http://schemas.microsoft.com/office/drawing/2014/main" id="{63B9EE48-9BDF-4DD5-9D18-4D80CFFBF7E3}"/>
              </a:ext>
            </a:extLst>
          </p:cNvPr>
          <p:cNvPicPr>
            <a:picLocks noChangeAspect="1"/>
          </p:cNvPicPr>
          <p:nvPr/>
        </p:nvPicPr>
        <p:blipFill rotWithShape="1">
          <a:blip r:embed="rId2">
            <a:extLst>
              <a:ext uri="{28A0092B-C50C-407E-A947-70E740481C1C}">
                <a14:useLocalDpi xmlns:a14="http://schemas.microsoft.com/office/drawing/2010/main" val="0"/>
              </a:ext>
            </a:extLst>
          </a:blip>
          <a:srcRect l="29873" t="-1" r="30920" b="-4583"/>
          <a:stretch/>
        </p:blipFill>
        <p:spPr>
          <a:xfrm>
            <a:off x="4151784" y="2177824"/>
            <a:ext cx="3024336" cy="2759371"/>
          </a:xfrm>
          <a:prstGeom prst="rect">
            <a:avLst/>
          </a:prstGeom>
        </p:spPr>
      </p:pic>
      <p:pic>
        <p:nvPicPr>
          <p:cNvPr id="6" name="内容占位符 3" descr="4z25.tif">
            <a:extLst>
              <a:ext uri="{FF2B5EF4-FFF2-40B4-BE49-F238E27FC236}">
                <a16:creationId xmlns:a16="http://schemas.microsoft.com/office/drawing/2014/main" id="{5A528603-C928-4E17-A2A4-5D954FD450E5}"/>
              </a:ext>
            </a:extLst>
          </p:cNvPr>
          <p:cNvPicPr>
            <a:picLocks noChangeAspect="1"/>
          </p:cNvPicPr>
          <p:nvPr/>
        </p:nvPicPr>
        <p:blipFill rotWithShape="1">
          <a:blip r:embed="rId2">
            <a:extLst>
              <a:ext uri="{28A0092B-C50C-407E-A947-70E740481C1C}">
                <a14:useLocalDpi xmlns:a14="http://schemas.microsoft.com/office/drawing/2010/main" val="0"/>
              </a:ext>
            </a:extLst>
          </a:blip>
          <a:srcRect l="69080" t="1" b="-4584"/>
          <a:stretch/>
        </p:blipFill>
        <p:spPr>
          <a:xfrm>
            <a:off x="8472266" y="2109787"/>
            <a:ext cx="2385070" cy="2759371"/>
          </a:xfrm>
          <a:prstGeom prst="rect">
            <a:avLst/>
          </a:prstGeom>
        </p:spPr>
      </p:pic>
      <p:sp>
        <p:nvSpPr>
          <p:cNvPr id="7" name="Rectangle 1">
            <a:extLst>
              <a:ext uri="{FF2B5EF4-FFF2-40B4-BE49-F238E27FC236}">
                <a16:creationId xmlns:a16="http://schemas.microsoft.com/office/drawing/2014/main" id="{E38190B1-E252-4C2F-9972-05FDF7D65DC2}"/>
              </a:ext>
            </a:extLst>
          </p:cNvPr>
          <p:cNvSpPr>
            <a:spLocks noChangeArrowheads="1"/>
          </p:cNvSpPr>
          <p:nvPr/>
        </p:nvSpPr>
        <p:spPr bwMode="auto">
          <a:xfrm>
            <a:off x="4871864" y="4937195"/>
            <a:ext cx="19175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2000" dirty="0">
                <a:solidFill>
                  <a:schemeClr val="accent1"/>
                </a:solidFill>
                <a:latin typeface="+mn-ea"/>
                <a:ea typeface="+mn-ea"/>
                <a:cs typeface="Arial" panose="020B0604020202020204" pitchFamily="34" charset="0"/>
              </a:rPr>
              <a:t>b</a:t>
            </a:r>
            <a:r>
              <a:rPr lang="zh-CN" altLang="en-US" sz="2000" dirty="0">
                <a:solidFill>
                  <a:schemeClr val="accent1"/>
                </a:solidFill>
                <a:latin typeface="+mn-ea"/>
                <a:ea typeface="+mn-ea"/>
                <a:cs typeface="Arial" panose="020B0604020202020204" pitchFamily="34" charset="0"/>
              </a:rPr>
              <a:t>）变面积式</a:t>
            </a:r>
          </a:p>
        </p:txBody>
      </p:sp>
      <p:sp>
        <p:nvSpPr>
          <p:cNvPr id="8" name="Rectangle 1">
            <a:extLst>
              <a:ext uri="{FF2B5EF4-FFF2-40B4-BE49-F238E27FC236}">
                <a16:creationId xmlns:a16="http://schemas.microsoft.com/office/drawing/2014/main" id="{3BE6007F-CC52-4B14-8819-7A56BA45B5B1}"/>
              </a:ext>
            </a:extLst>
          </p:cNvPr>
          <p:cNvSpPr>
            <a:spLocks noChangeArrowheads="1"/>
          </p:cNvSpPr>
          <p:nvPr/>
        </p:nvSpPr>
        <p:spPr bwMode="auto">
          <a:xfrm>
            <a:off x="8938953" y="4925671"/>
            <a:ext cx="1680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2000" dirty="0">
                <a:solidFill>
                  <a:schemeClr val="accent1"/>
                </a:solidFill>
                <a:latin typeface="+mn-ea"/>
                <a:ea typeface="+mn-ea"/>
                <a:cs typeface="Arial" panose="020B0604020202020204" pitchFamily="34" charset="0"/>
              </a:rPr>
              <a:t>c</a:t>
            </a:r>
            <a:r>
              <a:rPr lang="zh-CN" altLang="en-US" sz="2000" dirty="0">
                <a:solidFill>
                  <a:schemeClr val="accent1"/>
                </a:solidFill>
                <a:latin typeface="+mn-ea"/>
                <a:ea typeface="+mn-ea"/>
                <a:cs typeface="Arial" panose="020B0604020202020204" pitchFamily="34" charset="0"/>
              </a:rPr>
              <a:t>）螺管式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55672" y="1700808"/>
            <a:ext cx="6504424" cy="3896558"/>
          </a:xfrm>
        </p:spPr>
        <p:txBody>
          <a:bodyPr>
            <a:normAutofit/>
          </a:bodyPr>
          <a:lstStyle/>
          <a:p>
            <a:r>
              <a:rPr lang="zh-CN" altLang="en-US" dirty="0"/>
              <a:t>铁心与衔铁之间有一个空气隙 ，其厚度为</a:t>
            </a:r>
            <a:r>
              <a:rPr lang="zh-CN" altLang="en-US" dirty="0">
                <a:sym typeface="Symbol" panose="05050102010706020507" pitchFamily="18" charset="2"/>
              </a:rPr>
              <a:t></a:t>
            </a:r>
            <a:r>
              <a:rPr lang="zh-CN" altLang="en-US" dirty="0"/>
              <a:t>。线圈的电感量可按下式计算：	 </a:t>
            </a:r>
          </a:p>
          <a:p>
            <a:endParaRPr lang="en-US" altLang="zh-CN" dirty="0"/>
          </a:p>
          <a:p>
            <a:endParaRPr lang="en-US" altLang="zh-CN" dirty="0"/>
          </a:p>
          <a:p>
            <a:r>
              <a:rPr lang="zh-CN" altLang="en-US" dirty="0"/>
              <a:t>式中，</a:t>
            </a:r>
            <a:r>
              <a:rPr lang="en-US" altLang="zh-CN" dirty="0"/>
              <a:t>N</a:t>
            </a:r>
            <a:r>
              <a:rPr lang="zh-CN" altLang="en-US" dirty="0"/>
              <a:t> </a:t>
            </a:r>
            <a:r>
              <a:rPr lang="en-US" altLang="zh-CN" dirty="0"/>
              <a:t>—</a:t>
            </a:r>
            <a:r>
              <a:rPr lang="zh-CN" altLang="en-US" dirty="0"/>
              <a:t>线圈匝数；     为磁路的总磁阻。如果空气隙厚度</a:t>
            </a:r>
            <a:r>
              <a:rPr lang="zh-CN" altLang="en-US" dirty="0">
                <a:sym typeface="Symbol" panose="05050102010706020507" pitchFamily="18" charset="2"/>
              </a:rPr>
              <a:t></a:t>
            </a:r>
            <a:r>
              <a:rPr lang="zh-CN" altLang="en-US" dirty="0"/>
              <a:t>较小，而且不考虑磁路的铁损，则总磁阻为： </a:t>
            </a:r>
          </a:p>
          <a:p>
            <a:endParaRPr lang="en-US" altLang="zh-CN" dirty="0"/>
          </a:p>
          <a:p>
            <a:endParaRPr lang="en-US" altLang="zh-CN" dirty="0"/>
          </a:p>
          <a:p>
            <a:endParaRPr lang="zh-CN" altLang="en-US" dirty="0"/>
          </a:p>
        </p:txBody>
      </p:sp>
      <p:pic>
        <p:nvPicPr>
          <p:cNvPr id="19" name="Picture 27"/>
          <p:cNvPicPr>
            <a:picLocks noGrp="1" noChangeAspect="1" noChangeArrowheads="1"/>
          </p:cNvPicPr>
          <p:nvPr>
            <p:ph sz="quarter" idx="11"/>
          </p:nvPr>
        </p:nvPicPr>
        <p:blipFill rotWithShape="1">
          <a:blip r:embed="rId3">
            <a:extLst>
              <a:ext uri="{28A0092B-C50C-407E-A947-70E740481C1C}">
                <a14:useLocalDpi xmlns:a14="http://schemas.microsoft.com/office/drawing/2010/main" val="0"/>
              </a:ext>
            </a:extLst>
          </a:blip>
          <a:srcRect b="20644"/>
          <a:stretch/>
        </p:blipFill>
        <p:spPr>
          <a:xfrm>
            <a:off x="7544775" y="2163610"/>
            <a:ext cx="3735801" cy="2432745"/>
          </a:xfrm>
        </p:spPr>
      </p:pic>
      <p:sp>
        <p:nvSpPr>
          <p:cNvPr id="2" name="标题 1"/>
          <p:cNvSpPr>
            <a:spLocks noGrp="1"/>
          </p:cNvSpPr>
          <p:nvPr>
            <p:ph type="title"/>
          </p:nvPr>
        </p:nvSpPr>
        <p:spPr/>
        <p:txBody>
          <a:bodyPr/>
          <a:lstStyle/>
          <a:p>
            <a:r>
              <a:rPr lang="zh-CN" altLang="en-US"/>
              <a:t>自感式电感传感器的原理及特性 </a:t>
            </a:r>
            <a:endParaRPr lang="zh-CN" altLang="en-US" dirty="0"/>
          </a:p>
        </p:txBody>
      </p:sp>
      <p:sp>
        <p:nvSpPr>
          <p:cNvPr id="159749" name="Rectangle 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zh-CN" sz="1800">
              <a:solidFill>
                <a:schemeClr val="tx1"/>
              </a:solidFill>
              <a:ea typeface="宋体" panose="02010600030101010101" pitchFamily="2" charset="-122"/>
            </a:endParaRPr>
          </a:p>
        </p:txBody>
      </p:sp>
      <mc:AlternateContent xmlns:mc="http://schemas.openxmlformats.org/markup-compatibility/2006" xmlns:a14="http://schemas.microsoft.com/office/drawing/2010/main">
        <mc:Choice Requires="a14">
          <p:sp>
            <p:nvSpPr>
              <p:cNvPr id="159750" name="Object 1"/>
              <p:cNvSpPr txBox="1"/>
              <p:nvPr/>
            </p:nvSpPr>
            <p:spPr bwMode="auto">
              <a:xfrm>
                <a:off x="477838" y="2409825"/>
                <a:ext cx="4205287" cy="11112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Ψ</m:t>
                          </m:r>
                        </m:num>
                        <m:den>
                          <m:r>
                            <m:rPr>
                              <m:sty m:val="p"/>
                            </m:rPr>
                            <a:rPr lang="zh-CN" altLang="en-US" i="1">
                              <a:solidFill>
                                <a:srgbClr val="000000"/>
                              </a:solidFill>
                              <a:latin typeface="Cambria Math" panose="02040503050406030204" pitchFamily="18" charset="0"/>
                            </a:rPr>
                            <m:t>Ι</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ΝΦ</m:t>
                          </m:r>
                        </m:num>
                        <m:den>
                          <m:r>
                            <m:rPr>
                              <m:sty m:val="p"/>
                            </m:rPr>
                            <a:rPr lang="zh-CN" altLang="en-US" i="1">
                              <a:solidFill>
                                <a:srgbClr val="000000"/>
                              </a:solidFill>
                              <a:latin typeface="Cambria Math" panose="02040503050406030204" pitchFamily="18" charset="0"/>
                            </a:rPr>
                            <m:t>Ι</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Ν</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ΙΝ</m:t>
                              </m:r>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𝑚</m:t>
                                  </m:r>
                                </m:sub>
                              </m:sSub>
                            </m:den>
                          </m:f>
                        </m:num>
                        <m:den>
                          <m:r>
                            <m:rPr>
                              <m:sty m:val="p"/>
                            </m:rPr>
                            <a:rPr lang="zh-CN" altLang="en-US" i="1">
                              <a:solidFill>
                                <a:srgbClr val="000000"/>
                              </a:solidFill>
                              <a:latin typeface="Cambria Math" panose="02040503050406030204" pitchFamily="18" charset="0"/>
                            </a:rPr>
                            <m:t>Ι</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m:rPr>
                                  <m:sty m:val="p"/>
                                </m:rPr>
                                <a:rPr lang="zh-CN" altLang="en-US" i="1">
                                  <a:solidFill>
                                    <a:srgbClr val="000000"/>
                                  </a:solidFill>
                                  <a:latin typeface="Cambria Math" panose="02040503050406030204" pitchFamily="18" charset="0"/>
                                </a:rPr>
                                <m:t>Ν</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𝑚</m:t>
                              </m:r>
                            </m:sub>
                          </m:sSub>
                        </m:den>
                      </m:f>
                    </m:oMath>
                  </m:oMathPara>
                </a14:m>
                <a:endParaRPr lang="zh-CN" altLang="en-US"/>
              </a:p>
            </p:txBody>
          </p:sp>
        </mc:Choice>
        <mc:Fallback xmlns="">
          <p:sp>
            <p:nvSpPr>
              <p:cNvPr id="159750" name="Object 1"/>
              <p:cNvSpPr txBox="1">
                <a:spLocks noRot="1" noChangeAspect="1" noMove="1" noResize="1" noEditPoints="1" noAdjustHandles="1" noChangeArrowheads="1" noChangeShapeType="1" noTextEdit="1"/>
              </p:cNvSpPr>
              <p:nvPr/>
            </p:nvSpPr>
            <p:spPr bwMode="auto">
              <a:xfrm>
                <a:off x="477838" y="2409825"/>
                <a:ext cx="4205287" cy="1111250"/>
              </a:xfrm>
              <a:prstGeom prst="rect">
                <a:avLst/>
              </a:prstGeom>
              <a:blipFill>
                <a:blip r:embed="rId5"/>
                <a:stretch>
                  <a:fillRect/>
                </a:stretch>
              </a:blipFill>
              <a:ln>
                <a:noFill/>
              </a:ln>
            </p:spPr>
            <p:txBody>
              <a:bodyPr/>
              <a:lstStyle/>
              <a:p>
                <a:r>
                  <a:rPr lang="zh-CN" altLang="en-US">
                    <a:noFill/>
                  </a:rPr>
                  <a:t> </a:t>
                </a:r>
              </a:p>
            </p:txBody>
          </p:sp>
        </mc:Fallback>
      </mc:AlternateContent>
      <p:sp>
        <p:nvSpPr>
          <p:cNvPr id="159751"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zh-CN" sz="1800">
              <a:solidFill>
                <a:schemeClr val="tx1"/>
              </a:solidFill>
              <a:ea typeface="宋体" panose="02010600030101010101" pitchFamily="2" charset="-122"/>
            </a:endParaRPr>
          </a:p>
        </p:txBody>
      </p:sp>
      <p:graphicFrame>
        <p:nvGraphicFramePr>
          <p:cNvPr id="159752" name="Object 5"/>
          <p:cNvGraphicFramePr>
            <a:graphicFrameLocks noChangeAspect="1"/>
          </p:cNvGraphicFramePr>
          <p:nvPr>
            <p:extLst>
              <p:ext uri="{D42A27DB-BD31-4B8C-83A1-F6EECF244321}">
                <p14:modId xmlns:p14="http://schemas.microsoft.com/office/powerpoint/2010/main" val="838870699"/>
              </p:ext>
            </p:extLst>
          </p:nvPr>
        </p:nvGraphicFramePr>
        <p:xfrm>
          <a:off x="3143942" y="3591002"/>
          <a:ext cx="492125" cy="328613"/>
        </p:xfrm>
        <a:graphic>
          <a:graphicData uri="http://schemas.openxmlformats.org/presentationml/2006/ole">
            <mc:AlternateContent xmlns:mc="http://schemas.openxmlformats.org/markup-compatibility/2006">
              <mc:Choice xmlns:v="urn:schemas-microsoft-com:vml" Requires="v">
                <p:oleObj spid="_x0000_s31767" name="Equation" r:id="rId6" imgW="342751" imgH="228501" progId="">
                  <p:embed/>
                </p:oleObj>
              </mc:Choice>
              <mc:Fallback>
                <p:oleObj name="Equation" r:id="rId6" imgW="342751" imgH="228501" progId="">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942" y="3591002"/>
                        <a:ext cx="49212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9753" name="Rectangle 1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zh-CN" sz="1800">
              <a:solidFill>
                <a:schemeClr val="tx1"/>
              </a:solidFill>
              <a:ea typeface="宋体" panose="02010600030101010101" pitchFamily="2" charset="-122"/>
            </a:endParaRPr>
          </a:p>
        </p:txBody>
      </p:sp>
      <p:graphicFrame>
        <p:nvGraphicFramePr>
          <p:cNvPr id="159754" name="Object 9"/>
          <p:cNvGraphicFramePr>
            <a:graphicFrameLocks noChangeAspect="1"/>
          </p:cNvGraphicFramePr>
          <p:nvPr>
            <p:extLst>
              <p:ext uri="{D42A27DB-BD31-4B8C-83A1-F6EECF244321}">
                <p14:modId xmlns:p14="http://schemas.microsoft.com/office/powerpoint/2010/main" val="2385039850"/>
              </p:ext>
            </p:extLst>
          </p:nvPr>
        </p:nvGraphicFramePr>
        <p:xfrm>
          <a:off x="1847528" y="4596355"/>
          <a:ext cx="2357438" cy="763587"/>
        </p:xfrm>
        <a:graphic>
          <a:graphicData uri="http://schemas.openxmlformats.org/presentationml/2006/ole">
            <mc:AlternateContent xmlns:mc="http://schemas.openxmlformats.org/markup-compatibility/2006">
              <mc:Choice xmlns:v="urn:schemas-microsoft-com:vml" Requires="v">
                <p:oleObj spid="_x0000_s31768" name="Equation" r:id="rId8" imgW="1384300" imgH="444500" progId="">
                  <p:embed/>
                </p:oleObj>
              </mc:Choice>
              <mc:Fallback>
                <p:oleObj name="Equation" r:id="rId8" imgW="1384300" imgH="444500" progId="">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7528" y="4596355"/>
                        <a:ext cx="2357438"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9755" name="Rectangle 1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zh-CN" sz="1800">
              <a:solidFill>
                <a:schemeClr val="tx1"/>
              </a:solidFill>
              <a:ea typeface="宋体" panose="02010600030101010101" pitchFamily="2" charset="-122"/>
            </a:endParaRPr>
          </a:p>
        </p:txBody>
      </p:sp>
      <p:sp>
        <p:nvSpPr>
          <p:cNvPr id="159756" name="Rectangle 2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zh-CN" sz="1800">
              <a:solidFill>
                <a:schemeClr val="tx1"/>
              </a:solidFill>
              <a:ea typeface="宋体" panose="02010600030101010101" pitchFamily="2" charset="-122"/>
            </a:endParaRPr>
          </a:p>
        </p:txBody>
      </p:sp>
      <p:graphicFrame>
        <p:nvGraphicFramePr>
          <p:cNvPr id="159757" name="Object 19"/>
          <p:cNvGraphicFramePr>
            <a:graphicFrameLocks noChangeAspect="1"/>
          </p:cNvGraphicFramePr>
          <p:nvPr>
            <p:extLst>
              <p:ext uri="{D42A27DB-BD31-4B8C-83A1-F6EECF244321}">
                <p14:modId xmlns:p14="http://schemas.microsoft.com/office/powerpoint/2010/main" val="181699625"/>
              </p:ext>
            </p:extLst>
          </p:nvPr>
        </p:nvGraphicFramePr>
        <p:xfrm>
          <a:off x="3533750" y="5696009"/>
          <a:ext cx="1338114" cy="727423"/>
        </p:xfrm>
        <a:graphic>
          <a:graphicData uri="http://schemas.openxmlformats.org/presentationml/2006/ole">
            <mc:AlternateContent xmlns:mc="http://schemas.openxmlformats.org/markup-compatibility/2006">
              <mc:Choice xmlns:v="urn:schemas-microsoft-com:vml" Requires="v">
                <p:oleObj spid="_x0000_s31769" name="Equation" r:id="rId10" imgW="774364" imgH="418918" progId="">
                  <p:embed/>
                </p:oleObj>
              </mc:Choice>
              <mc:Fallback>
                <p:oleObj name="Equation" r:id="rId10" imgW="774364" imgH="418918" progId="">
                  <p:embed/>
                  <p:pic>
                    <p:nvPicPr>
                      <p:cNvPr id="0"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33750" y="5696009"/>
                        <a:ext cx="1338114" cy="727423"/>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159758" name="Object 22"/>
              <p:cNvSpPr txBox="1"/>
              <p:nvPr/>
            </p:nvSpPr>
            <p:spPr bwMode="auto">
              <a:xfrm>
                <a:off x="4871864" y="2774950"/>
                <a:ext cx="1804988" cy="7461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其中</m:t>
                      </m:r>
                      <m:r>
                        <m:rPr>
                          <m:sty m:val="p"/>
                        </m:rPr>
                        <a:rPr lang="zh-CN" altLang="en-US" i="1">
                          <a:solidFill>
                            <a:srgbClr val="000000"/>
                          </a:solidFill>
                          <a:latin typeface="Cambria Math" panose="02040503050406030204" pitchFamily="18" charset="0"/>
                        </a:rPr>
                        <m:t>Φ</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ΙΝ</m:t>
                          </m:r>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𝑚</m:t>
                              </m:r>
                            </m:sub>
                          </m:sSub>
                        </m:den>
                      </m:f>
                    </m:oMath>
                  </m:oMathPara>
                </a14:m>
                <a:endParaRPr lang="zh-CN" altLang="en-US"/>
              </a:p>
            </p:txBody>
          </p:sp>
        </mc:Choice>
        <mc:Fallback xmlns="">
          <p:sp>
            <p:nvSpPr>
              <p:cNvPr id="159758" name="Object 22"/>
              <p:cNvSpPr txBox="1">
                <a:spLocks noRot="1" noChangeAspect="1" noMove="1" noResize="1" noEditPoints="1" noAdjustHandles="1" noChangeArrowheads="1" noChangeShapeType="1" noTextEdit="1"/>
              </p:cNvSpPr>
              <p:nvPr/>
            </p:nvSpPr>
            <p:spPr bwMode="auto">
              <a:xfrm>
                <a:off x="4871864" y="2774950"/>
                <a:ext cx="1804988" cy="746125"/>
              </a:xfrm>
              <a:prstGeom prst="rect">
                <a:avLst/>
              </a:prstGeom>
              <a:blipFill>
                <a:blip r:embed="rId12"/>
                <a:stretch>
                  <a:fillRect/>
                </a:stretch>
              </a:blipFill>
              <a:ln>
                <a:noFill/>
              </a:ln>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F7EC8DAD-22BB-49D5-AE16-EFB706E61EE3}"/>
              </a:ext>
            </a:extLst>
          </p:cNvPr>
          <p:cNvSpPr txBox="1"/>
          <p:nvPr/>
        </p:nvSpPr>
        <p:spPr>
          <a:xfrm>
            <a:off x="8404563" y="4320571"/>
            <a:ext cx="2016224" cy="307777"/>
          </a:xfrm>
          <a:prstGeom prst="rect">
            <a:avLst/>
          </a:prstGeom>
          <a:noFill/>
        </p:spPr>
        <p:txBody>
          <a:bodyPr wrap="square">
            <a:spAutoFit/>
          </a:bodyPr>
          <a:lstStyle/>
          <a:p>
            <a:r>
              <a:rPr lang="en-US" altLang="zh-CN" sz="1400" dirty="0"/>
              <a:t>1-</a:t>
            </a:r>
            <a:r>
              <a:rPr lang="zh-CN" altLang="en-US" sz="1400" dirty="0"/>
              <a:t>线圈 </a:t>
            </a:r>
            <a:r>
              <a:rPr lang="en-US" altLang="zh-CN" sz="1400" dirty="0"/>
              <a:t>2-</a:t>
            </a:r>
            <a:r>
              <a:rPr lang="zh-CN" altLang="en-US" sz="1400" dirty="0"/>
              <a:t>铁芯 </a:t>
            </a:r>
            <a:r>
              <a:rPr lang="en-US" altLang="zh-CN" sz="1400" dirty="0"/>
              <a:t>3-</a:t>
            </a:r>
            <a:r>
              <a:rPr lang="zh-CN" altLang="en-US" sz="1400" dirty="0"/>
              <a:t>衔铁</a:t>
            </a:r>
          </a:p>
        </p:txBody>
      </p:sp>
      <p:sp>
        <p:nvSpPr>
          <p:cNvPr id="18" name="文本框 17">
            <a:extLst>
              <a:ext uri="{FF2B5EF4-FFF2-40B4-BE49-F238E27FC236}">
                <a16:creationId xmlns:a16="http://schemas.microsoft.com/office/drawing/2014/main" id="{55B0BB61-2FCC-4D64-8260-8464A8DEECCC}"/>
              </a:ext>
            </a:extLst>
          </p:cNvPr>
          <p:cNvSpPr txBox="1"/>
          <p:nvPr/>
        </p:nvSpPr>
        <p:spPr>
          <a:xfrm>
            <a:off x="3707884" y="4347141"/>
            <a:ext cx="1080120" cy="338554"/>
          </a:xfrm>
          <a:prstGeom prst="rect">
            <a:avLst/>
          </a:prstGeom>
          <a:noFill/>
        </p:spPr>
        <p:txBody>
          <a:bodyPr wrap="square">
            <a:spAutoFit/>
          </a:bodyPr>
          <a:lstStyle/>
          <a:p>
            <a:r>
              <a:rPr lang="zh-CN" altLang="en-US" sz="1600" dirty="0"/>
              <a:t>气隙磁阻</a:t>
            </a:r>
          </a:p>
        </p:txBody>
      </p:sp>
      <p:sp>
        <p:nvSpPr>
          <p:cNvPr id="20" name="文本框 19">
            <a:extLst>
              <a:ext uri="{FF2B5EF4-FFF2-40B4-BE49-F238E27FC236}">
                <a16:creationId xmlns:a16="http://schemas.microsoft.com/office/drawing/2014/main" id="{FE917926-CEE8-4CD9-AC4F-70EC052E8F86}"/>
              </a:ext>
            </a:extLst>
          </p:cNvPr>
          <p:cNvSpPr txBox="1"/>
          <p:nvPr/>
        </p:nvSpPr>
        <p:spPr>
          <a:xfrm>
            <a:off x="2308035" y="4358931"/>
            <a:ext cx="1080120" cy="338554"/>
          </a:xfrm>
          <a:prstGeom prst="rect">
            <a:avLst/>
          </a:prstGeom>
          <a:noFill/>
        </p:spPr>
        <p:txBody>
          <a:bodyPr wrap="square">
            <a:spAutoFit/>
          </a:bodyPr>
          <a:lstStyle/>
          <a:p>
            <a:r>
              <a:rPr lang="zh-CN" altLang="en-US" sz="1600" dirty="0"/>
              <a:t>铁芯磁阻</a:t>
            </a:r>
          </a:p>
        </p:txBody>
      </p:sp>
      <p:sp>
        <p:nvSpPr>
          <p:cNvPr id="21" name="文本框 20">
            <a:extLst>
              <a:ext uri="{FF2B5EF4-FFF2-40B4-BE49-F238E27FC236}">
                <a16:creationId xmlns:a16="http://schemas.microsoft.com/office/drawing/2014/main" id="{94EE3999-9E5B-4BCB-A88B-31B7F907D17A}"/>
              </a:ext>
            </a:extLst>
          </p:cNvPr>
          <p:cNvSpPr txBox="1"/>
          <p:nvPr/>
        </p:nvSpPr>
        <p:spPr>
          <a:xfrm>
            <a:off x="4683124" y="4979424"/>
            <a:ext cx="2565003" cy="338554"/>
          </a:xfrm>
          <a:prstGeom prst="rect">
            <a:avLst/>
          </a:prstGeom>
          <a:noFill/>
        </p:spPr>
        <p:txBody>
          <a:bodyPr wrap="square">
            <a:spAutoFit/>
          </a:bodyPr>
          <a:lstStyle/>
          <a:p>
            <a:r>
              <a:rPr lang="zh-CN" altLang="en-US" sz="1600" dirty="0"/>
              <a:t>气隙磁阻</a:t>
            </a:r>
            <a:r>
              <a:rPr lang="en-US" altLang="zh-CN" sz="1600" dirty="0"/>
              <a:t>&gt;&gt;</a:t>
            </a:r>
            <a:r>
              <a:rPr lang="zh-CN" altLang="en-US" sz="1600" dirty="0"/>
              <a:t>铁芯磁阻</a:t>
            </a:r>
          </a:p>
        </p:txBody>
      </p:sp>
      <p:sp>
        <p:nvSpPr>
          <p:cNvPr id="4" name="矩形 3"/>
          <p:cNvSpPr/>
          <p:nvPr/>
        </p:nvSpPr>
        <p:spPr>
          <a:xfrm>
            <a:off x="664332" y="5447664"/>
            <a:ext cx="2723823" cy="369332"/>
          </a:xfrm>
          <a:prstGeom prst="rect">
            <a:avLst/>
          </a:prstGeom>
        </p:spPr>
        <p:txBody>
          <a:bodyPr wrap="none">
            <a:spAutoFit/>
          </a:bodyPr>
          <a:lstStyle/>
          <a:p>
            <a:r>
              <a:rPr lang="zh-CN" altLang="en-US" dirty="0">
                <a:solidFill>
                  <a:schemeClr val="tx1"/>
                </a:solidFill>
              </a:rPr>
              <a:t>忽略导磁体磁阻，则有：</a:t>
            </a:r>
            <a:endParaRPr lang="zh-CN" alt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7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9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4"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5745400" y="1950511"/>
            <a:ext cx="6096000" cy="2369880"/>
          </a:xfrm>
          <a:prstGeom prst="rect">
            <a:avLst/>
          </a:prstGeom>
        </p:spPr>
        <p:txBody>
          <a:bodyPr>
            <a:spAutoFit/>
          </a:bodyPr>
          <a:lstStyle/>
          <a:p>
            <a:endParaRPr lang="en-US" altLang="zh-CN" b="1" dirty="0">
              <a:latin typeface="+mn-ea"/>
              <a:cs typeface="Arial" panose="020B0604020202020204" pitchFamily="34" charset="0"/>
            </a:endParaRPr>
          </a:p>
          <a:p>
            <a:r>
              <a:rPr lang="zh-CN" altLang="en-US" b="1" dirty="0">
                <a:solidFill>
                  <a:schemeClr val="tx1"/>
                </a:solidFill>
                <a:latin typeface="+mn-ea"/>
                <a:cs typeface="Arial" panose="020B0604020202020204" pitchFamily="34" charset="0"/>
              </a:rPr>
              <a:t> </a:t>
            </a:r>
            <a:r>
              <a:rPr lang="en-US" altLang="zh-CN" sz="2000" dirty="0">
                <a:solidFill>
                  <a:schemeClr val="tx1"/>
                </a:solidFill>
                <a:latin typeface="+mn-ea"/>
                <a:cs typeface="Arial" panose="020B0604020202020204" pitchFamily="34" charset="0"/>
              </a:rPr>
              <a:t>2</a:t>
            </a:r>
            <a:r>
              <a:rPr lang="zh-CN" altLang="en-US" sz="2000" dirty="0">
                <a:solidFill>
                  <a:schemeClr val="tx1"/>
                </a:solidFill>
                <a:latin typeface="+mn-ea"/>
                <a:cs typeface="Arial" panose="020B0604020202020204" pitchFamily="34" charset="0"/>
              </a:rPr>
              <a:t>）同理，当 </a:t>
            </a:r>
            <a:r>
              <a:rPr lang="zh-CN" altLang="en-US" sz="2000" i="1" dirty="0">
                <a:solidFill>
                  <a:schemeClr val="tx1"/>
                </a:solidFill>
                <a:latin typeface="+mn-ea"/>
                <a:cs typeface="Arial" panose="020B0604020202020204" pitchFamily="34" charset="0"/>
                <a:sym typeface="Symbol" panose="05050102010706020507" pitchFamily="18" charset="2"/>
              </a:rPr>
              <a:t></a:t>
            </a:r>
            <a:r>
              <a:rPr lang="en-US" altLang="zh-CN" sz="2000" i="1" dirty="0">
                <a:solidFill>
                  <a:schemeClr val="tx1"/>
                </a:solidFill>
                <a:latin typeface="+mn-ea"/>
                <a:cs typeface="Arial" panose="020B0604020202020204" pitchFamily="34" charset="0"/>
                <a:sym typeface="Symbol" panose="05050102010706020507" pitchFamily="18" charset="2"/>
              </a:rPr>
              <a:t>=</a:t>
            </a:r>
            <a:r>
              <a:rPr lang="en-US" altLang="zh-CN" sz="2000" i="1" baseline="-25000" dirty="0">
                <a:solidFill>
                  <a:schemeClr val="tx1"/>
                </a:solidFill>
                <a:latin typeface="+mn-ea"/>
                <a:cs typeface="Arial" panose="020B0604020202020204" pitchFamily="34" charset="0"/>
                <a:sym typeface="Symbol" panose="05050102010706020507" pitchFamily="18" charset="2"/>
              </a:rPr>
              <a:t>0</a:t>
            </a:r>
            <a:r>
              <a:rPr lang="en-US" altLang="zh-CN" sz="2000" i="1" dirty="0">
                <a:solidFill>
                  <a:schemeClr val="tx1"/>
                </a:solidFill>
                <a:latin typeface="+mn-ea"/>
                <a:cs typeface="Arial" panose="020B0604020202020204" pitchFamily="34" charset="0"/>
                <a:sym typeface="Symbol" panose="05050102010706020507" pitchFamily="18" charset="2"/>
              </a:rPr>
              <a:t>+</a:t>
            </a:r>
            <a:r>
              <a:rPr lang="zh-CN" altLang="en-US" sz="2000" dirty="0">
                <a:solidFill>
                  <a:schemeClr val="tx1"/>
                </a:solidFill>
                <a:latin typeface="+mn-ea"/>
                <a:cs typeface="Arial" panose="020B0604020202020204" pitchFamily="34" charset="0"/>
              </a:rPr>
              <a:t>  时，电感变化量为： </a:t>
            </a:r>
          </a:p>
          <a:p>
            <a:endParaRPr lang="en-US" altLang="zh-CN" dirty="0">
              <a:latin typeface="+mn-ea"/>
            </a:endParaRPr>
          </a:p>
          <a:p>
            <a:endParaRPr lang="en-US" altLang="zh-CN" dirty="0">
              <a:latin typeface="+mn-ea"/>
            </a:endParaRPr>
          </a:p>
          <a:p>
            <a:endParaRPr lang="en-US" altLang="zh-CN" dirty="0">
              <a:latin typeface="+mn-ea"/>
            </a:endParaRPr>
          </a:p>
          <a:p>
            <a:endParaRPr lang="en-US" altLang="zh-CN" dirty="0">
              <a:latin typeface="+mn-ea"/>
            </a:endParaRPr>
          </a:p>
          <a:p>
            <a:r>
              <a:rPr lang="zh-CN" altLang="en-US" dirty="0">
                <a:latin typeface="+mn-ea"/>
                <a:cs typeface="Arial" panose="020B0604020202020204" pitchFamily="34" charset="0"/>
              </a:rPr>
              <a:t>   </a:t>
            </a:r>
            <a:endParaRPr lang="en-US" altLang="zh-CN" dirty="0">
              <a:latin typeface="+mn-ea"/>
              <a:cs typeface="Arial" panose="020B0604020202020204" pitchFamily="34" charset="0"/>
            </a:endParaRPr>
          </a:p>
          <a:p>
            <a:r>
              <a:rPr lang="en-US" altLang="zh-CN" sz="2000" dirty="0">
                <a:solidFill>
                  <a:schemeClr val="tx1"/>
                </a:solidFill>
                <a:latin typeface="+mn-ea"/>
                <a:cs typeface="Arial" panose="020B0604020202020204" pitchFamily="34" charset="0"/>
              </a:rPr>
              <a:t>   </a:t>
            </a:r>
            <a:endParaRPr lang="zh-CN" altLang="en-US" sz="2000" dirty="0">
              <a:solidFill>
                <a:schemeClr val="tx1"/>
              </a:solidFill>
              <a:latin typeface="+mn-ea"/>
              <a:cs typeface="Arial" panose="020B0604020202020204" pitchFamily="34" charset="0"/>
            </a:endParaRPr>
          </a:p>
        </p:txBody>
      </p:sp>
      <p:sp>
        <p:nvSpPr>
          <p:cNvPr id="19" name="内容占位符 2"/>
          <p:cNvSpPr>
            <a:spLocks noGrp="1"/>
          </p:cNvSpPr>
          <p:nvPr>
            <p:ph sz="quarter" idx="10"/>
          </p:nvPr>
        </p:nvSpPr>
        <p:spPr/>
        <p:txBody>
          <a:bodyPr/>
          <a:lstStyle/>
          <a:p>
            <a:pPr>
              <a:buClrTx/>
              <a:buFont typeface="Wingdings" panose="05000000000000000000" pitchFamily="2" charset="2"/>
              <a:buChar char="n"/>
            </a:pPr>
            <a:r>
              <a:rPr lang="zh-CN" altLang="en-US" dirty="0">
                <a:latin typeface="+mn-ea"/>
              </a:rPr>
              <a:t>变气隙式自感传感器的输入输出特性</a:t>
            </a:r>
            <a:endParaRPr lang="en-US" altLang="zh-CN" dirty="0">
              <a:latin typeface="+mn-ea"/>
            </a:endParaRPr>
          </a:p>
          <a:p>
            <a:pPr marL="0" indent="0">
              <a:buNone/>
            </a:pPr>
            <a:r>
              <a:rPr lang="en-US" altLang="zh-CN" dirty="0">
                <a:latin typeface="+mn-ea"/>
                <a:cs typeface="Arial" panose="020B0604020202020204" pitchFamily="34" charset="0"/>
              </a:rPr>
              <a:t>1</a:t>
            </a:r>
            <a:r>
              <a:rPr lang="zh-CN" altLang="en-US" dirty="0">
                <a:latin typeface="+mn-ea"/>
                <a:cs typeface="Arial" panose="020B0604020202020204" pitchFamily="34" charset="0"/>
              </a:rPr>
              <a:t>）当 </a:t>
            </a:r>
            <a:r>
              <a:rPr lang="zh-CN" altLang="en-US" i="1" dirty="0">
                <a:latin typeface="+mn-ea"/>
                <a:cs typeface="Arial" panose="020B0604020202020204" pitchFamily="34" charset="0"/>
                <a:sym typeface="Symbol" panose="05050102010706020507" pitchFamily="18" charset="2"/>
              </a:rPr>
              <a:t></a:t>
            </a:r>
            <a:r>
              <a:rPr lang="en-US" altLang="zh-CN" i="1" dirty="0">
                <a:latin typeface="+mn-ea"/>
                <a:cs typeface="Arial" panose="020B0604020202020204" pitchFamily="34" charset="0"/>
                <a:sym typeface="Symbol" panose="05050102010706020507" pitchFamily="18" charset="2"/>
              </a:rPr>
              <a:t>=</a:t>
            </a:r>
            <a:r>
              <a:rPr lang="en-US" altLang="zh-CN" i="1" baseline="-25000" dirty="0">
                <a:latin typeface="+mn-ea"/>
                <a:cs typeface="Arial" panose="020B0604020202020204" pitchFamily="34" charset="0"/>
                <a:sym typeface="Symbol" panose="05050102010706020507" pitchFamily="18" charset="2"/>
              </a:rPr>
              <a:t>0</a:t>
            </a:r>
            <a:r>
              <a:rPr lang="en-US" altLang="zh-CN" i="1" dirty="0">
                <a:latin typeface="+mn-ea"/>
                <a:cs typeface="Arial" panose="020B0604020202020204" pitchFamily="34" charset="0"/>
                <a:sym typeface="Symbol" panose="05050102010706020507" pitchFamily="18" charset="2"/>
              </a:rPr>
              <a:t>-</a:t>
            </a:r>
            <a:r>
              <a:rPr lang="zh-CN" altLang="en-US" i="1" dirty="0">
                <a:latin typeface="+mn-ea"/>
                <a:cs typeface="Arial" panose="020B0604020202020204" pitchFamily="34" charset="0"/>
              </a:rPr>
              <a:t>  </a:t>
            </a:r>
            <a:r>
              <a:rPr lang="zh-CN" altLang="en-US" dirty="0">
                <a:latin typeface="+mn-ea"/>
                <a:cs typeface="Arial" panose="020B0604020202020204" pitchFamily="34" charset="0"/>
              </a:rPr>
              <a:t>时，电感变化量为： </a:t>
            </a:r>
          </a:p>
          <a:p>
            <a:endParaRPr lang="en-US" altLang="zh-CN" dirty="0">
              <a:latin typeface="+mn-ea"/>
            </a:endParaRPr>
          </a:p>
          <a:p>
            <a:pPr marL="0" indent="0">
              <a:buNone/>
            </a:pPr>
            <a:endParaRPr lang="en-US" altLang="zh-CN" dirty="0">
              <a:latin typeface="+mn-ea"/>
              <a:cs typeface="Arial" panose="020B0604020202020204" pitchFamily="34" charset="0"/>
            </a:endParaRPr>
          </a:p>
          <a:p>
            <a:pPr marL="0" indent="0">
              <a:buNone/>
            </a:pPr>
            <a:endParaRPr lang="en-US" altLang="zh-CN" dirty="0">
              <a:latin typeface="+mn-ea"/>
              <a:cs typeface="Arial" panose="020B0604020202020204" pitchFamily="34" charset="0"/>
            </a:endParaRPr>
          </a:p>
          <a:p>
            <a:pPr marL="0" indent="0">
              <a:buNone/>
            </a:pPr>
            <a:r>
              <a:rPr lang="zh-CN" altLang="en-US" dirty="0">
                <a:latin typeface="+mn-ea"/>
                <a:cs typeface="Arial" panose="020B0604020202020204" pitchFamily="34" charset="0"/>
              </a:rPr>
              <a:t>当 </a:t>
            </a:r>
            <a:r>
              <a:rPr lang="en-US" altLang="zh-CN" i="1" dirty="0">
                <a:latin typeface="+mn-ea"/>
                <a:cs typeface="Arial" panose="020B0604020202020204" pitchFamily="34" charset="0"/>
                <a:sym typeface="Symbol" panose="05050102010706020507" pitchFamily="18" charset="2"/>
              </a:rPr>
              <a:t>/</a:t>
            </a:r>
            <a:r>
              <a:rPr lang="en-US" altLang="zh-CN" i="1" baseline="-25000" dirty="0">
                <a:latin typeface="+mn-ea"/>
                <a:cs typeface="Arial" panose="020B0604020202020204" pitchFamily="34" charset="0"/>
                <a:sym typeface="Symbol" panose="05050102010706020507" pitchFamily="18" charset="2"/>
              </a:rPr>
              <a:t>0</a:t>
            </a:r>
            <a:r>
              <a:rPr lang="zh-CN" altLang="en-US" dirty="0">
                <a:latin typeface="+mn-ea"/>
                <a:cs typeface="Arial" panose="020B0604020202020204" pitchFamily="34" charset="0"/>
              </a:rPr>
              <a:t> </a:t>
            </a:r>
            <a:r>
              <a:rPr lang="en-US" altLang="zh-CN" dirty="0">
                <a:latin typeface="+mn-ea"/>
                <a:cs typeface="Arial" panose="020B0604020202020204" pitchFamily="34" charset="0"/>
              </a:rPr>
              <a:t>&lt;&lt;1</a:t>
            </a:r>
            <a:r>
              <a:rPr lang="zh-CN" altLang="en-US" dirty="0">
                <a:latin typeface="+mn-ea"/>
                <a:cs typeface="Arial" panose="020B0604020202020204" pitchFamily="34" charset="0"/>
              </a:rPr>
              <a:t> 时，左式用麦克劳林级数展开</a:t>
            </a:r>
            <a:r>
              <a:rPr lang="zh-CN" altLang="en-US" b="1" dirty="0">
                <a:latin typeface="+mn-ea"/>
                <a:cs typeface="Arial" panose="020B0604020202020204" pitchFamily="34" charset="0"/>
              </a:rPr>
              <a:t>：</a:t>
            </a:r>
            <a:endParaRPr lang="en-US" altLang="zh-CN" b="1" dirty="0">
              <a:latin typeface="+mn-ea"/>
              <a:cs typeface="Arial" panose="020B0604020202020204" pitchFamily="34" charset="0"/>
            </a:endParaRPr>
          </a:p>
          <a:p>
            <a:pPr marL="0" indent="0">
              <a:buNone/>
            </a:pPr>
            <a:endParaRPr lang="en-US" altLang="zh-CN" dirty="0">
              <a:latin typeface="+mn-ea"/>
              <a:cs typeface="Arial" panose="020B0604020202020204" pitchFamily="34" charset="0"/>
            </a:endParaRPr>
          </a:p>
        </p:txBody>
      </p:sp>
      <p:sp>
        <p:nvSpPr>
          <p:cNvPr id="21" name="标题 1"/>
          <p:cNvSpPr>
            <a:spLocks noGrp="1"/>
          </p:cNvSpPr>
          <p:nvPr>
            <p:ph type="title"/>
          </p:nvPr>
        </p:nvSpPr>
        <p:spPr/>
        <p:txBody>
          <a:bodyPr/>
          <a:lstStyle/>
          <a:p>
            <a:r>
              <a:rPr lang="zh-CN" altLang="en-US" dirty="0"/>
              <a:t>变气隙式自感传感器的工作特性</a:t>
            </a:r>
          </a:p>
        </p:txBody>
      </p:sp>
      <mc:AlternateContent xmlns:mc="http://schemas.openxmlformats.org/markup-compatibility/2006" xmlns:a14="http://schemas.microsoft.com/office/drawing/2010/main">
        <mc:Choice Requires="a14">
          <p:sp>
            <p:nvSpPr>
              <p:cNvPr id="22" name="Object 16"/>
              <p:cNvSpPr txBox="1"/>
              <p:nvPr/>
            </p:nvSpPr>
            <p:spPr bwMode="auto">
              <a:xfrm>
                <a:off x="695400" y="2996952"/>
                <a:ext cx="4248150" cy="911225"/>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0</m:t>
                          </m:r>
                        </m:sub>
                      </m:sSub>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𝛿</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𝛿</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𝛿</m:t>
                          </m:r>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0</m:t>
                          </m:r>
                        </m:sub>
                      </m:sSub>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𝛿</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𝛿</m:t>
                              </m:r>
                            </m:e>
                            <m:sub>
                              <m:r>
                                <a:rPr lang="zh-CN" altLang="en-US" i="1">
                                  <a:solidFill>
                                    <a:srgbClr val="000000"/>
                                  </a:solidFill>
                                  <a:latin typeface="Cambria Math" panose="02040503050406030204" pitchFamily="18" charset="0"/>
                                </a:rPr>
                                <m:t>0</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𝛿</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𝛿</m:t>
                                  </m:r>
                                </m:e>
                                <m:sub>
                                  <m:r>
                                    <a:rPr lang="zh-CN" altLang="en-US" i="1">
                                      <a:solidFill>
                                        <a:srgbClr val="000000"/>
                                      </a:solidFill>
                                      <a:latin typeface="Cambria Math" panose="02040503050406030204" pitchFamily="18" charset="0"/>
                                    </a:rPr>
                                    <m:t>0</m:t>
                                  </m:r>
                                </m:sub>
                              </m:sSub>
                            </m:den>
                          </m:f>
                        </m:den>
                      </m:f>
                    </m:oMath>
                  </m:oMathPara>
                </a14:m>
                <a:endParaRPr lang="zh-CN" altLang="en-US"/>
              </a:p>
            </p:txBody>
          </p:sp>
        </mc:Choice>
        <mc:Fallback xmlns="">
          <p:sp>
            <p:nvSpPr>
              <p:cNvPr id="22" name="Object 16"/>
              <p:cNvSpPr txBox="1">
                <a:spLocks noRot="1" noChangeAspect="1" noMove="1" noResize="1" noEditPoints="1" noAdjustHandles="1" noChangeArrowheads="1" noChangeShapeType="1" noTextEdit="1"/>
              </p:cNvSpPr>
              <p:nvPr/>
            </p:nvSpPr>
            <p:spPr bwMode="auto">
              <a:xfrm>
                <a:off x="695400" y="2996952"/>
                <a:ext cx="4248150" cy="911225"/>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Object 17"/>
              <p:cNvSpPr txBox="1"/>
              <p:nvPr/>
            </p:nvSpPr>
            <p:spPr bwMode="auto">
              <a:xfrm>
                <a:off x="690600" y="5063907"/>
                <a:ext cx="4326396" cy="717709"/>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0</m:t>
                          </m:r>
                        </m:sub>
                      </m:sSub>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𝛿</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𝛿</m:t>
                              </m:r>
                            </m:e>
                            <m:sub>
                              <m:r>
                                <a:rPr lang="zh-CN" altLang="en-US" i="1">
                                  <a:solidFill>
                                    <a:srgbClr val="000000"/>
                                  </a:solidFill>
                                  <a:latin typeface="Cambria Math" panose="02040503050406030204" pitchFamily="18" charset="0"/>
                                </a:rPr>
                                <m:t>0</m:t>
                              </m:r>
                            </m:sub>
                          </m:sSub>
                        </m:den>
                      </m:f>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𝛿</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𝛿</m:t>
                              </m:r>
                            </m:e>
                            <m:sub>
                              <m:r>
                                <a:rPr lang="zh-CN" altLang="en-US" i="1">
                                  <a:solidFill>
                                    <a:srgbClr val="000000"/>
                                  </a:solidFill>
                                  <a:latin typeface="Cambria Math" panose="02040503050406030204" pitchFamily="18" charset="0"/>
                                </a:rPr>
                                <m:t>0</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𝛿</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𝛿</m:t>
                              </m:r>
                            </m:e>
                            <m:sub>
                              <m:r>
                                <a:rPr lang="zh-CN" altLang="en-US" i="1">
                                  <a:solidFill>
                                    <a:srgbClr val="000000"/>
                                  </a:solidFill>
                                  <a:latin typeface="Cambria Math" panose="02040503050406030204" pitchFamily="18" charset="0"/>
                                </a:rPr>
                                <m:t>0</m:t>
                              </m:r>
                            </m:sub>
                          </m:sSub>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𝛿</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𝛿</m:t>
                              </m:r>
                            </m:e>
                            <m:sub>
                              <m:r>
                                <a:rPr lang="zh-CN" altLang="en-US" i="1">
                                  <a:solidFill>
                                    <a:srgbClr val="000000"/>
                                  </a:solidFill>
                                  <a:latin typeface="Cambria Math" panose="02040503050406030204" pitchFamily="18" charset="0"/>
                                </a:rPr>
                                <m:t>0</m:t>
                              </m:r>
                            </m:sub>
                          </m:sSub>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23" name="Object 17"/>
              <p:cNvSpPr txBox="1">
                <a:spLocks noRot="1" noChangeAspect="1" noMove="1" noResize="1" noEditPoints="1" noAdjustHandles="1" noChangeArrowheads="1" noChangeShapeType="1" noTextEdit="1"/>
              </p:cNvSpPr>
              <p:nvPr/>
            </p:nvSpPr>
            <p:spPr bwMode="auto">
              <a:xfrm>
                <a:off x="690600" y="5063907"/>
                <a:ext cx="4326396" cy="717709"/>
              </a:xfrm>
              <a:prstGeom prst="rect">
                <a:avLst/>
              </a:prstGeom>
              <a:blipFill>
                <a:blip r:embed="rId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Object 19"/>
              <p:cNvSpPr txBox="1"/>
              <p:nvPr/>
            </p:nvSpPr>
            <p:spPr bwMode="auto">
              <a:xfrm>
                <a:off x="6240016" y="2924944"/>
                <a:ext cx="4326396" cy="717710"/>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0</m:t>
                          </m:r>
                        </m:sub>
                      </m:sSub>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𝛿</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𝛿</m:t>
                              </m:r>
                            </m:e>
                            <m:sub>
                              <m:r>
                                <a:rPr lang="zh-CN" altLang="en-US" i="1">
                                  <a:solidFill>
                                    <a:srgbClr val="000000"/>
                                  </a:solidFill>
                                  <a:latin typeface="Cambria Math" panose="02040503050406030204" pitchFamily="18" charset="0"/>
                                </a:rPr>
                                <m:t>0</m:t>
                              </m:r>
                            </m:sub>
                          </m:sSub>
                        </m:den>
                      </m:f>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𝛿</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𝛿</m:t>
                              </m:r>
                            </m:e>
                            <m:sub>
                              <m:r>
                                <a:rPr lang="zh-CN" altLang="en-US" i="1">
                                  <a:solidFill>
                                    <a:srgbClr val="000000"/>
                                  </a:solidFill>
                                  <a:latin typeface="Cambria Math" panose="02040503050406030204" pitchFamily="18" charset="0"/>
                                </a:rPr>
                                <m:t>0</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𝛿</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𝛿</m:t>
                              </m:r>
                            </m:e>
                            <m:sub>
                              <m:r>
                                <a:rPr lang="zh-CN" altLang="en-US" i="1">
                                  <a:solidFill>
                                    <a:srgbClr val="000000"/>
                                  </a:solidFill>
                                  <a:latin typeface="Cambria Math" panose="02040503050406030204" pitchFamily="18" charset="0"/>
                                </a:rPr>
                                <m:t>0</m:t>
                              </m:r>
                            </m:sub>
                          </m:sSub>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𝛿</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𝛿</m:t>
                              </m:r>
                            </m:e>
                            <m:sub>
                              <m:r>
                                <a:rPr lang="zh-CN" altLang="en-US" i="1">
                                  <a:solidFill>
                                    <a:srgbClr val="000000"/>
                                  </a:solidFill>
                                  <a:latin typeface="Cambria Math" panose="02040503050406030204" pitchFamily="18" charset="0"/>
                                </a:rPr>
                                <m:t>0</m:t>
                              </m:r>
                            </m:sub>
                          </m:sSub>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24" name="Object 19"/>
              <p:cNvSpPr txBox="1">
                <a:spLocks noRot="1" noChangeAspect="1" noMove="1" noResize="1" noEditPoints="1" noAdjustHandles="1" noChangeArrowheads="1" noChangeShapeType="1" noTextEdit="1"/>
              </p:cNvSpPr>
              <p:nvPr/>
            </p:nvSpPr>
            <p:spPr bwMode="auto">
              <a:xfrm>
                <a:off x="6240016" y="2924944"/>
                <a:ext cx="4326396" cy="717710"/>
              </a:xfrm>
              <a:prstGeom prst="rect">
                <a:avLst/>
              </a:prstGeom>
              <a:blipFill>
                <a:blip r:embed="rId4"/>
                <a:stretch>
                  <a:fillRect/>
                </a:stretch>
              </a:blipFill>
              <a:ln>
                <a:noFill/>
              </a:ln>
              <a:effectLst/>
            </p:spPr>
            <p:txBody>
              <a:bodyPr/>
              <a:lstStyle/>
              <a:p>
                <a:r>
                  <a:rPr lang="zh-CN" altLang="en-US">
                    <a:noFill/>
                  </a:rPr>
                  <a:t> </a:t>
                </a:r>
              </a:p>
            </p:txBody>
          </p:sp>
        </mc:Fallback>
      </mc:AlternateContent>
      <p:cxnSp>
        <p:nvCxnSpPr>
          <p:cNvPr id="25" name="直接连接符 24"/>
          <p:cNvCxnSpPr/>
          <p:nvPr/>
        </p:nvCxnSpPr>
        <p:spPr>
          <a:xfrm>
            <a:off x="8616280" y="3642654"/>
            <a:ext cx="1872208"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8904312" y="3723511"/>
            <a:ext cx="1917028" cy="369332"/>
          </a:xfrm>
          <a:prstGeom prst="rect">
            <a:avLst/>
          </a:prstGeom>
          <a:noFill/>
        </p:spPr>
        <p:txBody>
          <a:bodyPr wrap="square" rtlCol="0">
            <a:spAutoFit/>
          </a:bodyPr>
          <a:lstStyle/>
          <a:p>
            <a:r>
              <a:rPr lang="zh-CN" altLang="en-US" dirty="0">
                <a:solidFill>
                  <a:schemeClr val="tx1"/>
                </a:solidFill>
              </a:rPr>
              <a:t>非线性项</a:t>
            </a:r>
          </a:p>
        </p:txBody>
      </p:sp>
      <p:sp>
        <p:nvSpPr>
          <p:cNvPr id="27" name="文本框 26"/>
          <p:cNvSpPr txBox="1"/>
          <p:nvPr/>
        </p:nvSpPr>
        <p:spPr>
          <a:xfrm>
            <a:off x="3287688" y="5947691"/>
            <a:ext cx="1917028" cy="369332"/>
          </a:xfrm>
          <a:prstGeom prst="rect">
            <a:avLst/>
          </a:prstGeom>
          <a:noFill/>
        </p:spPr>
        <p:txBody>
          <a:bodyPr wrap="square" rtlCol="0">
            <a:spAutoFit/>
          </a:bodyPr>
          <a:lstStyle/>
          <a:p>
            <a:r>
              <a:rPr lang="zh-CN" altLang="en-US" dirty="0">
                <a:solidFill>
                  <a:schemeClr val="tx1"/>
                </a:solidFill>
              </a:rPr>
              <a:t>非线性项</a:t>
            </a:r>
          </a:p>
        </p:txBody>
      </p:sp>
      <p:cxnSp>
        <p:nvCxnSpPr>
          <p:cNvPr id="28" name="直接连接符 27"/>
          <p:cNvCxnSpPr/>
          <p:nvPr/>
        </p:nvCxnSpPr>
        <p:spPr>
          <a:xfrm>
            <a:off x="2927648" y="5781616"/>
            <a:ext cx="2015902"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圆角矩形标注 28"/>
          <p:cNvSpPr/>
          <p:nvPr/>
        </p:nvSpPr>
        <p:spPr>
          <a:xfrm>
            <a:off x="6788892" y="4797153"/>
            <a:ext cx="3627588" cy="1189848"/>
          </a:xfrm>
          <a:prstGeom prst="wedgeRoundRectCallout">
            <a:avLst>
              <a:gd name="adj1" fmla="val 22739"/>
              <a:gd name="adj2" fmla="val -106541"/>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r>
              <a:rPr lang="zh-CN" altLang="en-US" sz="2000" dirty="0">
                <a:solidFill>
                  <a:schemeClr val="bg1"/>
                </a:solidFill>
              </a:rPr>
              <a:t>由于存在非线性，常常用差动结构的传感器来减小非线性。</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变截面积式自感传感器的工作特性</a:t>
            </a:r>
          </a:p>
        </p:txBody>
      </p:sp>
      <p:graphicFrame>
        <p:nvGraphicFramePr>
          <p:cNvPr id="3" name="图示 2"/>
          <p:cNvGraphicFramePr/>
          <p:nvPr/>
        </p:nvGraphicFramePr>
        <p:xfrm>
          <a:off x="678445" y="1636359"/>
          <a:ext cx="10801200" cy="7694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3702192619"/>
              </p:ext>
            </p:extLst>
          </p:nvPr>
        </p:nvGraphicFramePr>
        <p:xfrm>
          <a:off x="8992074" y="5594975"/>
          <a:ext cx="2106613" cy="858838"/>
        </p:xfrm>
        <a:graphic>
          <a:graphicData uri="http://schemas.openxmlformats.org/presentationml/2006/ole">
            <mc:AlternateContent xmlns:mc="http://schemas.openxmlformats.org/markup-compatibility/2006">
              <mc:Choice xmlns:v="urn:schemas-microsoft-com:vml" Requires="v">
                <p:oleObj spid="_x0000_s32784" name="Equation" r:id="rId9" imgW="1028700" imgH="419100" progId="">
                  <p:embed/>
                </p:oleObj>
              </mc:Choice>
              <mc:Fallback>
                <p:oleObj name="Equation" r:id="rId9" imgW="1028700" imgH="419100" progId="">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92074" y="5594975"/>
                        <a:ext cx="2106613"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2" descr="c3_3_1_fig2"/>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6640513" y="2696739"/>
            <a:ext cx="4198937"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图示 3"/>
          <p:cNvGraphicFramePr/>
          <p:nvPr>
            <p:extLst>
              <p:ext uri="{D42A27DB-BD31-4B8C-83A1-F6EECF244321}">
                <p14:modId xmlns:p14="http://schemas.microsoft.com/office/powerpoint/2010/main" val="2356122303"/>
              </p:ext>
            </p:extLst>
          </p:nvPr>
        </p:nvGraphicFramePr>
        <p:xfrm>
          <a:off x="1093313" y="5516563"/>
          <a:ext cx="7143750" cy="101566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40963" name="Object 3"/>
          <p:cNvGraphicFramePr>
            <a:graphicFrameLocks noChangeAspect="1"/>
          </p:cNvGraphicFramePr>
          <p:nvPr>
            <p:extLst>
              <p:ext uri="{D42A27DB-BD31-4B8C-83A1-F6EECF244321}">
                <p14:modId xmlns:p14="http://schemas.microsoft.com/office/powerpoint/2010/main" val="858626390"/>
              </p:ext>
            </p:extLst>
          </p:nvPr>
        </p:nvGraphicFramePr>
        <p:xfrm>
          <a:off x="1127448" y="2476075"/>
          <a:ext cx="4799013" cy="2970213"/>
        </p:xfrm>
        <a:graphic>
          <a:graphicData uri="http://schemas.openxmlformats.org/presentationml/2006/ole">
            <mc:AlternateContent xmlns:mc="http://schemas.openxmlformats.org/markup-compatibility/2006">
              <mc:Choice xmlns:v="urn:schemas-microsoft-com:vml" Requires="v">
                <p:oleObj spid="_x0000_s32785" name="Visio" r:id="rId17" imgW="3589134" imgH="2222633" progId="Visio.Drawing.11">
                  <p:embed/>
                </p:oleObj>
              </mc:Choice>
              <mc:Fallback>
                <p:oleObj name="Visio" r:id="rId17" imgW="3589134" imgH="2222633" progId="Visio.Drawing.11">
                  <p:embed/>
                  <p:pic>
                    <p:nvPicPr>
                      <p:cNvPr id="0" name="Object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27448" y="2476075"/>
                        <a:ext cx="4799013" cy="2970213"/>
                      </a:xfrm>
                      <a:prstGeom prst="rect">
                        <a:avLst/>
                      </a:prstGeom>
                      <a:noFill/>
                      <a:ln>
                        <a:noFill/>
                      </a:ln>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sz="quarter" idx="10"/>
            <p:extLst>
              <p:ext uri="{D42A27DB-BD31-4B8C-83A1-F6EECF244321}">
                <p14:modId xmlns:p14="http://schemas.microsoft.com/office/powerpoint/2010/main" val="3720280418"/>
              </p:ext>
            </p:extLst>
          </p:nvPr>
        </p:nvGraphicFramePr>
        <p:xfrm>
          <a:off x="349858" y="1717675"/>
          <a:ext cx="6106182" cy="4826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Object 5"/>
          <p:cNvGraphicFramePr>
            <a:graphicFrameLocks noGrp="1" noChangeAspect="1"/>
          </p:cNvGraphicFramePr>
          <p:nvPr>
            <p:ph sz="quarter" idx="11"/>
            <p:extLst>
              <p:ext uri="{D42A27DB-BD31-4B8C-83A1-F6EECF244321}">
                <p14:modId xmlns:p14="http://schemas.microsoft.com/office/powerpoint/2010/main" val="3217913122"/>
              </p:ext>
            </p:extLst>
          </p:nvPr>
        </p:nvGraphicFramePr>
        <p:xfrm>
          <a:off x="6862763" y="1882775"/>
          <a:ext cx="4633912" cy="3854450"/>
        </p:xfrm>
        <a:graphic>
          <a:graphicData uri="http://schemas.openxmlformats.org/presentationml/2006/ole">
            <mc:AlternateContent xmlns:mc="http://schemas.openxmlformats.org/markup-compatibility/2006">
              <mc:Choice xmlns:v="urn:schemas-microsoft-com:vml" Requires="v">
                <p:oleObj spid="_x0000_s33808" name="Visio" r:id="rId8" imgW="1886915" imgH="1569639" progId="Visio.Drawing.11">
                  <p:embed/>
                </p:oleObj>
              </mc:Choice>
              <mc:Fallback>
                <p:oleObj name="Visio" r:id="rId8" imgW="1886915" imgH="1569639" progId="Visio.Drawing.11">
                  <p:embed/>
                  <p:pic>
                    <p:nvPicPr>
                      <p:cNvPr id="8"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62763" y="1882775"/>
                        <a:ext cx="4633912" cy="3854450"/>
                      </a:xfrm>
                      <a:prstGeom prst="rect">
                        <a:avLst/>
                      </a:prstGeom>
                      <a:noFill/>
                      <a:ln>
                        <a:noFill/>
                      </a:ln>
                    </p:spPr>
                  </p:pic>
                </p:oleObj>
              </mc:Fallback>
            </mc:AlternateContent>
          </a:graphicData>
        </a:graphic>
      </p:graphicFrame>
      <p:sp>
        <p:nvSpPr>
          <p:cNvPr id="2" name="标题 1"/>
          <p:cNvSpPr>
            <a:spLocks noGrp="1"/>
          </p:cNvSpPr>
          <p:nvPr>
            <p:ph type="title"/>
          </p:nvPr>
        </p:nvSpPr>
        <p:spPr/>
        <p:txBody>
          <a:bodyPr/>
          <a:lstStyle/>
          <a:p>
            <a:r>
              <a:rPr lang="zh-CN" altLang="en-US" dirty="0"/>
              <a:t>螺管式自感传感器的工作特性</a:t>
            </a:r>
          </a:p>
        </p:txBody>
      </p:sp>
      <p:graphicFrame>
        <p:nvGraphicFramePr>
          <p:cNvPr id="12" name="Object 14"/>
          <p:cNvGraphicFramePr>
            <a:graphicFrameLocks noChangeAspect="1"/>
          </p:cNvGraphicFramePr>
          <p:nvPr>
            <p:extLst>
              <p:ext uri="{D42A27DB-BD31-4B8C-83A1-F6EECF244321}">
                <p14:modId xmlns:p14="http://schemas.microsoft.com/office/powerpoint/2010/main" val="4211669262"/>
              </p:ext>
            </p:extLst>
          </p:nvPr>
        </p:nvGraphicFramePr>
        <p:xfrm>
          <a:off x="1343472" y="3545884"/>
          <a:ext cx="3240360" cy="731287"/>
        </p:xfrm>
        <a:graphic>
          <a:graphicData uri="http://schemas.openxmlformats.org/presentationml/2006/ole">
            <mc:AlternateContent xmlns:mc="http://schemas.openxmlformats.org/markup-compatibility/2006">
              <mc:Choice xmlns:v="urn:schemas-microsoft-com:vml" Requires="v">
                <p:oleObj spid="_x0000_s33809" name="Equation" r:id="rId10" imgW="1854200" imgH="419100" progId="">
                  <p:embed/>
                </p:oleObj>
              </mc:Choice>
              <mc:Fallback>
                <p:oleObj name="Equation" r:id="rId10" imgW="1854200" imgH="419100" progId="">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43472" y="3545884"/>
                        <a:ext cx="3240360" cy="731287"/>
                      </a:xfrm>
                      <a:prstGeom prst="rect">
                        <a:avLst/>
                      </a:prstGeom>
                      <a:noFill/>
                      <a:ln>
                        <a:noFill/>
                      </a:ln>
                    </p:spPr>
                  </p:pic>
                </p:oleObj>
              </mc:Fallback>
            </mc:AlternateContent>
          </a:graphicData>
        </a:graphic>
      </p:graphicFrame>
      <p:sp>
        <p:nvSpPr>
          <p:cNvPr id="3" name="矩形 2"/>
          <p:cNvSpPr/>
          <p:nvPr/>
        </p:nvSpPr>
        <p:spPr>
          <a:xfrm>
            <a:off x="349858" y="2406904"/>
            <a:ext cx="5905784" cy="430887"/>
          </a:xfrm>
          <a:prstGeom prst="rect">
            <a:avLst/>
          </a:prstGeom>
        </p:spPr>
        <p:txBody>
          <a:bodyPr wrap="none">
            <a:spAutoFit/>
          </a:bodyPr>
          <a:lstStyle/>
          <a:p>
            <a:pPr lvl="0"/>
            <a:r>
              <a:rPr lang="zh-CN" altLang="en-US" sz="2200" dirty="0"/>
              <a:t>线圈电感量与衔铁进入线圈的长度可表示为：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内容占位符 6"/>
          <p:cNvGraphicFramePr>
            <a:graphicFrameLocks noGrp="1"/>
          </p:cNvGraphicFramePr>
          <p:nvPr>
            <p:ph sz="quarter" idx="10"/>
            <p:extLst>
              <p:ext uri="{D42A27DB-BD31-4B8C-83A1-F6EECF244321}">
                <p14:modId xmlns:p14="http://schemas.microsoft.com/office/powerpoint/2010/main" val="2941699692"/>
              </p:ext>
            </p:extLst>
          </p:nvPr>
        </p:nvGraphicFramePr>
        <p:xfrm>
          <a:off x="658701" y="1685678"/>
          <a:ext cx="11162884" cy="1887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5890" name="标题 1"/>
          <p:cNvSpPr>
            <a:spLocks noGrp="1"/>
          </p:cNvSpPr>
          <p:nvPr>
            <p:ph type="title"/>
          </p:nvPr>
        </p:nvSpPr>
        <p:spPr/>
        <p:txBody>
          <a:bodyPr/>
          <a:lstStyle/>
          <a:p>
            <a:r>
              <a:rPr lang="zh-CN" altLang="en-US"/>
              <a:t>差动式电感传感器</a:t>
            </a:r>
          </a:p>
        </p:txBody>
      </p:sp>
      <p:sp>
        <p:nvSpPr>
          <p:cNvPr id="4" name="Text Box 2"/>
          <p:cNvSpPr txBox="1">
            <a:spLocks noChangeArrowheads="1"/>
          </p:cNvSpPr>
          <p:nvPr/>
        </p:nvSpPr>
        <p:spPr bwMode="auto">
          <a:xfrm>
            <a:off x="1919289" y="1268413"/>
            <a:ext cx="84978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lnSpc>
                <a:spcPct val="110000"/>
              </a:lnSpc>
              <a:spcBef>
                <a:spcPct val="20000"/>
              </a:spcBef>
              <a:buSzPct val="120000"/>
              <a:buBlip>
                <a:blip r:embed="rId8"/>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00000"/>
              </a:lnSpc>
              <a:spcBef>
                <a:spcPct val="50000"/>
              </a:spcBef>
              <a:buSzTx/>
              <a:buFontTx/>
              <a:buNone/>
            </a:pPr>
            <a:r>
              <a:rPr lang="en-US" altLang="zh-CN" sz="2000" dirty="0">
                <a:solidFill>
                  <a:schemeClr val="tx1"/>
                </a:solidFill>
                <a:ea typeface="宋体" panose="02010600030101010101" pitchFamily="2" charset="-122"/>
              </a:rPr>
              <a:t>       </a:t>
            </a:r>
            <a:endParaRPr lang="zh-CN" altLang="en-US" sz="2200" dirty="0">
              <a:solidFill>
                <a:schemeClr val="tx1"/>
              </a:solidFill>
              <a:ea typeface="宋体" panose="02010600030101010101" pitchFamily="2" charset="-122"/>
            </a:endParaRPr>
          </a:p>
        </p:txBody>
      </p:sp>
      <p:graphicFrame>
        <p:nvGraphicFramePr>
          <p:cNvPr id="5" name="Object 3"/>
          <p:cNvGraphicFramePr>
            <a:graphicFrameLocks noChangeAspect="1"/>
          </p:cNvGraphicFramePr>
          <p:nvPr>
            <p:extLst>
              <p:ext uri="{D42A27DB-BD31-4B8C-83A1-F6EECF244321}">
                <p14:modId xmlns:p14="http://schemas.microsoft.com/office/powerpoint/2010/main" val="2522486555"/>
              </p:ext>
            </p:extLst>
          </p:nvPr>
        </p:nvGraphicFramePr>
        <p:xfrm>
          <a:off x="2783632" y="3590171"/>
          <a:ext cx="6464300" cy="3071812"/>
        </p:xfrm>
        <a:graphic>
          <a:graphicData uri="http://schemas.openxmlformats.org/presentationml/2006/ole">
            <mc:AlternateContent xmlns:mc="http://schemas.openxmlformats.org/markup-compatibility/2006">
              <mc:Choice xmlns:v="urn:schemas-microsoft-com:vml" Requires="v">
                <p:oleObj spid="_x0000_s34825" name="Visio" r:id="rId9" imgW="4753737" imgH="2258187" progId="Visio.Drawing.11">
                  <p:embed/>
                </p:oleObj>
              </mc:Choice>
              <mc:Fallback>
                <p:oleObj name="Visio" r:id="rId9" imgW="4753737" imgH="2258187" progId="Visio.Drawing.11">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3632" y="3590171"/>
                        <a:ext cx="6464300" cy="30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9" name="Rectangle 15"/>
          <p:cNvSpPr>
            <a:spLocks noGrp="1" noChangeArrowheads="1"/>
          </p:cNvSpPr>
          <p:nvPr>
            <p:ph type="title"/>
          </p:nvPr>
        </p:nvSpPr>
        <p:spPr>
          <a:xfrm>
            <a:off x="96076" y="839940"/>
            <a:ext cx="2183500" cy="574183"/>
          </a:xfrm>
        </p:spPr>
        <p:txBody>
          <a:bodyPr vert="horz" lIns="91440" tIns="45720" rIns="91440" bIns="45720" rtlCol="0" anchor="b" anchorCtr="0">
            <a:normAutofit/>
          </a:bodyPr>
          <a:lstStyle/>
          <a:p>
            <a:r>
              <a:rPr lang="zh-CN" altLang="en-US" dirty="0">
                <a:latin typeface="+mj-ea"/>
              </a:rPr>
              <a:t>铂电阻</a:t>
            </a:r>
            <a:r>
              <a:rPr lang="en-US" altLang="zh-CN" dirty="0">
                <a:latin typeface="+mj-ea"/>
              </a:rPr>
              <a:t>(Pt)</a:t>
            </a:r>
          </a:p>
        </p:txBody>
      </p:sp>
      <mc:AlternateContent xmlns:mc="http://schemas.openxmlformats.org/markup-compatibility/2006" xmlns:a14="http://schemas.microsoft.com/office/drawing/2010/main">
        <mc:Choice Requires="a14">
          <p:sp>
            <p:nvSpPr>
              <p:cNvPr id="254980" name="Object 2"/>
              <p:cNvSpPr txBox="1"/>
              <p:nvPr/>
            </p:nvSpPr>
            <p:spPr bwMode="auto">
              <a:xfrm>
                <a:off x="1846143" y="2983008"/>
                <a:ext cx="3034276" cy="492914"/>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𝑅</m:t>
                          </m:r>
                        </m:e>
                        <m:sub>
                          <m:r>
                            <a:rPr lang="zh-CN" altLang="en-US" sz="2000" i="1">
                              <a:solidFill>
                                <a:srgbClr val="000000"/>
                              </a:solidFill>
                              <a:latin typeface="Cambria Math" panose="02040503050406030204" pitchFamily="18" charset="0"/>
                            </a:rPr>
                            <m:t>𝑡</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𝑅</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(1+</m:t>
                      </m:r>
                      <m:r>
                        <a:rPr lang="zh-CN" altLang="en-US" sz="2000" i="1">
                          <a:solidFill>
                            <a:srgbClr val="000000"/>
                          </a:solidFill>
                          <a:latin typeface="Cambria Math" panose="02040503050406030204" pitchFamily="18" charset="0"/>
                        </a:rPr>
                        <m:t>𝐴𝑡</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𝐵</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𝑡</m:t>
                          </m:r>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m:t>
                      </m:r>
                    </m:oMath>
                  </m:oMathPara>
                </a14:m>
                <a:endParaRPr lang="zh-CN" altLang="en-US" sz="2000" dirty="0"/>
              </a:p>
            </p:txBody>
          </p:sp>
        </mc:Choice>
        <mc:Fallback xmlns="">
          <p:sp>
            <p:nvSpPr>
              <p:cNvPr id="254980" name="Object 2"/>
              <p:cNvSpPr txBox="1">
                <a:spLocks noRot="1" noChangeAspect="1" noMove="1" noResize="1" noEditPoints="1" noAdjustHandles="1" noChangeArrowheads="1" noChangeShapeType="1" noTextEdit="1"/>
              </p:cNvSpPr>
              <p:nvPr/>
            </p:nvSpPr>
            <p:spPr bwMode="auto">
              <a:xfrm>
                <a:off x="1846143" y="2983008"/>
                <a:ext cx="3034276" cy="492914"/>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4982" name="Object 3"/>
              <p:cNvSpPr txBox="1"/>
              <p:nvPr/>
            </p:nvSpPr>
            <p:spPr bwMode="auto">
              <a:xfrm>
                <a:off x="1821425" y="3592624"/>
                <a:ext cx="4464497" cy="648066"/>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𝑅</m:t>
                          </m:r>
                        </m:e>
                        <m:sub>
                          <m:r>
                            <a:rPr lang="zh-CN" altLang="en-US" sz="2000" i="1">
                              <a:solidFill>
                                <a:srgbClr val="000000"/>
                              </a:solidFill>
                              <a:latin typeface="Cambria Math" panose="02040503050406030204" pitchFamily="18" charset="0"/>
                            </a:rPr>
                            <m:t>𝑡</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𝑅</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[1+</m:t>
                      </m:r>
                      <m:r>
                        <a:rPr lang="zh-CN" altLang="en-US" sz="2000" i="1">
                          <a:solidFill>
                            <a:srgbClr val="000000"/>
                          </a:solidFill>
                          <a:latin typeface="Cambria Math" panose="02040503050406030204" pitchFamily="18" charset="0"/>
                        </a:rPr>
                        <m:t>𝐴𝑡</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𝐵</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𝑡</m:t>
                          </m:r>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𝐶</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−100)</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𝑡</m:t>
                          </m:r>
                        </m:e>
                        <m:sup>
                          <m:r>
                            <a:rPr lang="zh-CN" altLang="en-US" sz="2000" i="1">
                              <a:solidFill>
                                <a:srgbClr val="000000"/>
                              </a:solidFill>
                              <a:latin typeface="Cambria Math" panose="02040503050406030204" pitchFamily="18" charset="0"/>
                            </a:rPr>
                            <m:t>3</m:t>
                          </m:r>
                        </m:sup>
                      </m:sSup>
                      <m:r>
                        <a:rPr lang="zh-CN" altLang="en-US" sz="2000" i="1">
                          <a:solidFill>
                            <a:srgbClr val="000000"/>
                          </a:solidFill>
                          <a:latin typeface="Cambria Math" panose="02040503050406030204" pitchFamily="18" charset="0"/>
                        </a:rPr>
                        <m:t>]</m:t>
                      </m:r>
                    </m:oMath>
                  </m:oMathPara>
                </a14:m>
                <a:endParaRPr lang="zh-CN" altLang="en-US" sz="2000" dirty="0"/>
              </a:p>
            </p:txBody>
          </p:sp>
        </mc:Choice>
        <mc:Fallback xmlns="">
          <p:sp>
            <p:nvSpPr>
              <p:cNvPr id="254982" name="Object 3"/>
              <p:cNvSpPr txBox="1">
                <a:spLocks noRot="1" noChangeAspect="1" noMove="1" noResize="1" noEditPoints="1" noAdjustHandles="1" noChangeArrowheads="1" noChangeShapeType="1" noTextEdit="1"/>
              </p:cNvSpPr>
              <p:nvPr/>
            </p:nvSpPr>
            <p:spPr bwMode="auto">
              <a:xfrm>
                <a:off x="1821425" y="3592624"/>
                <a:ext cx="4464497" cy="648066"/>
              </a:xfrm>
              <a:prstGeom prst="rect">
                <a:avLst/>
              </a:prstGeom>
              <a:blipFill>
                <a:blip r:embed="rId3"/>
                <a:stretch>
                  <a:fillRect/>
                </a:stretch>
              </a:blipFill>
              <a:ln>
                <a:noFill/>
              </a:ln>
            </p:spPr>
            <p:txBody>
              <a:bodyPr/>
              <a:lstStyle/>
              <a:p>
                <a:r>
                  <a:rPr lang="zh-CN" altLang="en-US">
                    <a:noFill/>
                  </a:rPr>
                  <a:t> </a:t>
                </a:r>
              </a:p>
            </p:txBody>
          </p:sp>
        </mc:Fallback>
      </mc:AlternateContent>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0642" y="1567221"/>
            <a:ext cx="2188828" cy="1561051"/>
          </a:xfrm>
          <a:prstGeom prst="rect">
            <a:avLst/>
          </a:prstGeom>
        </p:spPr>
      </p:pic>
      <p:sp>
        <p:nvSpPr>
          <p:cNvPr id="11" name="Text Box 18"/>
          <p:cNvSpPr txBox="1">
            <a:spLocks noChangeArrowheads="1"/>
          </p:cNvSpPr>
          <p:nvPr/>
        </p:nvSpPr>
        <p:spPr bwMode="auto">
          <a:xfrm>
            <a:off x="7749382" y="3429000"/>
            <a:ext cx="28674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600" b="1" dirty="0">
                <a:solidFill>
                  <a:schemeClr val="tx1"/>
                </a:solidFill>
                <a:latin typeface="Times New Roman" panose="02020603050405020304" pitchFamily="18" charset="0"/>
                <a:ea typeface="宋体" panose="02010600030101010101" pitchFamily="2" charset="-122"/>
              </a:rPr>
              <a:t>三线制铠装</a:t>
            </a:r>
            <a:r>
              <a:rPr kumimoji="1" lang="en-US" altLang="zh-CN" sz="1600" b="1" dirty="0">
                <a:solidFill>
                  <a:schemeClr val="tx1"/>
                </a:solidFill>
                <a:latin typeface="Times New Roman" panose="02020603050405020304" pitchFamily="18" charset="0"/>
                <a:ea typeface="宋体" panose="02010600030101010101" pitchFamily="2" charset="-122"/>
              </a:rPr>
              <a:t>Pt100</a:t>
            </a:r>
            <a:r>
              <a:rPr kumimoji="1" lang="zh-CN" altLang="en-US" sz="1600" b="1" dirty="0">
                <a:solidFill>
                  <a:schemeClr val="tx1"/>
                </a:solidFill>
                <a:latin typeface="Times New Roman" panose="02020603050405020304" pitchFamily="18" charset="0"/>
                <a:ea typeface="宋体" panose="02010600030101010101" pitchFamily="2" charset="-122"/>
              </a:rPr>
              <a:t>温度电极</a:t>
            </a:r>
            <a:endParaRPr kumimoji="1" lang="en-US" altLang="zh-CN" sz="1600" b="1" dirty="0">
              <a:solidFill>
                <a:schemeClr val="tx1"/>
              </a:solidFill>
              <a:latin typeface="Times New Roman" panose="02020603050405020304" pitchFamily="18" charset="0"/>
              <a:ea typeface="宋体" panose="02010600030101010101" pitchFamily="2" charset="-122"/>
            </a:endParaRPr>
          </a:p>
        </p:txBody>
      </p:sp>
      <p:sp>
        <p:nvSpPr>
          <p:cNvPr id="2" name="矩形 1"/>
          <p:cNvSpPr/>
          <p:nvPr/>
        </p:nvSpPr>
        <p:spPr>
          <a:xfrm>
            <a:off x="155472" y="4077072"/>
            <a:ext cx="5607620" cy="2462213"/>
          </a:xfrm>
          <a:prstGeom prst="rect">
            <a:avLst/>
          </a:prstGeom>
        </p:spPr>
        <p:txBody>
          <a:bodyPr wrap="square">
            <a:spAutoFit/>
          </a:bodyPr>
          <a:lstStyle/>
          <a:p>
            <a:pPr lvl="0"/>
            <a:r>
              <a:rPr lang="en-US" altLang="zh-CN" sz="2000" b="1" dirty="0"/>
              <a:t>3. </a:t>
            </a:r>
            <a:r>
              <a:rPr lang="zh-CN" altLang="en-US" sz="2000" b="1" dirty="0"/>
              <a:t>特点</a:t>
            </a:r>
            <a:endParaRPr lang="en-US" altLang="zh-CN" sz="2000" b="1" dirty="0"/>
          </a:p>
          <a:p>
            <a:r>
              <a:rPr lang="zh-CN" altLang="en-US" sz="1600" dirty="0">
                <a:latin typeface="Times New Roman" panose="02020603050405020304" pitchFamily="18" charset="0"/>
                <a:cs typeface="Times New Roman" panose="02020603050405020304" pitchFamily="18" charset="0"/>
              </a:rPr>
              <a:t>优点：</a:t>
            </a:r>
            <a:r>
              <a:rPr lang="zh-CN" altLang="zh-CN" sz="1600" dirty="0">
                <a:latin typeface="+mn-ea"/>
              </a:rPr>
              <a:t>在高温和氧化介质中性能稳定，工艺性好</a:t>
            </a:r>
            <a:r>
              <a:rPr lang="zh-CN" altLang="en-US" sz="1600" dirty="0">
                <a:latin typeface="+mn-ea"/>
              </a:rPr>
              <a:t>，接近线性，测量精度高</a:t>
            </a:r>
            <a:endParaRPr lang="zh-CN" altLang="zh-CN" sz="1600" dirty="0">
              <a:latin typeface="+mn-ea"/>
            </a:endParaRPr>
          </a:p>
          <a:p>
            <a:r>
              <a:rPr lang="zh-CN" altLang="en-US" sz="1600" dirty="0">
                <a:latin typeface="Times New Roman" panose="02020603050405020304" pitchFamily="18" charset="0"/>
                <a:cs typeface="Times New Roman" panose="02020603050405020304" pitchFamily="18" charset="0"/>
              </a:rPr>
              <a:t>缺点：</a:t>
            </a:r>
            <a:r>
              <a:rPr lang="zh-CN" altLang="zh-CN" sz="1600" dirty="0"/>
              <a:t>成本较高</a:t>
            </a:r>
            <a:r>
              <a:rPr lang="zh-CN" altLang="en-US" sz="1600" dirty="0"/>
              <a:t>，</a:t>
            </a:r>
            <a:r>
              <a:rPr lang="zh-CN" altLang="zh-CN" sz="1600" dirty="0"/>
              <a:t>温度系数</a:t>
            </a:r>
            <a:r>
              <a:rPr lang="zh-CN" altLang="en-US" sz="1600" dirty="0"/>
              <a:t>偏</a:t>
            </a:r>
            <a:r>
              <a:rPr lang="zh-CN" altLang="zh-CN" sz="1600" dirty="0"/>
              <a:t>小</a:t>
            </a:r>
            <a:r>
              <a:rPr lang="zh-CN" altLang="en-US" sz="1600" dirty="0"/>
              <a:t>，非线性</a:t>
            </a:r>
            <a:endParaRPr lang="en-US" altLang="zh-CN" sz="1600" dirty="0"/>
          </a:p>
          <a:p>
            <a:endParaRPr lang="en-US" altLang="zh-CN" dirty="0"/>
          </a:p>
          <a:p>
            <a:r>
              <a:rPr lang="en-US" altLang="zh-CN" sz="2000" b="1" dirty="0"/>
              <a:t>4. </a:t>
            </a:r>
            <a:r>
              <a:rPr lang="zh-CN" altLang="en-US" sz="2000" b="1" dirty="0"/>
              <a:t>接线制</a:t>
            </a:r>
            <a:endParaRPr lang="en-US" altLang="zh-CN" sz="2000" b="1" dirty="0"/>
          </a:p>
          <a:p>
            <a:pPr marL="342900" indent="-342900">
              <a:buFont typeface="+mj-ea"/>
              <a:buAutoNum type="circleNumDbPlain"/>
            </a:pPr>
            <a:r>
              <a:rPr lang="zh-CN" altLang="en-US" sz="1600" dirty="0"/>
              <a:t>两线制：电极引线短，引线电阻可忽略</a:t>
            </a:r>
            <a:endParaRPr lang="zh-CN" altLang="zh-CN" sz="1600" dirty="0"/>
          </a:p>
          <a:p>
            <a:pPr marL="342900" indent="-342900">
              <a:buFont typeface="+mj-ea"/>
              <a:buAutoNum type="circleNumDbPlain"/>
            </a:pPr>
            <a:r>
              <a:rPr lang="zh-CN" altLang="en-US" sz="1600" dirty="0"/>
              <a:t>三线制：电极引线长，需考虑引线电阻</a:t>
            </a:r>
            <a:endParaRPr lang="zh-CN" altLang="zh-CN" sz="1600" dirty="0"/>
          </a:p>
          <a:p>
            <a:pPr marL="342900" indent="-342900">
              <a:buFont typeface="+mj-ea"/>
              <a:buAutoNum type="circleNumDbPlain"/>
            </a:pPr>
            <a:r>
              <a:rPr lang="zh-CN" altLang="en-US" sz="1600" dirty="0"/>
              <a:t>四线制：消除接触电阻（</a:t>
            </a:r>
            <a:r>
              <a:rPr lang="en-US" altLang="zh-CN" sz="1600" dirty="0"/>
              <a:t>Kelvin</a:t>
            </a:r>
            <a:r>
              <a:rPr lang="zh-CN" altLang="en-US" sz="1600" dirty="0"/>
              <a:t>夹原理）</a:t>
            </a:r>
            <a:endParaRPr lang="zh-CN" altLang="zh-CN" sz="1600" dirty="0"/>
          </a:p>
        </p:txBody>
      </p:sp>
      <p:pic>
        <p:nvPicPr>
          <p:cNvPr id="6" name="图片 5"/>
          <p:cNvPicPr>
            <a:picLocks noChangeAspect="1"/>
          </p:cNvPicPr>
          <p:nvPr/>
        </p:nvPicPr>
        <p:blipFill>
          <a:blip r:embed="rId6"/>
          <a:stretch>
            <a:fillRect/>
          </a:stretch>
        </p:blipFill>
        <p:spPr>
          <a:xfrm>
            <a:off x="5939843" y="4553597"/>
            <a:ext cx="3972581" cy="1766174"/>
          </a:xfrm>
          <a:prstGeom prst="rect">
            <a:avLst/>
          </a:prstGeom>
        </p:spPr>
      </p:pic>
      <p:sp>
        <p:nvSpPr>
          <p:cNvPr id="7" name="文本框 6"/>
          <p:cNvSpPr txBox="1"/>
          <p:nvPr/>
        </p:nvSpPr>
        <p:spPr>
          <a:xfrm>
            <a:off x="6704212" y="6177544"/>
            <a:ext cx="3312368" cy="369332"/>
          </a:xfrm>
          <a:prstGeom prst="rect">
            <a:avLst/>
          </a:prstGeom>
          <a:noFill/>
        </p:spPr>
        <p:txBody>
          <a:bodyPr wrap="square" rtlCol="0">
            <a:spAutoFit/>
          </a:bodyPr>
          <a:lstStyle/>
          <a:p>
            <a:r>
              <a:rPr lang="zh-CN" altLang="en-US" dirty="0"/>
              <a:t>用</a:t>
            </a:r>
            <a:r>
              <a:rPr lang="en-US" altLang="zh-CN" dirty="0"/>
              <a:t>Kelvin</a:t>
            </a:r>
            <a:r>
              <a:rPr lang="zh-CN" altLang="en-US" dirty="0"/>
              <a:t>夹进行四线制接线</a:t>
            </a:r>
          </a:p>
        </p:txBody>
      </p:sp>
      <p:pic>
        <p:nvPicPr>
          <p:cNvPr id="4" name="图片 3"/>
          <p:cNvPicPr>
            <a:picLocks noChangeAspect="1"/>
          </p:cNvPicPr>
          <p:nvPr/>
        </p:nvPicPr>
        <p:blipFill>
          <a:blip r:embed="rId7"/>
          <a:stretch>
            <a:fillRect/>
          </a:stretch>
        </p:blipFill>
        <p:spPr>
          <a:xfrm>
            <a:off x="10120735" y="4478788"/>
            <a:ext cx="1915793" cy="1915793"/>
          </a:xfrm>
          <a:prstGeom prst="rect">
            <a:avLst/>
          </a:prstGeom>
        </p:spPr>
      </p:pic>
      <p:sp>
        <p:nvSpPr>
          <p:cNvPr id="254994" name="Text Box 18"/>
          <p:cNvSpPr txBox="1">
            <a:spLocks noChangeArrowheads="1"/>
          </p:cNvSpPr>
          <p:nvPr/>
        </p:nvSpPr>
        <p:spPr bwMode="auto">
          <a:xfrm>
            <a:off x="9077148" y="2801636"/>
            <a:ext cx="16705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SzTx/>
              <a:buFontTx/>
              <a:buNone/>
            </a:pPr>
            <a:r>
              <a:rPr kumimoji="1" lang="en-US" altLang="zh-CN" sz="1800" b="1" dirty="0">
                <a:solidFill>
                  <a:schemeClr val="tx1"/>
                </a:solidFill>
                <a:latin typeface="Times New Roman" panose="02020603050405020304" pitchFamily="18" charset="0"/>
                <a:ea typeface="宋体" panose="02010600030101010101" pitchFamily="2" charset="-122"/>
              </a:rPr>
              <a:t>Pt100</a:t>
            </a:r>
            <a:r>
              <a:rPr kumimoji="1" lang="zh-CN" altLang="en-US" sz="1800" b="1" dirty="0">
                <a:solidFill>
                  <a:schemeClr val="tx1"/>
                </a:solidFill>
                <a:latin typeface="Times New Roman" panose="02020603050405020304" pitchFamily="18" charset="0"/>
                <a:ea typeface="宋体" panose="02010600030101010101" pitchFamily="2" charset="-122"/>
              </a:rPr>
              <a:t>元件</a:t>
            </a:r>
            <a:endParaRPr kumimoji="1" lang="en-US" altLang="zh-CN" sz="1800" b="1" dirty="0">
              <a:solidFill>
                <a:schemeClr val="tx1"/>
              </a:solidFill>
              <a:latin typeface="Times New Roman" panose="02020603050405020304" pitchFamily="18" charset="0"/>
              <a:ea typeface="宋体" panose="02010600030101010101" pitchFamily="2" charset="-122"/>
            </a:endParaRPr>
          </a:p>
        </p:txBody>
      </p:sp>
      <p:sp>
        <p:nvSpPr>
          <p:cNvPr id="5" name="矩形 4">
            <a:extLst>
              <a:ext uri="{FF2B5EF4-FFF2-40B4-BE49-F238E27FC236}">
                <a16:creationId xmlns:a16="http://schemas.microsoft.com/office/drawing/2014/main" id="{9B431EC4-3E70-4C74-27E2-4859C6230003}"/>
              </a:ext>
            </a:extLst>
          </p:cNvPr>
          <p:cNvSpPr/>
          <p:nvPr/>
        </p:nvSpPr>
        <p:spPr>
          <a:xfrm>
            <a:off x="116760" y="1593812"/>
            <a:ext cx="5115144" cy="2677656"/>
          </a:xfrm>
          <a:prstGeom prst="rect">
            <a:avLst/>
          </a:prstGeom>
        </p:spPr>
        <p:txBody>
          <a:bodyPr wrap="square">
            <a:spAutoFit/>
          </a:bodyPr>
          <a:lstStyle/>
          <a:p>
            <a:pPr lvl="0"/>
            <a:r>
              <a:rPr lang="en-US" altLang="zh-CN" sz="2000" b="1" dirty="0"/>
              <a:t>1. </a:t>
            </a:r>
            <a:r>
              <a:rPr lang="zh-CN" altLang="en-US" sz="2000" b="1" dirty="0"/>
              <a:t>结构</a:t>
            </a:r>
            <a:endParaRPr lang="en-US" altLang="zh-CN" sz="2000" b="1" dirty="0"/>
          </a:p>
          <a:p>
            <a:r>
              <a:rPr lang="en-US" altLang="zh-CN" dirty="0"/>
              <a:t>   </a:t>
            </a:r>
            <a:r>
              <a:rPr lang="zh-CN" altLang="zh-CN" sz="2000" dirty="0">
                <a:solidFill>
                  <a:srgbClr val="FF0000"/>
                </a:solidFill>
              </a:rPr>
              <a:t>金属铂丝绕在绝缘骨架</a:t>
            </a:r>
            <a:r>
              <a:rPr lang="zh-CN" altLang="zh-CN" sz="2000" dirty="0"/>
              <a:t>上制成绕线电阻</a:t>
            </a:r>
          </a:p>
          <a:p>
            <a:pPr lvl="0"/>
            <a:endParaRPr lang="en-US" altLang="zh-CN" dirty="0">
              <a:latin typeface="+mn-ea"/>
            </a:endParaRPr>
          </a:p>
          <a:p>
            <a:pPr lvl="0"/>
            <a:r>
              <a:rPr lang="en-US" altLang="zh-CN" sz="2000" b="1" dirty="0">
                <a:latin typeface="+mn-ea"/>
              </a:rPr>
              <a:t>2. </a:t>
            </a:r>
            <a:r>
              <a:rPr lang="zh-CN" altLang="zh-CN" sz="2000" b="1" dirty="0">
                <a:latin typeface="+mn-ea"/>
              </a:rPr>
              <a:t>输入输出特性</a:t>
            </a:r>
            <a:r>
              <a:rPr lang="zh-CN" altLang="en-US" sz="2000" b="1" dirty="0">
                <a:latin typeface="+mn-ea"/>
              </a:rPr>
              <a:t>：近似</a:t>
            </a:r>
            <a:r>
              <a:rPr lang="zh-CN" altLang="zh-CN" sz="2000" b="1" dirty="0">
                <a:latin typeface="+mn-ea"/>
              </a:rPr>
              <a:t>线性</a:t>
            </a:r>
            <a:endParaRPr lang="en-US" altLang="zh-CN" sz="2000" b="1" dirty="0">
              <a:latin typeface="+mn-ea"/>
            </a:endParaRPr>
          </a:p>
          <a:p>
            <a:pPr lvl="0"/>
            <a:r>
              <a:rPr kumimoji="1" lang="en-US" altLang="zh-CN" dirty="0">
                <a:latin typeface="+mn-ea"/>
              </a:rPr>
              <a:t>  </a:t>
            </a:r>
          </a:p>
          <a:p>
            <a:pPr lvl="0"/>
            <a:r>
              <a:rPr kumimoji="1" lang="en-US" altLang="zh-CN" dirty="0">
                <a:latin typeface="+mn-ea"/>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0 ~ +850</a:t>
            </a:r>
            <a:r>
              <a:rPr kumimoji="1" lang="zh-CN" altLang="en-US" dirty="0">
                <a:latin typeface="Times New Roman" panose="02020603050405020304" pitchFamily="18" charset="0"/>
                <a:cs typeface="Times New Roman" panose="02020603050405020304" pitchFamily="18" charset="0"/>
              </a:rPr>
              <a:t>℃</a:t>
            </a:r>
            <a:r>
              <a:rPr kumimoji="1" lang="zh-CN" altLang="zh-CN" dirty="0">
                <a:latin typeface="Times New Roman" panose="02020603050405020304" pitchFamily="18" charset="0"/>
                <a:cs typeface="Times New Roman" panose="02020603050405020304" pitchFamily="18" charset="0"/>
              </a:rPr>
              <a:t>：</a:t>
            </a:r>
            <a:endParaRPr kumimoji="1" lang="en-US" altLang="zh-CN" dirty="0">
              <a:latin typeface="Times New Roman" panose="02020603050405020304" pitchFamily="18" charset="0"/>
              <a:cs typeface="Times New Roman" panose="02020603050405020304" pitchFamily="18" charset="0"/>
            </a:endParaRPr>
          </a:p>
          <a:p>
            <a:pPr lvl="0"/>
            <a:r>
              <a:rPr kumimoji="1" lang="zh-CN"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0"/>
            <a:r>
              <a:rPr kumimoji="1" lang="en-US" altLang="zh-CN" dirty="0">
                <a:latin typeface="Times New Roman" panose="02020603050405020304" pitchFamily="18" charset="0"/>
                <a:cs typeface="Times New Roman" panose="02020603050405020304" pitchFamily="18" charset="0"/>
              </a:rPr>
              <a:t>      0 ~ - 200℃</a:t>
            </a:r>
            <a:r>
              <a:rPr kumimoji="1" lang="zh-CN"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a:p>
            <a:pPr lvl="0"/>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49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499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a:lnSpc>
                <a:spcPct val="150000"/>
              </a:lnSpc>
              <a:spcBef>
                <a:spcPct val="0"/>
              </a:spcBef>
              <a:buSzTx/>
            </a:pPr>
            <a:r>
              <a:rPr lang="zh-CN" altLang="en-US" dirty="0">
                <a:latin typeface="+mn-ea"/>
              </a:rPr>
              <a:t>变气隙式差动自感传感器原理见右图。它由一个公共衔铁和上、下两个对称的线圈</a:t>
            </a:r>
            <a:r>
              <a:rPr lang="en-US" altLang="zh-CN" i="1" dirty="0">
                <a:latin typeface="+mn-ea"/>
              </a:rPr>
              <a:t>L</a:t>
            </a:r>
            <a:r>
              <a:rPr lang="en-US" altLang="zh-CN" i="1" baseline="-25000" dirty="0">
                <a:latin typeface="+mn-ea"/>
              </a:rPr>
              <a:t>1</a:t>
            </a:r>
            <a:r>
              <a:rPr lang="zh-CN" altLang="en-US" dirty="0">
                <a:latin typeface="+mn-ea"/>
              </a:rPr>
              <a:t>和</a:t>
            </a:r>
            <a:r>
              <a:rPr lang="en-US" altLang="zh-CN" i="1" dirty="0">
                <a:latin typeface="+mn-ea"/>
              </a:rPr>
              <a:t>L</a:t>
            </a:r>
            <a:r>
              <a:rPr lang="en-US" altLang="zh-CN" i="1" baseline="-25000" dirty="0">
                <a:latin typeface="+mn-ea"/>
              </a:rPr>
              <a:t>2</a:t>
            </a:r>
            <a:r>
              <a:rPr lang="zh-CN" altLang="en-US" dirty="0">
                <a:latin typeface="+mn-ea"/>
              </a:rPr>
              <a:t>组成。</a:t>
            </a:r>
          </a:p>
          <a:p>
            <a:pPr>
              <a:lnSpc>
                <a:spcPct val="150000"/>
              </a:lnSpc>
              <a:spcBef>
                <a:spcPct val="0"/>
              </a:spcBef>
              <a:buSzTx/>
            </a:pPr>
            <a:r>
              <a:rPr lang="zh-CN" altLang="en-US" dirty="0">
                <a:latin typeface="+mn-ea"/>
              </a:rPr>
              <a:t>当衔铁向上位移 </a:t>
            </a:r>
            <a:r>
              <a:rPr lang="zh-CN" altLang="en-US" dirty="0">
                <a:latin typeface="+mn-ea"/>
                <a:sym typeface="Symbol" panose="05050102010706020507" pitchFamily="18" charset="2"/>
              </a:rPr>
              <a:t></a:t>
            </a:r>
            <a:r>
              <a:rPr lang="zh-CN" altLang="en-US" i="1" dirty="0">
                <a:latin typeface="+mn-ea"/>
                <a:sym typeface="Symbol" panose="05050102010706020507" pitchFamily="18" charset="2"/>
              </a:rPr>
              <a:t> </a:t>
            </a:r>
            <a:r>
              <a:rPr lang="zh-CN" altLang="en-US" dirty="0" smtClean="0">
                <a:latin typeface="+mn-ea"/>
              </a:rPr>
              <a:t>，</a:t>
            </a:r>
            <a:r>
              <a:rPr lang="zh-CN" altLang="en-US" dirty="0">
                <a:latin typeface="+mn-ea"/>
              </a:rPr>
              <a:t>且</a:t>
            </a:r>
            <a:r>
              <a:rPr lang="zh-CN" altLang="en-US" dirty="0">
                <a:latin typeface="+mn-ea"/>
                <a:sym typeface="Symbol" panose="05050102010706020507" pitchFamily="18" charset="2"/>
              </a:rPr>
              <a:t></a:t>
            </a:r>
            <a:r>
              <a:rPr lang="zh-CN" altLang="en-US" i="1" dirty="0">
                <a:latin typeface="+mn-ea"/>
                <a:sym typeface="Symbol" panose="05050102010706020507" pitchFamily="18" charset="2"/>
              </a:rPr>
              <a:t></a:t>
            </a:r>
            <a:r>
              <a:rPr lang="en-US" altLang="zh-CN" i="1" dirty="0">
                <a:latin typeface="+mn-ea"/>
                <a:sym typeface="Symbol" panose="05050102010706020507" pitchFamily="18" charset="2"/>
              </a:rPr>
              <a:t>/</a:t>
            </a:r>
            <a:r>
              <a:rPr lang="zh-CN" altLang="en-US" i="1" dirty="0">
                <a:latin typeface="+mn-ea"/>
                <a:sym typeface="Symbol" panose="05050102010706020507" pitchFamily="18" charset="2"/>
              </a:rPr>
              <a:t></a:t>
            </a:r>
            <a:r>
              <a:rPr lang="en-US" altLang="zh-CN" dirty="0">
                <a:latin typeface="+mn-ea"/>
                <a:sym typeface="Symbol" panose="05050102010706020507" pitchFamily="18" charset="2"/>
              </a:rPr>
              <a:t>&lt;&lt;1</a:t>
            </a:r>
            <a:r>
              <a:rPr lang="zh-CN" altLang="en-US" dirty="0">
                <a:latin typeface="+mn-ea"/>
                <a:sym typeface="Symbol" panose="05050102010706020507" pitchFamily="18" charset="2"/>
              </a:rPr>
              <a:t>，</a:t>
            </a:r>
            <a:r>
              <a:rPr lang="zh-CN" altLang="en-US" dirty="0">
                <a:latin typeface="+mn-ea"/>
              </a:rPr>
              <a:t>可近似认为：</a:t>
            </a:r>
          </a:p>
          <a:p>
            <a:endParaRPr lang="zh-CN" altLang="en-US" dirty="0">
              <a:latin typeface="+mn-ea"/>
            </a:endParaRPr>
          </a:p>
        </p:txBody>
      </p:sp>
      <p:pic>
        <p:nvPicPr>
          <p:cNvPr id="15" name="图片 16" descr="4z26.tif"/>
          <p:cNvPicPr>
            <a:picLocks noGrp="1" noChangeAspect="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7608168" y="2113684"/>
            <a:ext cx="2784898" cy="264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dirty="0"/>
              <a:t>变气隙式差动自感传感器</a:t>
            </a:r>
          </a:p>
        </p:txBody>
      </p:sp>
      <p:sp>
        <p:nvSpPr>
          <p:cNvPr id="166915" name="矩形 6"/>
          <p:cNvSpPr>
            <a:spLocks noChangeArrowheads="1"/>
          </p:cNvSpPr>
          <p:nvPr/>
        </p:nvSpPr>
        <p:spPr bwMode="auto">
          <a:xfrm>
            <a:off x="1524001" y="1341439"/>
            <a:ext cx="5508625" cy="45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SzTx/>
              <a:buFontTx/>
              <a:buNone/>
            </a:pPr>
            <a:r>
              <a:rPr lang="en-US" altLang="zh-CN" sz="1800" dirty="0">
                <a:solidFill>
                  <a:schemeClr val="tx1"/>
                </a:solidFill>
                <a:ea typeface="宋体" panose="02010600030101010101" pitchFamily="2" charset="-122"/>
              </a:rPr>
              <a:t>       </a:t>
            </a:r>
            <a:endParaRPr lang="zh-CN" altLang="en-US" sz="2200" dirty="0">
              <a:solidFill>
                <a:schemeClr val="tx1"/>
              </a:solidFill>
              <a:ea typeface="宋体" panose="02010600030101010101" pitchFamily="2" charset="-122"/>
            </a:endParaRPr>
          </a:p>
        </p:txBody>
      </p:sp>
      <p:sp>
        <p:nvSpPr>
          <p:cNvPr id="166916" name="Rectangle 7"/>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zh-CN" sz="1800">
              <a:solidFill>
                <a:schemeClr val="tx1"/>
              </a:solidFill>
              <a:ea typeface="宋体" panose="02010600030101010101" pitchFamily="2" charset="-122"/>
            </a:endParaRPr>
          </a:p>
        </p:txBody>
      </p:sp>
      <p:sp>
        <p:nvSpPr>
          <p:cNvPr id="166918" name="Rectangle 9"/>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zh-CN" sz="1800">
              <a:solidFill>
                <a:schemeClr val="tx1"/>
              </a:solidFill>
              <a:ea typeface="宋体" panose="02010600030101010101" pitchFamily="2" charset="-122"/>
            </a:endParaRPr>
          </a:p>
        </p:txBody>
      </p:sp>
      <p:sp>
        <p:nvSpPr>
          <p:cNvPr id="166919" name="Rectangle 11"/>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zh-CN" sz="1800">
              <a:solidFill>
                <a:schemeClr val="tx1"/>
              </a:solidFill>
              <a:ea typeface="宋体" panose="02010600030101010101" pitchFamily="2" charset="-122"/>
            </a:endParaRPr>
          </a:p>
        </p:txBody>
      </p:sp>
      <p:sp>
        <p:nvSpPr>
          <p:cNvPr id="166920" name="Rectangle 1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lang="zh-CN" altLang="zh-CN" sz="1800">
              <a:solidFill>
                <a:schemeClr val="tx1"/>
              </a:solidFill>
              <a:ea typeface="宋体" panose="02010600030101010101" pitchFamily="2" charset="-122"/>
            </a:endParaRPr>
          </a:p>
        </p:txBody>
      </p:sp>
      <p:sp>
        <p:nvSpPr>
          <p:cNvPr id="166921" name="矩形 17"/>
          <p:cNvSpPr>
            <a:spLocks noChangeArrowheads="1"/>
          </p:cNvSpPr>
          <p:nvPr/>
        </p:nvSpPr>
        <p:spPr bwMode="auto">
          <a:xfrm>
            <a:off x="7752184" y="5039443"/>
            <a:ext cx="35290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1800" dirty="0">
                <a:solidFill>
                  <a:schemeClr val="accent1"/>
                </a:solidFill>
                <a:ea typeface="宋体" panose="02010600030101010101" pitchFamily="2" charset="-122"/>
              </a:rPr>
              <a:t>变气隙式差动自感传感器</a:t>
            </a:r>
          </a:p>
        </p:txBody>
      </p:sp>
      <mc:AlternateContent xmlns:mc="http://schemas.openxmlformats.org/markup-compatibility/2006" xmlns:a14="http://schemas.microsoft.com/office/drawing/2010/main">
        <mc:Choice Requires="a14">
          <p:sp>
            <p:nvSpPr>
              <p:cNvPr id="166922" name="Object 19"/>
              <p:cNvSpPr txBox="1"/>
              <p:nvPr/>
            </p:nvSpPr>
            <p:spPr bwMode="auto">
              <a:xfrm>
                <a:off x="1616366" y="3995584"/>
                <a:ext cx="1931987" cy="79216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𝐿</m:t>
                      </m:r>
                    </m:oMath>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𝐿</m:t>
                      </m:r>
                    </m:oMath>
                  </m:oMathPara>
                </a14:m>
                <a:endParaRPr lang="zh-CN" altLang="en-US"/>
              </a:p>
            </p:txBody>
          </p:sp>
        </mc:Choice>
        <mc:Fallback xmlns="">
          <p:sp>
            <p:nvSpPr>
              <p:cNvPr id="166922" name="Object 19"/>
              <p:cNvSpPr txBox="1">
                <a:spLocks noRot="1" noChangeAspect="1" noMove="1" noResize="1" noEditPoints="1" noAdjustHandles="1" noChangeArrowheads="1" noChangeShapeType="1" noTextEdit="1"/>
              </p:cNvSpPr>
              <p:nvPr/>
            </p:nvSpPr>
            <p:spPr bwMode="auto">
              <a:xfrm>
                <a:off x="1616366" y="3995584"/>
                <a:ext cx="1931987" cy="792163"/>
              </a:xfrm>
              <a:prstGeom prst="rect">
                <a:avLst/>
              </a:prstGeom>
              <a:blipFill>
                <a:blip r:embed="rId4"/>
                <a:stretch>
                  <a:fillRect/>
                </a:stretch>
              </a:blipFill>
              <a:ln>
                <a:noFill/>
              </a:ln>
              <a:effectLst/>
            </p:spPr>
            <p:txBody>
              <a:bodyPr/>
              <a:lstStyle/>
              <a:p>
                <a:r>
                  <a:rPr lang="zh-CN" altLang="en-US">
                    <a:noFill/>
                  </a:rPr>
                  <a:t> </a:t>
                </a:r>
              </a:p>
            </p:txBody>
          </p:sp>
        </mc:Fallback>
      </mc:AlternateContent>
      <p:sp>
        <p:nvSpPr>
          <p:cNvPr id="166923" name="TextBox 19"/>
          <p:cNvSpPr txBox="1">
            <a:spLocks noChangeArrowheads="1"/>
          </p:cNvSpPr>
          <p:nvPr/>
        </p:nvSpPr>
        <p:spPr bwMode="auto">
          <a:xfrm>
            <a:off x="0" y="5661025"/>
            <a:ext cx="12192000" cy="43088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2200" b="1" dirty="0">
                <a:solidFill>
                  <a:schemeClr val="bg1"/>
                </a:solidFill>
                <a:latin typeface="+mn-ea"/>
                <a:ea typeface="+mn-ea"/>
              </a:rPr>
              <a:t>差动结构的传感器配合差动电桥，可以显著改善非线性，提高灵敏度。详见差动电桥。</a:t>
            </a:r>
          </a:p>
        </p:txBody>
      </p:sp>
      <p:sp>
        <p:nvSpPr>
          <p:cNvPr id="4" name="矩形 3"/>
          <p:cNvSpPr/>
          <p:nvPr/>
        </p:nvSpPr>
        <p:spPr>
          <a:xfrm>
            <a:off x="3607086" y="3864417"/>
            <a:ext cx="3647152" cy="923330"/>
          </a:xfrm>
          <a:prstGeom prst="rect">
            <a:avLst/>
          </a:prstGeom>
        </p:spPr>
        <p:txBody>
          <a:bodyPr wrap="none">
            <a:spAutoFit/>
          </a:bodyPr>
          <a:lstStyle/>
          <a:p>
            <a:r>
              <a:rPr lang="zh-CN" altLang="en-US" dirty="0" smtClean="0">
                <a:latin typeface="+mn-ea"/>
              </a:rPr>
              <a:t>电感与气隙成反比</a:t>
            </a:r>
            <a:endParaRPr lang="en-US" altLang="zh-CN" dirty="0" smtClean="0">
              <a:latin typeface="+mn-ea"/>
            </a:endParaRPr>
          </a:p>
          <a:p>
            <a:r>
              <a:rPr lang="zh-CN" altLang="en-US" dirty="0" smtClean="0">
                <a:latin typeface="+mn-ea"/>
              </a:rPr>
              <a:t>向上运行，气隙减小，电感</a:t>
            </a:r>
            <a:r>
              <a:rPr lang="en-US" altLang="zh-CN" dirty="0" smtClean="0">
                <a:latin typeface="+mn-ea"/>
              </a:rPr>
              <a:t>L1</a:t>
            </a:r>
            <a:r>
              <a:rPr lang="zh-CN" altLang="en-US" dirty="0" smtClean="0">
                <a:latin typeface="+mn-ea"/>
              </a:rPr>
              <a:t>增大</a:t>
            </a:r>
            <a:endParaRPr lang="en-US" altLang="zh-CN" dirty="0" smtClean="0">
              <a:latin typeface="+mn-ea"/>
            </a:endParaRPr>
          </a:p>
          <a:p>
            <a:r>
              <a:rPr lang="zh-CN" altLang="en-US" dirty="0" smtClean="0">
                <a:latin typeface="+mn-ea"/>
              </a:rPr>
              <a:t>向下运动，气隙增加，电感</a:t>
            </a:r>
            <a:r>
              <a:rPr lang="en-US" altLang="zh-CN" dirty="0" smtClean="0">
                <a:latin typeface="+mn-ea"/>
              </a:rPr>
              <a:t>L2</a:t>
            </a:r>
            <a:r>
              <a:rPr lang="zh-CN" altLang="en-US" dirty="0" smtClean="0">
                <a:latin typeface="+mn-ea"/>
              </a:rPr>
              <a:t>减小</a:t>
            </a:r>
            <a:endParaRPr lang="zh-CN" altLang="en-US"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lIns="91440" tIns="45720" rIns="91440" bIns="45720" rtlCol="0" anchor="b" anchorCtr="0">
            <a:normAutofit fontScale="90000"/>
          </a:bodyPr>
          <a:lstStyle/>
          <a:p>
            <a:pPr eaLnBrk="1" hangingPunct="1"/>
            <a:r>
              <a:rPr lang="zh-CN" altLang="zh-CN" b="0">
                <a:ea typeface="宋体" panose="02010600030101010101" pitchFamily="2" charset="-122"/>
              </a:rPr>
              <a:t>常用传感器及其调理电路</a:t>
            </a:r>
            <a:endParaRPr lang="zh-CN" altLang="en-US">
              <a:ea typeface="宋体" panose="02010600030101010101" pitchFamily="2" charset="-122"/>
            </a:endParaRPr>
          </a:p>
        </p:txBody>
      </p:sp>
      <p:grpSp>
        <p:nvGrpSpPr>
          <p:cNvPr id="5" name="组合 4"/>
          <p:cNvGrpSpPr/>
          <p:nvPr/>
        </p:nvGrpSpPr>
        <p:grpSpPr>
          <a:xfrm>
            <a:off x="695400" y="907852"/>
            <a:ext cx="5460930" cy="472042"/>
            <a:chOff x="1841535" y="1274734"/>
            <a:chExt cx="5460930" cy="472042"/>
          </a:xfrm>
        </p:grpSpPr>
        <p:grpSp>
          <p:nvGrpSpPr>
            <p:cNvPr id="48" name="组合 47"/>
            <p:cNvGrpSpPr/>
            <p:nvPr/>
          </p:nvGrpSpPr>
          <p:grpSpPr>
            <a:xfrm>
              <a:off x="1841535" y="1303550"/>
              <a:ext cx="843427" cy="443226"/>
              <a:chOff x="666810" y="2586037"/>
              <a:chExt cx="468000" cy="245937"/>
            </a:xfrm>
          </p:grpSpPr>
          <p:sp>
            <p:nvSpPr>
              <p:cNvPr id="5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2" name="文本框 5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9" name="直接连接符 48"/>
            <p:cNvCxnSpPr>
              <a:stCxn id="51"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zh-CN" sz="2400" dirty="0">
                  <a:solidFill>
                    <a:schemeClr val="accent1"/>
                  </a:solidFill>
                  <a:latin typeface="Tahoma" pitchFamily="34" charset="0"/>
                </a:rPr>
                <a:t>传感器概述</a:t>
              </a:r>
              <a:endParaRPr kumimoji="1" lang="en-US" altLang="zh-CN" sz="2400" dirty="0">
                <a:solidFill>
                  <a:schemeClr val="accent1"/>
                </a:solidFill>
                <a:latin typeface="Tahoma" pitchFamily="34" charset="0"/>
              </a:endParaRPr>
            </a:p>
          </p:txBody>
        </p:sp>
      </p:grpSp>
      <p:grpSp>
        <p:nvGrpSpPr>
          <p:cNvPr id="6" name="组合 5"/>
          <p:cNvGrpSpPr/>
          <p:nvPr/>
        </p:nvGrpSpPr>
        <p:grpSpPr>
          <a:xfrm>
            <a:off x="695400" y="1504614"/>
            <a:ext cx="5460930" cy="472042"/>
            <a:chOff x="1841535" y="2194707"/>
            <a:chExt cx="5460930" cy="472042"/>
          </a:xfrm>
        </p:grpSpPr>
        <p:grpSp>
          <p:nvGrpSpPr>
            <p:cNvPr id="43" name="组合 42"/>
            <p:cNvGrpSpPr/>
            <p:nvPr/>
          </p:nvGrpSpPr>
          <p:grpSpPr>
            <a:xfrm>
              <a:off x="1841535" y="2223523"/>
              <a:ext cx="843427" cy="443226"/>
              <a:chOff x="666810" y="2586037"/>
              <a:chExt cx="468000" cy="245937"/>
            </a:xfrm>
          </p:grpSpPr>
          <p:sp>
            <p:nvSpPr>
              <p:cNvPr id="4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7" name="文本框 4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4" name="直接连接符 43"/>
            <p:cNvCxnSpPr>
              <a:stCxn id="46"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2915073" y="2194707"/>
              <a:ext cx="4387392" cy="461665"/>
            </a:xfrm>
            <a:prstGeom prst="rect">
              <a:avLst/>
            </a:prstGeom>
            <a:noFill/>
          </p:spPr>
          <p:txBody>
            <a:bodyPr wrap="square" rtlCol="0">
              <a:spAutoFit/>
            </a:bodyPr>
            <a:lstStyle/>
            <a:p>
              <a:r>
                <a:rPr lang="zh-CN" altLang="en-US" sz="2400" dirty="0"/>
                <a:t>金属温度传感器</a:t>
              </a:r>
            </a:p>
          </p:txBody>
        </p:sp>
      </p:grpSp>
      <p:grpSp>
        <p:nvGrpSpPr>
          <p:cNvPr id="7" name="组合 6"/>
          <p:cNvGrpSpPr/>
          <p:nvPr/>
        </p:nvGrpSpPr>
        <p:grpSpPr>
          <a:xfrm>
            <a:off x="695400" y="2101376"/>
            <a:ext cx="5460930" cy="472042"/>
            <a:chOff x="1841535" y="3114680"/>
            <a:chExt cx="5460930" cy="472042"/>
          </a:xfrm>
        </p:grpSpPr>
        <p:grpSp>
          <p:nvGrpSpPr>
            <p:cNvPr id="38" name="组合 37"/>
            <p:cNvGrpSpPr/>
            <p:nvPr/>
          </p:nvGrpSpPr>
          <p:grpSpPr>
            <a:xfrm>
              <a:off x="1841535" y="3143496"/>
              <a:ext cx="843427" cy="443226"/>
              <a:chOff x="666810" y="2586037"/>
              <a:chExt cx="468000" cy="245937"/>
            </a:xfrm>
          </p:grpSpPr>
          <p:sp>
            <p:nvSpPr>
              <p:cNvPr id="4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2" name="文本框 4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9" name="直接连接符 38"/>
            <p:cNvCxnSpPr>
              <a:stCxn id="41"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2915073" y="3114680"/>
              <a:ext cx="4387392" cy="461665"/>
            </a:xfrm>
            <a:prstGeom prst="rect">
              <a:avLst/>
            </a:prstGeom>
            <a:noFill/>
          </p:spPr>
          <p:txBody>
            <a:bodyPr wrap="square" rtlCol="0">
              <a:spAutoFit/>
            </a:bodyPr>
            <a:lstStyle/>
            <a:p>
              <a:r>
                <a:rPr lang="zh-CN" altLang="en-US" sz="2400" dirty="0"/>
                <a:t>热电偶</a:t>
              </a:r>
            </a:p>
          </p:txBody>
        </p:sp>
      </p:grpSp>
      <p:grpSp>
        <p:nvGrpSpPr>
          <p:cNvPr id="8" name="组合 7"/>
          <p:cNvGrpSpPr/>
          <p:nvPr/>
        </p:nvGrpSpPr>
        <p:grpSpPr>
          <a:xfrm>
            <a:off x="695400" y="2698138"/>
            <a:ext cx="5460930" cy="472042"/>
            <a:chOff x="1841535" y="4034653"/>
            <a:chExt cx="5460930" cy="472042"/>
          </a:xfrm>
        </p:grpSpPr>
        <p:grpSp>
          <p:nvGrpSpPr>
            <p:cNvPr id="33" name="组合 32"/>
            <p:cNvGrpSpPr/>
            <p:nvPr/>
          </p:nvGrpSpPr>
          <p:grpSpPr>
            <a:xfrm>
              <a:off x="1841535" y="4063469"/>
              <a:ext cx="843427" cy="443226"/>
              <a:chOff x="666810" y="2586037"/>
              <a:chExt cx="468000" cy="245937"/>
            </a:xfrm>
          </p:grpSpPr>
          <p:sp>
            <p:nvSpPr>
              <p:cNvPr id="3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7" name="文本框 3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4" name="直接连接符 33"/>
            <p:cNvCxnSpPr>
              <a:stCxn id="36"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915073" y="4034653"/>
              <a:ext cx="4387392" cy="461665"/>
            </a:xfrm>
            <a:prstGeom prst="rect">
              <a:avLst/>
            </a:prstGeom>
            <a:noFill/>
          </p:spPr>
          <p:txBody>
            <a:bodyPr wrap="square" rtlCol="0">
              <a:spAutoFit/>
            </a:bodyPr>
            <a:lstStyle/>
            <a:p>
              <a:r>
                <a:rPr lang="zh-CN" altLang="en-US" sz="2400" dirty="0"/>
                <a:t>热敏电阻</a:t>
              </a:r>
            </a:p>
          </p:txBody>
        </p:sp>
      </p:grpSp>
      <p:grpSp>
        <p:nvGrpSpPr>
          <p:cNvPr id="9" name="组合 8"/>
          <p:cNvGrpSpPr/>
          <p:nvPr/>
        </p:nvGrpSpPr>
        <p:grpSpPr>
          <a:xfrm>
            <a:off x="696234" y="3294900"/>
            <a:ext cx="5460930" cy="472042"/>
            <a:chOff x="1841535" y="4954628"/>
            <a:chExt cx="5460930" cy="472042"/>
          </a:xfrm>
        </p:grpSpPr>
        <p:grpSp>
          <p:nvGrpSpPr>
            <p:cNvPr id="28" name="组合 27"/>
            <p:cNvGrpSpPr/>
            <p:nvPr/>
          </p:nvGrpSpPr>
          <p:grpSpPr>
            <a:xfrm>
              <a:off x="1841535" y="4983444"/>
              <a:ext cx="843427" cy="443226"/>
              <a:chOff x="666810" y="2586037"/>
              <a:chExt cx="468000" cy="245937"/>
            </a:xfrm>
          </p:grpSpPr>
          <p:sp>
            <p:nvSpPr>
              <p:cNvPr id="3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2" name="文本框 3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9" name="直接连接符 28"/>
            <p:cNvCxnSpPr>
              <a:stCxn id="3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915073" y="4954628"/>
              <a:ext cx="4387392" cy="461665"/>
            </a:xfrm>
            <a:prstGeom prst="rect">
              <a:avLst/>
            </a:prstGeom>
            <a:noFill/>
          </p:spPr>
          <p:txBody>
            <a:bodyPr wrap="square" rtlCol="0">
              <a:spAutoFit/>
            </a:bodyPr>
            <a:lstStyle/>
            <a:p>
              <a:r>
                <a:rPr lang="zh-CN" altLang="en-US" sz="2400" dirty="0"/>
                <a:t>霍尔传感器</a:t>
              </a:r>
            </a:p>
          </p:txBody>
        </p:sp>
      </p:grpSp>
      <p:grpSp>
        <p:nvGrpSpPr>
          <p:cNvPr id="10" name="组合 9"/>
          <p:cNvGrpSpPr/>
          <p:nvPr/>
        </p:nvGrpSpPr>
        <p:grpSpPr>
          <a:xfrm>
            <a:off x="695400" y="3891662"/>
            <a:ext cx="5460930" cy="472042"/>
            <a:chOff x="1993935" y="1427134"/>
            <a:chExt cx="5460930" cy="472042"/>
          </a:xfrm>
        </p:grpSpPr>
        <p:grpSp>
          <p:nvGrpSpPr>
            <p:cNvPr id="23" name="组合 22"/>
            <p:cNvGrpSpPr/>
            <p:nvPr/>
          </p:nvGrpSpPr>
          <p:grpSpPr>
            <a:xfrm>
              <a:off x="1993935" y="1455950"/>
              <a:ext cx="843427" cy="443226"/>
              <a:chOff x="666810" y="2586037"/>
              <a:chExt cx="468000" cy="245937"/>
            </a:xfrm>
          </p:grpSpPr>
          <p:sp>
            <p:nvSpPr>
              <p:cNvPr id="2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7" name="文本框 2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4" name="直接连接符 23"/>
            <p:cNvCxnSpPr>
              <a:stCxn id="26"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67473" y="1427134"/>
              <a:ext cx="4387392" cy="461665"/>
            </a:xfrm>
            <a:prstGeom prst="rect">
              <a:avLst/>
            </a:prstGeom>
            <a:noFill/>
          </p:spPr>
          <p:txBody>
            <a:bodyPr wrap="square" rtlCol="0">
              <a:spAutoFit/>
            </a:bodyPr>
            <a:lstStyle/>
            <a:p>
              <a:r>
                <a:rPr lang="zh-CN" altLang="en-US" sz="2400" dirty="0"/>
                <a:t>磁阻传感器</a:t>
              </a:r>
            </a:p>
          </p:txBody>
        </p:sp>
      </p:grpSp>
      <p:grpSp>
        <p:nvGrpSpPr>
          <p:cNvPr id="11" name="组合 10"/>
          <p:cNvGrpSpPr/>
          <p:nvPr/>
        </p:nvGrpSpPr>
        <p:grpSpPr>
          <a:xfrm>
            <a:off x="695400" y="4488424"/>
            <a:ext cx="5460930" cy="472042"/>
            <a:chOff x="1841535" y="5284653"/>
            <a:chExt cx="5460930" cy="472042"/>
          </a:xfrm>
        </p:grpSpPr>
        <p:grpSp>
          <p:nvGrpSpPr>
            <p:cNvPr id="18" name="组合 17"/>
            <p:cNvGrpSpPr/>
            <p:nvPr/>
          </p:nvGrpSpPr>
          <p:grpSpPr>
            <a:xfrm>
              <a:off x="1841535" y="5313469"/>
              <a:ext cx="843427" cy="443226"/>
              <a:chOff x="666810" y="2586037"/>
              <a:chExt cx="468000" cy="245937"/>
            </a:xfrm>
          </p:grpSpPr>
          <p:sp>
            <p:nvSpPr>
              <p:cNvPr id="2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2" name="文本框 2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9" name="直接连接符 18"/>
            <p:cNvCxnSpPr>
              <a:stCxn id="21"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15073" y="5284653"/>
              <a:ext cx="4387392" cy="461665"/>
            </a:xfrm>
            <a:prstGeom prst="rect">
              <a:avLst/>
            </a:prstGeom>
            <a:noFill/>
          </p:spPr>
          <p:txBody>
            <a:bodyPr wrap="square" rtlCol="0">
              <a:spAutoFit/>
            </a:bodyPr>
            <a:lstStyle/>
            <a:p>
              <a:r>
                <a:rPr lang="zh-CN" altLang="en-US" sz="2400" dirty="0"/>
                <a:t>电场测量探头</a:t>
              </a:r>
            </a:p>
          </p:txBody>
        </p:sp>
      </p:grpSp>
      <p:grpSp>
        <p:nvGrpSpPr>
          <p:cNvPr id="12" name="组合 11"/>
          <p:cNvGrpSpPr/>
          <p:nvPr/>
        </p:nvGrpSpPr>
        <p:grpSpPr>
          <a:xfrm>
            <a:off x="695400" y="5085184"/>
            <a:ext cx="5460930" cy="472042"/>
            <a:chOff x="1841535" y="5284653"/>
            <a:chExt cx="5460930" cy="472042"/>
          </a:xfrm>
        </p:grpSpPr>
        <p:grpSp>
          <p:nvGrpSpPr>
            <p:cNvPr id="13" name="组合 12"/>
            <p:cNvGrpSpPr/>
            <p:nvPr/>
          </p:nvGrpSpPr>
          <p:grpSpPr>
            <a:xfrm>
              <a:off x="1841535" y="5313469"/>
              <a:ext cx="843427" cy="443226"/>
              <a:chOff x="666810" y="2586037"/>
              <a:chExt cx="468000" cy="245937"/>
            </a:xfrm>
          </p:grpSpPr>
          <p:sp>
            <p:nvSpPr>
              <p:cNvPr id="1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7" name="文本框 1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4" name="直接连接符 13"/>
            <p:cNvCxnSpPr>
              <a:stCxn id="16"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15073" y="5284653"/>
              <a:ext cx="4387392" cy="461665"/>
            </a:xfrm>
            <a:prstGeom prst="rect">
              <a:avLst/>
            </a:prstGeom>
            <a:noFill/>
          </p:spPr>
          <p:txBody>
            <a:bodyPr wrap="square" rtlCol="0">
              <a:spAutoFit/>
            </a:bodyPr>
            <a:lstStyle/>
            <a:p>
              <a:r>
                <a:rPr lang="zh-CN" altLang="en-US" sz="2400" dirty="0"/>
                <a:t>电涡流传感器</a:t>
              </a:r>
            </a:p>
          </p:txBody>
        </p:sp>
      </p:grpSp>
      <p:grpSp>
        <p:nvGrpSpPr>
          <p:cNvPr id="53" name="组合 52"/>
          <p:cNvGrpSpPr/>
          <p:nvPr/>
        </p:nvGrpSpPr>
        <p:grpSpPr>
          <a:xfrm>
            <a:off x="6385607" y="936668"/>
            <a:ext cx="5460930" cy="472042"/>
            <a:chOff x="1841535" y="1274734"/>
            <a:chExt cx="5460930" cy="472042"/>
          </a:xfrm>
        </p:grpSpPr>
        <p:grpSp>
          <p:nvGrpSpPr>
            <p:cNvPr id="54" name="组合 53"/>
            <p:cNvGrpSpPr/>
            <p:nvPr/>
          </p:nvGrpSpPr>
          <p:grpSpPr>
            <a:xfrm>
              <a:off x="1841535" y="1303550"/>
              <a:ext cx="843427" cy="443226"/>
              <a:chOff x="666810" y="2586037"/>
              <a:chExt cx="468000" cy="245937"/>
            </a:xfrm>
          </p:grpSpPr>
          <p:sp>
            <p:nvSpPr>
              <p:cNvPr id="57"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8" name="文本框 57"/>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9</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5" name="直接连接符 54"/>
            <p:cNvCxnSpPr>
              <a:stCxn id="57"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en-US" sz="2400" dirty="0">
                  <a:solidFill>
                    <a:schemeClr val="accent1"/>
                  </a:solidFill>
                  <a:latin typeface="Tahoma" pitchFamily="34" charset="0"/>
                </a:rPr>
                <a:t>压电传感器</a:t>
              </a:r>
            </a:p>
          </p:txBody>
        </p:sp>
      </p:grpSp>
      <p:grpSp>
        <p:nvGrpSpPr>
          <p:cNvPr id="59" name="组合 58"/>
          <p:cNvGrpSpPr/>
          <p:nvPr/>
        </p:nvGrpSpPr>
        <p:grpSpPr>
          <a:xfrm>
            <a:off x="6385607" y="1533430"/>
            <a:ext cx="5460930" cy="472042"/>
            <a:chOff x="1841535" y="2194707"/>
            <a:chExt cx="5460930" cy="472042"/>
          </a:xfrm>
        </p:grpSpPr>
        <p:grpSp>
          <p:nvGrpSpPr>
            <p:cNvPr id="60" name="组合 59"/>
            <p:cNvGrpSpPr/>
            <p:nvPr/>
          </p:nvGrpSpPr>
          <p:grpSpPr>
            <a:xfrm>
              <a:off x="1841535" y="2223523"/>
              <a:ext cx="843427" cy="443226"/>
              <a:chOff x="666810" y="2586037"/>
              <a:chExt cx="468000" cy="245937"/>
            </a:xfrm>
          </p:grpSpPr>
          <p:sp>
            <p:nvSpPr>
              <p:cNvPr id="6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4" name="文本框 6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10</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1" name="直接连接符 60"/>
            <p:cNvCxnSpPr>
              <a:stCxn id="6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2915073" y="2194707"/>
              <a:ext cx="4387392" cy="461665"/>
            </a:xfrm>
            <a:prstGeom prst="rect">
              <a:avLst/>
            </a:prstGeom>
            <a:noFill/>
          </p:spPr>
          <p:txBody>
            <a:bodyPr wrap="square" rtlCol="0">
              <a:spAutoFit/>
            </a:bodyPr>
            <a:lstStyle/>
            <a:p>
              <a:r>
                <a:rPr lang="zh-CN" altLang="en-US" sz="2400" dirty="0"/>
                <a:t>光电传感器</a:t>
              </a:r>
            </a:p>
          </p:txBody>
        </p:sp>
      </p:grpSp>
      <p:grpSp>
        <p:nvGrpSpPr>
          <p:cNvPr id="65" name="组合 64"/>
          <p:cNvGrpSpPr/>
          <p:nvPr/>
        </p:nvGrpSpPr>
        <p:grpSpPr>
          <a:xfrm>
            <a:off x="6385607" y="2130192"/>
            <a:ext cx="5460930" cy="472042"/>
            <a:chOff x="1841535" y="3114680"/>
            <a:chExt cx="5460930" cy="472042"/>
          </a:xfrm>
        </p:grpSpPr>
        <p:grpSp>
          <p:nvGrpSpPr>
            <p:cNvPr id="66" name="组合 65"/>
            <p:cNvGrpSpPr/>
            <p:nvPr/>
          </p:nvGrpSpPr>
          <p:grpSpPr>
            <a:xfrm>
              <a:off x="1841535" y="3143496"/>
              <a:ext cx="843427" cy="443226"/>
              <a:chOff x="666810" y="2586037"/>
              <a:chExt cx="468000" cy="245937"/>
            </a:xfrm>
          </p:grpSpPr>
          <p:sp>
            <p:nvSpPr>
              <p:cNvPr id="6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0" name="文本框 6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7" name="直接连接符 66"/>
            <p:cNvCxnSpPr>
              <a:stCxn id="69"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915073" y="3114680"/>
              <a:ext cx="4387392" cy="461665"/>
            </a:xfrm>
            <a:prstGeom prst="rect">
              <a:avLst/>
            </a:prstGeom>
            <a:noFill/>
          </p:spPr>
          <p:txBody>
            <a:bodyPr wrap="square" rtlCol="0">
              <a:spAutoFit/>
            </a:bodyPr>
            <a:lstStyle/>
            <a:p>
              <a:r>
                <a:rPr lang="zh-CN" altLang="en-US" sz="2400" dirty="0"/>
                <a:t>电容式传感器</a:t>
              </a:r>
            </a:p>
          </p:txBody>
        </p:sp>
      </p:grpSp>
      <p:grpSp>
        <p:nvGrpSpPr>
          <p:cNvPr id="71" name="组合 70"/>
          <p:cNvGrpSpPr/>
          <p:nvPr/>
        </p:nvGrpSpPr>
        <p:grpSpPr>
          <a:xfrm>
            <a:off x="6385607" y="2726954"/>
            <a:ext cx="5460930" cy="472042"/>
            <a:chOff x="1841535" y="4034653"/>
            <a:chExt cx="5460930" cy="472042"/>
          </a:xfrm>
        </p:grpSpPr>
        <p:grpSp>
          <p:nvGrpSpPr>
            <p:cNvPr id="72" name="组合 71"/>
            <p:cNvGrpSpPr/>
            <p:nvPr/>
          </p:nvGrpSpPr>
          <p:grpSpPr>
            <a:xfrm>
              <a:off x="1841535" y="4063469"/>
              <a:ext cx="843427" cy="443226"/>
              <a:chOff x="666810" y="2586037"/>
              <a:chExt cx="468000" cy="245937"/>
            </a:xfrm>
          </p:grpSpPr>
          <p:sp>
            <p:nvSpPr>
              <p:cNvPr id="75"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6" name="文本框 75"/>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3" name="直接连接符 72"/>
            <p:cNvCxnSpPr>
              <a:stCxn id="75"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2915073" y="4034653"/>
              <a:ext cx="4387392" cy="461665"/>
            </a:xfrm>
            <a:prstGeom prst="rect">
              <a:avLst/>
            </a:prstGeom>
            <a:noFill/>
          </p:spPr>
          <p:txBody>
            <a:bodyPr wrap="square" rtlCol="0">
              <a:spAutoFit/>
            </a:bodyPr>
            <a:lstStyle/>
            <a:p>
              <a:r>
                <a:rPr lang="zh-CN" altLang="en-US" sz="2400" dirty="0"/>
                <a:t>电感式传感器</a:t>
              </a:r>
            </a:p>
          </p:txBody>
        </p:sp>
      </p:grpSp>
      <p:grpSp>
        <p:nvGrpSpPr>
          <p:cNvPr id="77" name="组合 76"/>
          <p:cNvGrpSpPr/>
          <p:nvPr/>
        </p:nvGrpSpPr>
        <p:grpSpPr>
          <a:xfrm>
            <a:off x="6386441" y="3323716"/>
            <a:ext cx="5460930" cy="472042"/>
            <a:chOff x="1841535" y="4954628"/>
            <a:chExt cx="5460930" cy="472042"/>
          </a:xfrm>
        </p:grpSpPr>
        <p:grpSp>
          <p:nvGrpSpPr>
            <p:cNvPr id="78" name="组合 77"/>
            <p:cNvGrpSpPr/>
            <p:nvPr/>
          </p:nvGrpSpPr>
          <p:grpSpPr>
            <a:xfrm>
              <a:off x="1841535" y="4983444"/>
              <a:ext cx="843427" cy="443226"/>
              <a:chOff x="666810" y="2586037"/>
              <a:chExt cx="468000" cy="245937"/>
            </a:xfrm>
          </p:grpSpPr>
          <p:sp>
            <p:nvSpPr>
              <p:cNvPr id="8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2" name="文本框 8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9" name="直接连接符 78"/>
            <p:cNvCxnSpPr>
              <a:stCxn id="8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2915073" y="4954628"/>
              <a:ext cx="4387392" cy="461665"/>
            </a:xfrm>
            <a:prstGeom prst="rect">
              <a:avLst/>
            </a:prstGeom>
            <a:noFill/>
          </p:spPr>
          <p:txBody>
            <a:bodyPr wrap="square" rtlCol="0">
              <a:spAutoFit/>
            </a:bodyPr>
            <a:lstStyle/>
            <a:p>
              <a:r>
                <a:rPr lang="zh-CN" altLang="en-US" sz="2400" dirty="0" smtClean="0"/>
                <a:t>测量电桥</a:t>
              </a:r>
              <a:endParaRPr lang="zh-CN" altLang="en-US" sz="2400" dirty="0"/>
            </a:p>
          </p:txBody>
        </p:sp>
      </p:grpSp>
    </p:spTree>
    <p:extLst>
      <p:ext uri="{BB962C8B-B14F-4D97-AF65-F5344CB8AC3E}">
        <p14:creationId xmlns:p14="http://schemas.microsoft.com/office/powerpoint/2010/main" val="143469723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49859" y="1717675"/>
            <a:ext cx="5376000" cy="1117915"/>
          </a:xfrm>
        </p:spPr>
        <p:txBody>
          <a:bodyPr/>
          <a:lstStyle/>
          <a:p>
            <a:pPr>
              <a:buFont typeface="Wingdings" panose="05000000000000000000" pitchFamily="2" charset="2"/>
              <a:buChar char="n"/>
            </a:pPr>
            <a:r>
              <a:rPr lang="zh-CN" altLang="en-US" b="1" dirty="0">
                <a:solidFill>
                  <a:srgbClr val="FF0000"/>
                </a:solidFill>
              </a:rPr>
              <a:t>电桥是将电阻、电感、电容或阻抗参量的变化转换为电压或电流输出的一种测量电路。</a:t>
            </a:r>
          </a:p>
          <a:p>
            <a:endParaRPr lang="zh-CN" altLang="en-US" dirty="0"/>
          </a:p>
          <a:p>
            <a:endParaRPr lang="zh-CN" altLang="en-US" dirty="0"/>
          </a:p>
        </p:txBody>
      </p:sp>
      <p:sp>
        <p:nvSpPr>
          <p:cNvPr id="4" name="内容占位符 3"/>
          <p:cNvSpPr>
            <a:spLocks noGrp="1"/>
          </p:cNvSpPr>
          <p:nvPr>
            <p:ph sz="quarter" idx="11"/>
          </p:nvPr>
        </p:nvSpPr>
        <p:spPr>
          <a:xfrm>
            <a:off x="6381751" y="1717675"/>
            <a:ext cx="2090513" cy="477731"/>
          </a:xfrm>
        </p:spPr>
        <p:txBody>
          <a:bodyPr/>
          <a:lstStyle/>
          <a:p>
            <a:r>
              <a:rPr lang="zh-CN" altLang="en-US" dirty="0"/>
              <a:t>恒压源供电</a:t>
            </a:r>
          </a:p>
          <a:p>
            <a:endParaRPr lang="en-US" altLang="zh-CN" dirty="0"/>
          </a:p>
          <a:p>
            <a:endParaRPr lang="zh-CN" altLang="en-US" dirty="0"/>
          </a:p>
        </p:txBody>
      </p:sp>
      <p:sp>
        <p:nvSpPr>
          <p:cNvPr id="2" name="标题 1"/>
          <p:cNvSpPr>
            <a:spLocks noGrp="1"/>
          </p:cNvSpPr>
          <p:nvPr>
            <p:ph type="title"/>
          </p:nvPr>
        </p:nvSpPr>
        <p:spPr>
          <a:xfrm>
            <a:off x="349859" y="975600"/>
            <a:ext cx="2433774" cy="576000"/>
          </a:xfrm>
        </p:spPr>
        <p:txBody>
          <a:bodyPr>
            <a:normAutofit/>
          </a:bodyPr>
          <a:lstStyle/>
          <a:p>
            <a:r>
              <a:rPr lang="zh-CN" altLang="en-US" dirty="0"/>
              <a:t>测量电桥</a:t>
            </a:r>
          </a:p>
        </p:txBody>
      </p:sp>
      <p:sp>
        <p:nvSpPr>
          <p:cNvPr id="168963"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168966" name="Object 3"/>
          <p:cNvGraphicFramePr>
            <a:graphicFrameLocks noChangeAspect="1"/>
          </p:cNvGraphicFramePr>
          <p:nvPr>
            <p:extLst>
              <p:ext uri="{D42A27DB-BD31-4B8C-83A1-F6EECF244321}">
                <p14:modId xmlns:p14="http://schemas.microsoft.com/office/powerpoint/2010/main" val="3253736027"/>
              </p:ext>
            </p:extLst>
          </p:nvPr>
        </p:nvGraphicFramePr>
        <p:xfrm>
          <a:off x="6821487" y="2116452"/>
          <a:ext cx="3846513" cy="719138"/>
        </p:xfrm>
        <a:graphic>
          <a:graphicData uri="http://schemas.openxmlformats.org/presentationml/2006/ole">
            <mc:AlternateContent xmlns:mc="http://schemas.openxmlformats.org/markup-compatibility/2006">
              <mc:Choice xmlns:v="urn:schemas-microsoft-com:vml" Requires="v">
                <p:oleObj spid="_x0000_s35863" name="Equation" r:id="rId4" imgW="2374900" imgH="444500" progId="">
                  <p:embed/>
                </p:oleObj>
              </mc:Choice>
              <mc:Fallback>
                <p:oleObj name="Equation" r:id="rId4" imgW="2374900" imgH="444500"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1487" y="2116452"/>
                        <a:ext cx="384651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8968" name="Object 4"/>
          <p:cNvGraphicFramePr>
            <a:graphicFrameLocks noChangeAspect="1"/>
          </p:cNvGraphicFramePr>
          <p:nvPr>
            <p:extLst>
              <p:ext uri="{D42A27DB-BD31-4B8C-83A1-F6EECF244321}">
                <p14:modId xmlns:p14="http://schemas.microsoft.com/office/powerpoint/2010/main" val="760129461"/>
              </p:ext>
            </p:extLst>
          </p:nvPr>
        </p:nvGraphicFramePr>
        <p:xfrm>
          <a:off x="6960096" y="3479396"/>
          <a:ext cx="3816961" cy="741692"/>
        </p:xfrm>
        <a:graphic>
          <a:graphicData uri="http://schemas.openxmlformats.org/presentationml/2006/ole">
            <mc:AlternateContent xmlns:mc="http://schemas.openxmlformats.org/markup-compatibility/2006">
              <mc:Choice xmlns:v="urn:schemas-microsoft-com:vml" Requires="v">
                <p:oleObj spid="_x0000_s35864" name="Equation" r:id="rId6" imgW="2222500" imgH="431800" progId="">
                  <p:embed/>
                </p:oleObj>
              </mc:Choice>
              <mc:Fallback>
                <p:oleObj name="Equation" r:id="rId6" imgW="2222500" imgH="431800" progId="">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0096" y="3479396"/>
                        <a:ext cx="3816961" cy="741692"/>
                      </a:xfrm>
                      <a:prstGeom prst="rect">
                        <a:avLst/>
                      </a:prstGeom>
                      <a:noFill/>
                      <a:ln>
                        <a:noFill/>
                      </a:ln>
                    </p:spPr>
                  </p:pic>
                </p:oleObj>
              </mc:Fallback>
            </mc:AlternateContent>
          </a:graphicData>
        </a:graphic>
      </p:graphicFrame>
      <p:sp>
        <p:nvSpPr>
          <p:cNvPr id="168969" name="矩形 9"/>
          <p:cNvSpPr>
            <a:spLocks noChangeArrowheads="1"/>
          </p:cNvSpPr>
          <p:nvPr/>
        </p:nvSpPr>
        <p:spPr bwMode="auto">
          <a:xfrm>
            <a:off x="2351584" y="5406259"/>
            <a:ext cx="16209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en-US" sz="1600" dirty="0">
                <a:solidFill>
                  <a:schemeClr val="tx1"/>
                </a:solidFill>
                <a:latin typeface="Tahoma" panose="020B0604030504040204" pitchFamily="34" charset="0"/>
                <a:ea typeface="宋体" panose="02010600030101010101" pitchFamily="2" charset="-122"/>
              </a:rPr>
              <a:t>四桥臂</a:t>
            </a:r>
            <a:r>
              <a:rPr kumimoji="1" lang="zh-CN" altLang="zh-CN" sz="1600" dirty="0">
                <a:solidFill>
                  <a:schemeClr val="tx1"/>
                </a:solidFill>
                <a:latin typeface="Tahoma" panose="020B0604030504040204" pitchFamily="34" charset="0"/>
                <a:ea typeface="宋体" panose="02010600030101010101" pitchFamily="2" charset="-122"/>
              </a:rPr>
              <a:t>电桥电路</a:t>
            </a:r>
            <a:endParaRPr kumimoji="1" lang="zh-CN" altLang="en-US" sz="1600" dirty="0">
              <a:solidFill>
                <a:schemeClr val="tx1"/>
              </a:solidFill>
              <a:latin typeface="Tahoma" panose="020B0604030504040204" pitchFamily="34" charset="0"/>
              <a:ea typeface="宋体" panose="02010600030101010101" pitchFamily="2" charset="-122"/>
            </a:endParaRPr>
          </a:p>
        </p:txBody>
      </p:sp>
      <p:sp>
        <p:nvSpPr>
          <p:cNvPr id="11" name="标题 1"/>
          <p:cNvSpPr txBox="1">
            <a:spLocks/>
          </p:cNvSpPr>
          <p:nvPr/>
        </p:nvSpPr>
        <p:spPr bwMode="auto">
          <a:xfrm>
            <a:off x="1524000" y="142876"/>
            <a:ext cx="9144000" cy="688975"/>
          </a:xfrm>
          <a:prstGeom prst="rect">
            <a:avLst/>
          </a:prstGeom>
          <a:noFill/>
          <a:ln w="9525" algn="ctr">
            <a:noFill/>
            <a:miter lim="800000"/>
            <a:headEnd/>
            <a:tailEnd/>
          </a:ln>
        </p:spPr>
        <p:txBody>
          <a:bodyPr anchor="b"/>
          <a:lstStyle/>
          <a:p>
            <a:pPr algn="ctr">
              <a:defRPr/>
            </a:pPr>
            <a:endParaRPr lang="zh-CN" altLang="en-US" sz="3600" b="1" kern="0" dirty="0">
              <a:latin typeface="+mj-lt"/>
              <a:cs typeface="+mj-cs"/>
            </a:endParaRPr>
          </a:p>
        </p:txBody>
      </p:sp>
      <p:graphicFrame>
        <p:nvGraphicFramePr>
          <p:cNvPr id="12" name="Object 1"/>
          <p:cNvGraphicFramePr>
            <a:graphicFrameLocks noChangeAspect="1"/>
          </p:cNvGraphicFramePr>
          <p:nvPr>
            <p:extLst>
              <p:ext uri="{D42A27DB-BD31-4B8C-83A1-F6EECF244321}">
                <p14:modId xmlns:p14="http://schemas.microsoft.com/office/powerpoint/2010/main" val="3591932446"/>
              </p:ext>
            </p:extLst>
          </p:nvPr>
        </p:nvGraphicFramePr>
        <p:xfrm>
          <a:off x="1708150" y="2508250"/>
          <a:ext cx="3914775" cy="3314700"/>
        </p:xfrm>
        <a:graphic>
          <a:graphicData uri="http://schemas.openxmlformats.org/presentationml/2006/ole">
            <mc:AlternateContent xmlns:mc="http://schemas.openxmlformats.org/markup-compatibility/2006">
              <mc:Choice xmlns:v="urn:schemas-microsoft-com:vml" Requires="v">
                <p:oleObj spid="_x0000_s35865" name="Visio" r:id="rId8" imgW="3645384" imgH="3083582" progId="Visio.Drawing.11">
                  <p:embed/>
                </p:oleObj>
              </mc:Choice>
              <mc:Fallback>
                <p:oleObj name="Visio" r:id="rId8" imgW="3645384" imgH="3083582" progId="Visio.Drawing.11">
                  <p:embed/>
                  <p:pic>
                    <p:nvPicPr>
                      <p:cNvPr id="168964" name="Object 1"/>
                      <p:cNvPicPr>
                        <a:picLocks noChangeAspect="1" noChangeArrowheads="1"/>
                      </p:cNvPicPr>
                      <p:nvPr/>
                    </p:nvPicPr>
                    <p:blipFill>
                      <a:blip r:embed="rId9"/>
                      <a:srcRect/>
                      <a:stretch>
                        <a:fillRect/>
                      </a:stretch>
                    </p:blipFill>
                    <p:spPr bwMode="auto">
                      <a:xfrm>
                        <a:off x="1708150" y="2508250"/>
                        <a:ext cx="3914775"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内容占位符 2">
            <a:extLst>
              <a:ext uri="{FF2B5EF4-FFF2-40B4-BE49-F238E27FC236}">
                <a16:creationId xmlns:a16="http://schemas.microsoft.com/office/drawing/2014/main" id="{165B061E-AE41-4D54-BF24-E0EEC220DA2F}"/>
              </a:ext>
            </a:extLst>
          </p:cNvPr>
          <p:cNvSpPr txBox="1">
            <a:spLocks/>
          </p:cNvSpPr>
          <p:nvPr/>
        </p:nvSpPr>
        <p:spPr>
          <a:xfrm>
            <a:off x="6862477" y="4466139"/>
            <a:ext cx="3933892" cy="22462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Wingdings" panose="05000000000000000000" pitchFamily="2" charset="2"/>
              <a:buChar char="n"/>
            </a:pPr>
            <a:r>
              <a:rPr lang="zh-CN" altLang="en-US" dirty="0"/>
              <a:t>按照电桥桥臂阻抗的差动特点，可以分为：</a:t>
            </a:r>
            <a:endParaRPr lang="en-US" altLang="zh-CN" dirty="0"/>
          </a:p>
          <a:p>
            <a:pPr marL="457200" indent="-457200" fontAlgn="auto">
              <a:spcAft>
                <a:spcPts val="0"/>
              </a:spcAft>
              <a:buFont typeface="+mj-ea"/>
              <a:buAutoNum type="circleNumDbPlain"/>
            </a:pPr>
            <a:r>
              <a:rPr lang="zh-CN" altLang="en-US" b="1" dirty="0"/>
              <a:t>单臂电桥</a:t>
            </a:r>
            <a:endParaRPr lang="en-US" altLang="zh-CN" b="1" dirty="0"/>
          </a:p>
          <a:p>
            <a:pPr marL="457200" indent="-457200" fontAlgn="auto">
              <a:spcAft>
                <a:spcPts val="0"/>
              </a:spcAft>
              <a:buFont typeface="+mj-ea"/>
              <a:buAutoNum type="circleNumDbPlain"/>
            </a:pPr>
            <a:r>
              <a:rPr lang="zh-CN" altLang="en-US" b="1" dirty="0"/>
              <a:t>差动半桥</a:t>
            </a:r>
            <a:endParaRPr lang="en-US" altLang="zh-CN" b="1" dirty="0"/>
          </a:p>
          <a:p>
            <a:pPr marL="457200" indent="-457200" fontAlgn="auto">
              <a:spcAft>
                <a:spcPts val="0"/>
              </a:spcAft>
              <a:buFont typeface="+mj-ea"/>
              <a:buAutoNum type="circleNumDbPlain"/>
            </a:pPr>
            <a:r>
              <a:rPr lang="zh-CN" altLang="en-US" b="1" dirty="0"/>
              <a:t>差动全桥</a:t>
            </a:r>
          </a:p>
          <a:p>
            <a:pPr fontAlgn="auto">
              <a:spcAft>
                <a:spcPts val="0"/>
              </a:spcAft>
            </a:pPr>
            <a:endParaRPr lang="zh-CN" altLang="en-US" dirty="0"/>
          </a:p>
        </p:txBody>
      </p:sp>
      <p:sp>
        <p:nvSpPr>
          <p:cNvPr id="14" name="内容占位符 3">
            <a:extLst>
              <a:ext uri="{FF2B5EF4-FFF2-40B4-BE49-F238E27FC236}">
                <a16:creationId xmlns:a16="http://schemas.microsoft.com/office/drawing/2014/main" id="{760B7D32-4F38-4768-A2CA-EB92BB680960}"/>
              </a:ext>
            </a:extLst>
          </p:cNvPr>
          <p:cNvSpPr txBox="1">
            <a:spLocks/>
          </p:cNvSpPr>
          <p:nvPr/>
        </p:nvSpPr>
        <p:spPr>
          <a:xfrm>
            <a:off x="6395896" y="2924944"/>
            <a:ext cx="2580424" cy="5760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dirty="0"/>
              <a:t>恒流源供电</a:t>
            </a:r>
          </a:p>
          <a:p>
            <a:pPr fontAlgn="auto">
              <a:spcAft>
                <a:spcPts val="0"/>
              </a:spcAft>
            </a:pPr>
            <a:endParaRPr lang="zh-CN" altLang="en-US" dirty="0"/>
          </a:p>
        </p:txBody>
      </p:sp>
      <p:sp>
        <p:nvSpPr>
          <p:cNvPr id="15" name="内容占位符 2"/>
          <p:cNvSpPr txBox="1">
            <a:spLocks/>
          </p:cNvSpPr>
          <p:nvPr/>
        </p:nvSpPr>
        <p:spPr>
          <a:xfrm>
            <a:off x="0" y="5949280"/>
            <a:ext cx="5807968" cy="48578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Wingdings" panose="05000000000000000000" pitchFamily="2" charset="2"/>
              <a:buChar char="n"/>
            </a:pPr>
            <a:r>
              <a:rPr lang="zh-CN" altLang="en-US" b="1" dirty="0">
                <a:solidFill>
                  <a:srgbClr val="FF0000"/>
                </a:solidFill>
              </a:rPr>
              <a:t>电路简单、准确度高、灵敏度高，应用广泛。</a:t>
            </a:r>
            <a:endParaRPr lang="zh-CN" altLang="en-US" dirty="0"/>
          </a:p>
        </p:txBody>
      </p:sp>
      <p:sp>
        <p:nvSpPr>
          <p:cNvPr id="16" name="内容占位符 3"/>
          <p:cNvSpPr txBox="1">
            <a:spLocks/>
          </p:cNvSpPr>
          <p:nvPr/>
        </p:nvSpPr>
        <p:spPr>
          <a:xfrm>
            <a:off x="3863753" y="4804390"/>
            <a:ext cx="360040" cy="477731"/>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altLang="zh-CN" dirty="0"/>
          </a:p>
          <a:p>
            <a:pPr fontAlgn="auto">
              <a:spcAft>
                <a:spcPts val="0"/>
              </a:spcAft>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89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89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p:bldP spid="14"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日期占位符 1">
            <a:extLst>
              <a:ext uri="{FF2B5EF4-FFF2-40B4-BE49-F238E27FC236}">
                <a16:creationId xmlns:a16="http://schemas.microsoft.com/office/drawing/2014/main" id="{C14AEA3E-3404-4270-872C-946C1FB80863}"/>
              </a:ext>
            </a:extLst>
          </p:cNvPr>
          <p:cNvSpPr txBox="1">
            <a:spLocks noGrp="1"/>
          </p:cNvSpPr>
          <p:nvPr/>
        </p:nvSpPr>
        <p:spPr bwMode="auto">
          <a:xfrm>
            <a:off x="152400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CD235409-5519-411F-9656-7DCEC3D84EF4}" type="datetime12">
              <a:rPr lang="zh-CN" altLang="en-US" sz="1000" b="1">
                <a:solidFill>
                  <a:schemeClr val="bg1"/>
                </a:solidFill>
              </a:rPr>
              <a:pPr eaLnBrk="1" hangingPunct="1">
                <a:spcBef>
                  <a:spcPct val="0"/>
                </a:spcBef>
                <a:buFontTx/>
                <a:buNone/>
              </a:pPr>
              <a:t>上午11时37分</a:t>
            </a:fld>
            <a:endParaRPr lang="en-US" altLang="zh-CN" sz="1000" b="1">
              <a:solidFill>
                <a:schemeClr val="bg1"/>
              </a:solidFill>
            </a:endParaRPr>
          </a:p>
        </p:txBody>
      </p:sp>
      <mc:AlternateContent xmlns:mc="http://schemas.openxmlformats.org/markup-compatibility/2006" xmlns:a14="http://schemas.microsoft.com/office/drawing/2010/main">
        <mc:Choice Requires="a14">
          <p:sp>
            <p:nvSpPr>
              <p:cNvPr id="25602" name="Object 9">
                <a:extLst>
                  <a:ext uri="{FF2B5EF4-FFF2-40B4-BE49-F238E27FC236}">
                    <a16:creationId xmlns:a16="http://schemas.microsoft.com/office/drawing/2014/main" id="{16106880-6067-425C-BCE8-89B9989D310D}"/>
                  </a:ext>
                </a:extLst>
              </p:cNvPr>
              <p:cNvSpPr txBox="1"/>
              <p:nvPr/>
            </p:nvSpPr>
            <p:spPr bwMode="auto">
              <a:xfrm>
                <a:off x="2166659" y="1606997"/>
                <a:ext cx="2916237" cy="7747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𝑜</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en-US" altLang="zh-CN" b="0" i="1" smtClean="0">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2</m:t>
                              </m:r>
                            </m:sub>
                          </m:sSub>
                          <m:sSub>
                            <m:sSubPr>
                              <m:ctrlPr>
                                <a:rPr lang="zh-CN" altLang="en-US"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en-US" altLang="zh-CN" b="0" i="1" smtClean="0">
                                  <a:solidFill>
                                    <a:srgbClr val="000000"/>
                                  </a:solidFill>
                                  <a:latin typeface="Cambria Math" panose="02040503050406030204" pitchFamily="18" charset="0"/>
                                </a:rPr>
                                <m:t>3</m:t>
                              </m:r>
                            </m:sub>
                          </m:sSub>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den>
                      </m:f>
                      <m:r>
                        <a:rPr lang="en-US" altLang="zh-CN" b="0" i="1" smtClean="0">
                          <a:solidFill>
                            <a:srgbClr val="000000"/>
                          </a:solidFill>
                          <a:latin typeface="Cambria Math" panose="02040503050406030204" pitchFamily="18" charset="0"/>
                        </a:rPr>
                        <m:t>𝐸</m:t>
                      </m:r>
                    </m:oMath>
                  </m:oMathPara>
                </a14:m>
                <a:endParaRPr lang="zh-CN" altLang="en-US" dirty="0"/>
              </a:p>
            </p:txBody>
          </p:sp>
        </mc:Choice>
        <mc:Fallback xmlns="">
          <p:sp>
            <p:nvSpPr>
              <p:cNvPr id="25602" name="Object 9">
                <a:extLst>
                  <a:ext uri="{FF2B5EF4-FFF2-40B4-BE49-F238E27FC236}">
                    <a16:creationId xmlns:a16="http://schemas.microsoft.com/office/drawing/2014/main" id="{16106880-6067-425C-BCE8-89B9989D310D}"/>
                  </a:ext>
                </a:extLst>
              </p:cNvPr>
              <p:cNvSpPr txBox="1">
                <a:spLocks noRot="1" noChangeAspect="1" noMove="1" noResize="1" noEditPoints="1" noAdjustHandles="1" noChangeArrowheads="1" noChangeShapeType="1" noTextEdit="1"/>
              </p:cNvSpPr>
              <p:nvPr/>
            </p:nvSpPr>
            <p:spPr bwMode="auto">
              <a:xfrm>
                <a:off x="2166659" y="1606997"/>
                <a:ext cx="2916237" cy="774700"/>
              </a:xfrm>
              <a:prstGeom prst="rect">
                <a:avLst/>
              </a:prstGeom>
              <a:blipFill>
                <a:blip r:embed="rId2"/>
                <a:stretch>
                  <a:fillRect/>
                </a:stretch>
              </a:blipFill>
              <a:ln>
                <a:noFill/>
              </a:ln>
            </p:spPr>
            <p:txBody>
              <a:bodyPr/>
              <a:lstStyle/>
              <a:p>
                <a:r>
                  <a:rPr lang="zh-CN" altLang="en-US">
                    <a:noFill/>
                  </a:rPr>
                  <a:t> </a:t>
                </a:r>
              </a:p>
            </p:txBody>
          </p:sp>
        </mc:Fallback>
      </mc:AlternateContent>
      <p:sp>
        <p:nvSpPr>
          <p:cNvPr id="1270790" name="Rectangle 6">
            <a:extLst>
              <a:ext uri="{FF2B5EF4-FFF2-40B4-BE49-F238E27FC236}">
                <a16:creationId xmlns:a16="http://schemas.microsoft.com/office/drawing/2014/main" id="{93708185-3CA3-4675-B2BD-4740B7830567}"/>
              </a:ext>
            </a:extLst>
          </p:cNvPr>
          <p:cNvSpPr>
            <a:spLocks noChangeArrowheads="1"/>
          </p:cNvSpPr>
          <p:nvPr/>
        </p:nvSpPr>
        <p:spPr bwMode="auto">
          <a:xfrm>
            <a:off x="1343472" y="2684910"/>
            <a:ext cx="402907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dirty="0">
                <a:latin typeface="华文仿宋" panose="02010600040101010101" pitchFamily="2" charset="-122"/>
                <a:ea typeface="华文仿宋" panose="02010600040101010101" pitchFamily="2" charset="-122"/>
              </a:rPr>
              <a:t>为了使测量前的输出为零，应使：</a:t>
            </a:r>
          </a:p>
        </p:txBody>
      </p:sp>
      <mc:AlternateContent xmlns:mc="http://schemas.openxmlformats.org/markup-compatibility/2006" xmlns:a14="http://schemas.microsoft.com/office/drawing/2010/main">
        <mc:Choice Requires="a14">
          <p:sp>
            <p:nvSpPr>
              <p:cNvPr id="13" name="Object 11">
                <a:extLst>
                  <a:ext uri="{FF2B5EF4-FFF2-40B4-BE49-F238E27FC236}">
                    <a16:creationId xmlns:a16="http://schemas.microsoft.com/office/drawing/2014/main" id="{2A4154AB-CB9D-47FE-BA29-F22CCF16D9B6}"/>
                  </a:ext>
                </a:extLst>
              </p:cNvPr>
              <p:cNvSpPr txBox="1"/>
              <p:nvPr/>
            </p:nvSpPr>
            <p:spPr bwMode="auto">
              <a:xfrm>
                <a:off x="2549972" y="3252241"/>
                <a:ext cx="2016125" cy="43656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en-US" altLang="zh-CN" b="0" i="1" smtClean="0">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en-US" altLang="zh-CN" b="0" i="1" smtClean="0">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13" name="Object 11">
                <a:extLst>
                  <a:ext uri="{FF2B5EF4-FFF2-40B4-BE49-F238E27FC236}">
                    <a16:creationId xmlns:a16="http://schemas.microsoft.com/office/drawing/2014/main" xmlns:a14="http://schemas.microsoft.com/office/drawing/2010/main" xmlns="" id="{2A4154AB-CB9D-47FE-BA29-F22CCF16D9B6}"/>
                  </a:ext>
                </a:extLst>
              </p:cNvPr>
              <p:cNvSpPr txBox="1">
                <a:spLocks noRot="1" noChangeAspect="1" noMove="1" noResize="1" noEditPoints="1" noAdjustHandles="1" noChangeArrowheads="1" noChangeShapeType="1" noTextEdit="1"/>
              </p:cNvSpPr>
              <p:nvPr/>
            </p:nvSpPr>
            <p:spPr bwMode="auto">
              <a:xfrm>
                <a:off x="2549972" y="3252241"/>
                <a:ext cx="2016125" cy="436562"/>
              </a:xfrm>
              <a:prstGeom prst="rect">
                <a:avLst/>
              </a:prstGeom>
              <a:blipFill rotWithShape="0">
                <a:blip r:embed="rId3"/>
                <a:stretch>
                  <a:fillRect/>
                </a:stretch>
              </a:blipFill>
              <a:ln>
                <a:noFill/>
              </a:ln>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6131A2A7-CA2C-45C8-9720-E16FA70F2855}"/>
              </a:ext>
            </a:extLst>
          </p:cNvPr>
          <p:cNvGrpSpPr>
            <a:grpSpLocks/>
          </p:cNvGrpSpPr>
          <p:nvPr/>
        </p:nvGrpSpPr>
        <p:grpSpPr bwMode="auto">
          <a:xfrm>
            <a:off x="1424432" y="3838029"/>
            <a:ext cx="4959599" cy="1203325"/>
            <a:chOff x="576263" y="3465514"/>
            <a:chExt cx="4058234" cy="1202510"/>
          </a:xfrm>
        </p:grpSpPr>
        <p:sp>
          <p:nvSpPr>
            <p:cNvPr id="37904" name="Text Box 13">
              <a:extLst>
                <a:ext uri="{FF2B5EF4-FFF2-40B4-BE49-F238E27FC236}">
                  <a16:creationId xmlns:a16="http://schemas.microsoft.com/office/drawing/2014/main" id="{A732B2AD-BCEE-4C1E-A1E4-CDEBA6F7E73B}"/>
                </a:ext>
              </a:extLst>
            </p:cNvPr>
            <p:cNvSpPr txBox="1">
              <a:spLocks noChangeArrowheads="1"/>
            </p:cNvSpPr>
            <p:nvPr/>
          </p:nvSpPr>
          <p:spPr bwMode="auto">
            <a:xfrm>
              <a:off x="576263" y="3465514"/>
              <a:ext cx="4058234" cy="1202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zh-CN" altLang="en-US" sz="2000" dirty="0">
                  <a:solidFill>
                    <a:srgbClr val="0000FF"/>
                  </a:solidFill>
                  <a:latin typeface="黑体" panose="02010609060101010101" pitchFamily="49" charset="-122"/>
                  <a:ea typeface="黑体" panose="02010609060101010101" pitchFamily="49" charset="-122"/>
                </a:rPr>
                <a:t>此时</a:t>
              </a:r>
              <a:r>
                <a:rPr lang="zh-CN" altLang="en-US" sz="2000" dirty="0">
                  <a:latin typeface="华文仿宋" panose="02010600040101010101" pitchFamily="2" charset="-122"/>
                  <a:ea typeface="华文仿宋" panose="02010600040101010101" pitchFamily="2" charset="-122"/>
                </a:rPr>
                <a:t>，当每桥臂电阻的变化远小于本身值，即                        且负载电阻为无穷大时，输出电压可近似为：</a:t>
              </a:r>
            </a:p>
          </p:txBody>
        </p:sp>
        <mc:AlternateContent xmlns:mc="http://schemas.openxmlformats.org/markup-compatibility/2006" xmlns:a14="http://schemas.microsoft.com/office/drawing/2010/main">
          <mc:Choice Requires="a14">
            <p:sp>
              <p:nvSpPr>
                <p:cNvPr id="37905" name="Object 13">
                  <a:extLst>
                    <a:ext uri="{FF2B5EF4-FFF2-40B4-BE49-F238E27FC236}">
                      <a16:creationId xmlns:a16="http://schemas.microsoft.com/office/drawing/2014/main" id="{47D1ACC1-729D-4AA1-A064-5063D5A0E4D8}"/>
                    </a:ext>
                  </a:extLst>
                </p:cNvPr>
                <p:cNvSpPr txBox="1"/>
                <p:nvPr/>
              </p:nvSpPr>
              <p:spPr bwMode="auto">
                <a:xfrm>
                  <a:off x="982347" y="3868654"/>
                  <a:ext cx="1253763" cy="39622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smtClean="0">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&lt;&lt;</m:t>
                        </m:r>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𝑖</m:t>
                            </m:r>
                          </m:sub>
                        </m:sSub>
                      </m:oMath>
                    </m:oMathPara>
                  </a14:m>
                  <a:endParaRPr lang="zh-CN" altLang="en-US" dirty="0"/>
                </a:p>
              </p:txBody>
            </p:sp>
          </mc:Choice>
          <mc:Fallback xmlns="">
            <p:sp>
              <p:nvSpPr>
                <p:cNvPr id="37905" name="Object 13">
                  <a:extLst>
                    <a:ext uri="{FF2B5EF4-FFF2-40B4-BE49-F238E27FC236}">
                      <a16:creationId xmlns:a16="http://schemas.microsoft.com/office/drawing/2014/main" id="{47D1ACC1-729D-4AA1-A064-5063D5A0E4D8}"/>
                    </a:ext>
                  </a:extLst>
                </p:cNvPr>
                <p:cNvSpPr txBox="1">
                  <a:spLocks noRot="1" noChangeAspect="1" noMove="1" noResize="1" noEditPoints="1" noAdjustHandles="1" noChangeArrowheads="1" noChangeShapeType="1" noTextEdit="1"/>
                </p:cNvSpPr>
                <p:nvPr/>
              </p:nvSpPr>
              <p:spPr bwMode="auto">
                <a:xfrm>
                  <a:off x="982347" y="3868654"/>
                  <a:ext cx="1253763" cy="396229"/>
                </a:xfrm>
                <a:prstGeom prst="rect">
                  <a:avLst/>
                </a:prstGeom>
                <a:blipFill>
                  <a:blip r:embed="rId4"/>
                  <a:stretch>
                    <a:fillRect/>
                  </a:stretch>
                </a:blipFill>
                <a:ln>
                  <a:no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7" name="Object 17">
                <a:extLst>
                  <a:ext uri="{FF2B5EF4-FFF2-40B4-BE49-F238E27FC236}">
                    <a16:creationId xmlns:a16="http://schemas.microsoft.com/office/drawing/2014/main" id="{4C4AB137-5884-4598-9A36-341ACA38F914}"/>
                  </a:ext>
                </a:extLst>
              </p:cNvPr>
              <p:cNvSpPr txBox="1"/>
              <p:nvPr/>
            </p:nvSpPr>
            <p:spPr bwMode="auto">
              <a:xfrm>
                <a:off x="1343472" y="5344567"/>
                <a:ext cx="5184775" cy="82073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𝑜</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1</m:t>
                              </m:r>
                            </m:sub>
                          </m:sSub>
                          <m:sSub>
                            <m:sSubPr>
                              <m:ctrlPr>
                                <a:rPr lang="zh-CN" altLang="en-US"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2</m:t>
                              </m:r>
                            </m:sub>
                          </m:sSub>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den>
                      </m:f>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1</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2</m:t>
                                  </m:r>
                                </m:sub>
                              </m:sSub>
                            </m:num>
                            <m:den>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2</m:t>
                                  </m:r>
                                </m:sub>
                              </m:sSub>
                            </m:den>
                          </m:f>
                          <m:r>
                            <a:rPr lang="en-US" altLang="zh-CN" b="0" i="1" smtClean="0">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4</m:t>
                                  </m:r>
                                </m:sub>
                              </m:sSub>
                            </m:num>
                            <m:den>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4</m:t>
                                  </m:r>
                                </m:sub>
                              </m:sSub>
                            </m:den>
                          </m:f>
                          <m:r>
                            <a:rPr lang="en-US" altLang="zh-CN"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3</m:t>
                                  </m:r>
                                </m:sub>
                              </m:sSub>
                            </m:num>
                            <m:den>
                              <m:sSub>
                                <m:sSubPr>
                                  <m:ctrlPr>
                                    <a:rPr lang="zh-CN" altLang="en-US"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3</m:t>
                                  </m:r>
                                </m:sub>
                              </m:sSub>
                            </m:den>
                          </m:f>
                        </m:e>
                      </m:d>
                      <m:r>
                        <a:rPr lang="en-US" altLang="zh-CN" b="0" i="1" smtClean="0">
                          <a:solidFill>
                            <a:srgbClr val="000000"/>
                          </a:solidFill>
                          <a:latin typeface="Cambria Math" panose="02040503050406030204" pitchFamily="18" charset="0"/>
                        </a:rPr>
                        <m:t>𝐸</m:t>
                      </m:r>
                    </m:oMath>
                  </m:oMathPara>
                </a14:m>
                <a:endParaRPr lang="zh-CN" altLang="en-US" dirty="0"/>
              </a:p>
            </p:txBody>
          </p:sp>
        </mc:Choice>
        <mc:Fallback xmlns="">
          <p:sp>
            <p:nvSpPr>
              <p:cNvPr id="17" name="Object 17">
                <a:extLst>
                  <a:ext uri="{FF2B5EF4-FFF2-40B4-BE49-F238E27FC236}">
                    <a16:creationId xmlns:a16="http://schemas.microsoft.com/office/drawing/2014/main" id="{4C4AB137-5884-4598-9A36-341ACA38F914}"/>
                  </a:ext>
                </a:extLst>
              </p:cNvPr>
              <p:cNvSpPr txBox="1">
                <a:spLocks noRot="1" noChangeAspect="1" noMove="1" noResize="1" noEditPoints="1" noAdjustHandles="1" noChangeArrowheads="1" noChangeShapeType="1" noTextEdit="1"/>
              </p:cNvSpPr>
              <p:nvPr/>
            </p:nvSpPr>
            <p:spPr bwMode="auto">
              <a:xfrm>
                <a:off x="1343472" y="5344567"/>
                <a:ext cx="5184775" cy="820737"/>
              </a:xfrm>
              <a:prstGeom prst="rect">
                <a:avLst/>
              </a:prstGeom>
              <a:blipFill>
                <a:blip r:embed="rId5"/>
                <a:stretch>
                  <a:fillRect/>
                </a:stretch>
              </a:blipFill>
              <a:ln>
                <a:noFill/>
              </a:ln>
            </p:spPr>
            <p:txBody>
              <a:bodyPr/>
              <a:lstStyle/>
              <a:p>
                <a:r>
                  <a:rPr lang="zh-CN" altLang="en-US">
                    <a:noFill/>
                  </a:rPr>
                  <a:t> </a:t>
                </a:r>
              </a:p>
            </p:txBody>
          </p:sp>
        </mc:Fallback>
      </mc:AlternateContent>
      <p:sp>
        <p:nvSpPr>
          <p:cNvPr id="37903" name="Rectangle 16">
            <a:extLst>
              <a:ext uri="{FF2B5EF4-FFF2-40B4-BE49-F238E27FC236}">
                <a16:creationId xmlns:a16="http://schemas.microsoft.com/office/drawing/2014/main" id="{35C88029-17D7-4789-8C23-4FBD83C03404}"/>
              </a:ext>
            </a:extLst>
          </p:cNvPr>
          <p:cNvSpPr>
            <a:spLocks noChangeArrowheads="1"/>
          </p:cNvSpPr>
          <p:nvPr/>
        </p:nvSpPr>
        <p:spPr bwMode="auto">
          <a:xfrm>
            <a:off x="6023991" y="4974144"/>
            <a:ext cx="4802399" cy="92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lIns="90000" tIns="46800" rIns="90000" bIns="4680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eaLnBrk="1" hangingPunct="1">
              <a:lnSpc>
                <a:spcPct val="150000"/>
              </a:lnSpc>
              <a:buFontTx/>
              <a:buNone/>
            </a:pPr>
            <a:r>
              <a:rPr lang="zh-CN" altLang="en-US" sz="1800" b="1" dirty="0">
                <a:solidFill>
                  <a:srgbClr val="FF0000"/>
                </a:solidFill>
                <a:latin typeface="+mn-ea"/>
                <a:ea typeface="+mn-ea"/>
              </a:rPr>
              <a:t>接相邻的桥臂的电参数型传感器不能发生相同的变化，否则桥路输出电压恒等于零。</a:t>
            </a:r>
          </a:p>
        </p:txBody>
      </p:sp>
      <p:sp>
        <p:nvSpPr>
          <p:cNvPr id="30" name="标题 1">
            <a:extLst>
              <a:ext uri="{FF2B5EF4-FFF2-40B4-BE49-F238E27FC236}">
                <a16:creationId xmlns:a16="http://schemas.microsoft.com/office/drawing/2014/main" id="{0054E9DB-0E6C-4BE2-857E-6538176B4EEB}"/>
              </a:ext>
            </a:extLst>
          </p:cNvPr>
          <p:cNvSpPr txBox="1">
            <a:spLocks/>
          </p:cNvSpPr>
          <p:nvPr/>
        </p:nvSpPr>
        <p:spPr>
          <a:xfrm>
            <a:off x="235677" y="814551"/>
            <a:ext cx="2433774" cy="576000"/>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fontAlgn="auto">
              <a:spcAft>
                <a:spcPts val="0"/>
              </a:spcAft>
            </a:pPr>
            <a:r>
              <a:rPr lang="zh-CN" altLang="en-US" b="1" dirty="0">
                <a:solidFill>
                  <a:schemeClr val="accent1"/>
                </a:solidFill>
              </a:rPr>
              <a:t>测量电桥</a:t>
            </a:r>
          </a:p>
        </p:txBody>
      </p:sp>
      <p:pic>
        <p:nvPicPr>
          <p:cNvPr id="15" name="图片 14">
            <a:extLst>
              <a:ext uri="{FF2B5EF4-FFF2-40B4-BE49-F238E27FC236}">
                <a16:creationId xmlns:a16="http://schemas.microsoft.com/office/drawing/2014/main" id="{25D9E769-5BC2-43AD-93D0-D0D892706463}"/>
              </a:ext>
            </a:extLst>
          </p:cNvPr>
          <p:cNvPicPr>
            <a:picLocks noChangeAspect="1"/>
          </p:cNvPicPr>
          <p:nvPr/>
        </p:nvPicPr>
        <p:blipFill>
          <a:blip r:embed="rId6"/>
          <a:stretch>
            <a:fillRect/>
          </a:stretch>
        </p:blipFill>
        <p:spPr>
          <a:xfrm>
            <a:off x="7692052" y="1129603"/>
            <a:ext cx="3134339" cy="2894910"/>
          </a:xfrm>
          <a:prstGeom prst="rect">
            <a:avLst/>
          </a:prstGeom>
        </p:spPr>
      </p:pic>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169987" name="Object 1"/>
          <p:cNvGraphicFramePr>
            <a:graphicFrameLocks noChangeAspect="1"/>
          </p:cNvGraphicFramePr>
          <p:nvPr>
            <p:extLst>
              <p:ext uri="{D42A27DB-BD31-4B8C-83A1-F6EECF244321}">
                <p14:modId xmlns:p14="http://schemas.microsoft.com/office/powerpoint/2010/main" val="926681894"/>
              </p:ext>
            </p:extLst>
          </p:nvPr>
        </p:nvGraphicFramePr>
        <p:xfrm>
          <a:off x="658701" y="2636838"/>
          <a:ext cx="3752850" cy="3228975"/>
        </p:xfrm>
        <a:graphic>
          <a:graphicData uri="http://schemas.openxmlformats.org/presentationml/2006/ole">
            <mc:AlternateContent xmlns:mc="http://schemas.openxmlformats.org/markup-compatibility/2006">
              <mc:Choice xmlns:v="urn:schemas-microsoft-com:vml" Requires="v">
                <p:oleObj spid="_x0000_s36887" name="Visio" r:id="rId5" imgW="3087584" imgH="2659116" progId="Visio.Drawing.11">
                  <p:embed/>
                </p:oleObj>
              </mc:Choice>
              <mc:Fallback>
                <p:oleObj name="Visio" r:id="rId5" imgW="3087584" imgH="2659116"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701" y="2636838"/>
                        <a:ext cx="3752850"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9988" name="矩形 4"/>
          <p:cNvSpPr>
            <a:spLocks noChangeArrowheads="1"/>
          </p:cNvSpPr>
          <p:nvPr/>
        </p:nvSpPr>
        <p:spPr bwMode="auto">
          <a:xfrm>
            <a:off x="369667" y="1605894"/>
            <a:ext cx="17684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00000"/>
              </a:lnSpc>
              <a:spcBef>
                <a:spcPct val="0"/>
              </a:spcBef>
              <a:buSzTx/>
              <a:buFont typeface="Arial" panose="020B0604020202020204" pitchFamily="34" charset="0"/>
              <a:buChar char="•"/>
            </a:pPr>
            <a:r>
              <a:rPr kumimoji="1" lang="zh-CN" altLang="zh-CN" sz="2400" b="1" dirty="0">
                <a:solidFill>
                  <a:schemeClr val="tx1"/>
                </a:solidFill>
                <a:latin typeface="+mn-ea"/>
                <a:ea typeface="+mn-ea"/>
              </a:rPr>
              <a:t>单臂电桥</a:t>
            </a:r>
            <a:endParaRPr kumimoji="1" lang="zh-CN" altLang="en-US" sz="2400" dirty="0">
              <a:solidFill>
                <a:schemeClr val="tx1"/>
              </a:solidFill>
              <a:latin typeface="+mn-ea"/>
              <a:ea typeface="+mn-ea"/>
            </a:endParaRPr>
          </a:p>
        </p:txBody>
      </p:sp>
      <p:sp>
        <p:nvSpPr>
          <p:cNvPr id="169989" name="矩形 5"/>
          <p:cNvSpPr>
            <a:spLocks noChangeArrowheads="1"/>
          </p:cNvSpPr>
          <p:nvPr/>
        </p:nvSpPr>
        <p:spPr bwMode="auto">
          <a:xfrm>
            <a:off x="1592043" y="5878636"/>
            <a:ext cx="10064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1600">
                <a:solidFill>
                  <a:schemeClr val="tx1"/>
                </a:solidFill>
                <a:latin typeface="Tahoma" panose="020B0604030504040204" pitchFamily="34" charset="0"/>
                <a:ea typeface="宋体" panose="02010600030101010101" pitchFamily="2" charset="-122"/>
              </a:rPr>
              <a:t>单臂电桥</a:t>
            </a:r>
            <a:endParaRPr kumimoji="1" lang="zh-CN" altLang="en-US" sz="1600">
              <a:solidFill>
                <a:schemeClr val="tx1"/>
              </a:solidFill>
              <a:latin typeface="Tahoma" panose="020B0604030504040204" pitchFamily="34" charset="0"/>
              <a:ea typeface="宋体" panose="02010600030101010101" pitchFamily="2" charset="-122"/>
            </a:endParaRPr>
          </a:p>
        </p:txBody>
      </p:sp>
      <p:sp>
        <p:nvSpPr>
          <p:cNvPr id="169990" name="矩形 6"/>
          <p:cNvSpPr>
            <a:spLocks noChangeArrowheads="1"/>
          </p:cNvSpPr>
          <p:nvPr/>
        </p:nvSpPr>
        <p:spPr bwMode="auto">
          <a:xfrm>
            <a:off x="4495313" y="1585983"/>
            <a:ext cx="17684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00000"/>
              </a:lnSpc>
              <a:spcBef>
                <a:spcPct val="0"/>
              </a:spcBef>
              <a:buSzTx/>
              <a:buFont typeface="Arial" panose="020B0604020202020204" pitchFamily="34" charset="0"/>
              <a:buChar char="•"/>
            </a:pPr>
            <a:r>
              <a:rPr kumimoji="1" lang="zh-CN" altLang="zh-CN" sz="2400" b="1" dirty="0">
                <a:solidFill>
                  <a:schemeClr val="tx1"/>
                </a:solidFill>
                <a:latin typeface="+mn-ea"/>
                <a:ea typeface="+mn-ea"/>
              </a:rPr>
              <a:t>差动半桥</a:t>
            </a:r>
            <a:endParaRPr kumimoji="1" lang="zh-CN" altLang="en-US" sz="2400" dirty="0">
              <a:solidFill>
                <a:schemeClr val="tx1"/>
              </a:solidFill>
              <a:latin typeface="+mn-ea"/>
              <a:ea typeface="+mn-ea"/>
            </a:endParaRPr>
          </a:p>
        </p:txBody>
      </p:sp>
      <p:sp>
        <p:nvSpPr>
          <p:cNvPr id="169991"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169992" name="Object 3"/>
          <p:cNvGraphicFramePr>
            <a:graphicFrameLocks noChangeAspect="1"/>
          </p:cNvGraphicFramePr>
          <p:nvPr>
            <p:extLst>
              <p:ext uri="{D42A27DB-BD31-4B8C-83A1-F6EECF244321}">
                <p14:modId xmlns:p14="http://schemas.microsoft.com/office/powerpoint/2010/main" val="607746385"/>
              </p:ext>
            </p:extLst>
          </p:nvPr>
        </p:nvGraphicFramePr>
        <p:xfrm>
          <a:off x="4622796" y="2659063"/>
          <a:ext cx="3524250" cy="3168650"/>
        </p:xfrm>
        <a:graphic>
          <a:graphicData uri="http://schemas.openxmlformats.org/presentationml/2006/ole">
            <mc:AlternateContent xmlns:mc="http://schemas.openxmlformats.org/markup-compatibility/2006">
              <mc:Choice xmlns:v="urn:schemas-microsoft-com:vml" Requires="v">
                <p:oleObj spid="_x0000_s36888" name="Visio" r:id="rId7" imgW="2864073" imgH="2580565" progId="Visio.Drawing.11">
                  <p:embed/>
                </p:oleObj>
              </mc:Choice>
              <mc:Fallback>
                <p:oleObj name="Visio" r:id="rId7" imgW="2864073" imgH="2580565" progId="Visio.Drawing.11">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2796" y="2659063"/>
                        <a:ext cx="352425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9993" name="矩形 9"/>
          <p:cNvSpPr>
            <a:spLocks noChangeArrowheads="1"/>
          </p:cNvSpPr>
          <p:nvPr/>
        </p:nvSpPr>
        <p:spPr bwMode="auto">
          <a:xfrm>
            <a:off x="447456" y="2084144"/>
            <a:ext cx="370432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1600" dirty="0">
                <a:solidFill>
                  <a:schemeClr val="tx1"/>
                </a:solidFill>
                <a:latin typeface="+mn-ea"/>
                <a:ea typeface="+mn-ea"/>
              </a:rPr>
              <a:t>一个桥臂阻抗接电参数型传感器的变换器，其余三个臂的阻抗均恒定</a:t>
            </a:r>
            <a:endParaRPr kumimoji="1" lang="zh-CN" altLang="en-US" sz="1600" dirty="0">
              <a:solidFill>
                <a:schemeClr val="tx1"/>
              </a:solidFill>
              <a:latin typeface="+mn-ea"/>
              <a:ea typeface="+mn-ea"/>
            </a:endParaRPr>
          </a:p>
        </p:txBody>
      </p:sp>
      <p:sp>
        <p:nvSpPr>
          <p:cNvPr id="169994" name="矩形 10"/>
          <p:cNvSpPr>
            <a:spLocks noChangeArrowheads="1"/>
          </p:cNvSpPr>
          <p:nvPr/>
        </p:nvSpPr>
        <p:spPr bwMode="auto">
          <a:xfrm>
            <a:off x="6117631" y="5858706"/>
            <a:ext cx="10064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1600" dirty="0">
                <a:solidFill>
                  <a:schemeClr val="tx1"/>
                </a:solidFill>
                <a:latin typeface="Tahoma" panose="020B0604030504040204" pitchFamily="34" charset="0"/>
                <a:ea typeface="宋体" panose="02010600030101010101" pitchFamily="2" charset="-122"/>
              </a:rPr>
              <a:t>差动半桥</a:t>
            </a:r>
            <a:endParaRPr kumimoji="1" lang="zh-CN" altLang="en-US" sz="1600" dirty="0">
              <a:solidFill>
                <a:schemeClr val="tx1"/>
              </a:solidFill>
              <a:latin typeface="Tahoma" panose="020B0604030504040204" pitchFamily="34" charset="0"/>
              <a:ea typeface="宋体" panose="02010600030101010101" pitchFamily="2" charset="-122"/>
            </a:endParaRPr>
          </a:p>
        </p:txBody>
      </p:sp>
      <p:sp>
        <p:nvSpPr>
          <p:cNvPr id="169995" name="矩形 11"/>
          <p:cNvSpPr>
            <a:spLocks noChangeArrowheads="1"/>
          </p:cNvSpPr>
          <p:nvPr/>
        </p:nvSpPr>
        <p:spPr bwMode="auto">
          <a:xfrm>
            <a:off x="4512767" y="2065410"/>
            <a:ext cx="3671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1600" dirty="0">
                <a:solidFill>
                  <a:schemeClr val="tx1"/>
                </a:solidFill>
                <a:latin typeface="+mn-ea"/>
                <a:ea typeface="+mn-ea"/>
              </a:rPr>
              <a:t>两个桥臂阻抗发生差动变化其余两个臂</a:t>
            </a:r>
            <a:endParaRPr kumimoji="1" lang="en-US" altLang="zh-CN" sz="1600" dirty="0">
              <a:solidFill>
                <a:schemeClr val="tx1"/>
              </a:solidFill>
              <a:latin typeface="+mn-ea"/>
              <a:ea typeface="+mn-ea"/>
            </a:endParaRPr>
          </a:p>
          <a:p>
            <a:pPr eaLnBrk="1" hangingPunct="1">
              <a:lnSpc>
                <a:spcPct val="100000"/>
              </a:lnSpc>
              <a:spcBef>
                <a:spcPct val="0"/>
              </a:spcBef>
              <a:buSzTx/>
              <a:buFontTx/>
              <a:buNone/>
            </a:pPr>
            <a:r>
              <a:rPr kumimoji="1" lang="zh-CN" altLang="zh-CN" sz="1600" dirty="0">
                <a:solidFill>
                  <a:schemeClr val="tx1"/>
                </a:solidFill>
                <a:latin typeface="+mn-ea"/>
                <a:ea typeface="+mn-ea"/>
              </a:rPr>
              <a:t>的阻抗均恒定</a:t>
            </a:r>
            <a:endParaRPr kumimoji="1" lang="zh-CN" altLang="en-US" sz="1600" dirty="0">
              <a:solidFill>
                <a:schemeClr val="tx1"/>
              </a:solidFill>
              <a:latin typeface="+mn-ea"/>
              <a:ea typeface="+mn-ea"/>
            </a:endParaRPr>
          </a:p>
        </p:txBody>
      </p:sp>
      <p:sp>
        <p:nvSpPr>
          <p:cNvPr id="13" name="标题 1"/>
          <p:cNvSpPr txBox="1">
            <a:spLocks/>
          </p:cNvSpPr>
          <p:nvPr/>
        </p:nvSpPr>
        <p:spPr bwMode="auto">
          <a:xfrm>
            <a:off x="1524000" y="142876"/>
            <a:ext cx="9144000" cy="688975"/>
          </a:xfrm>
          <a:prstGeom prst="rect">
            <a:avLst/>
          </a:prstGeom>
          <a:noFill/>
          <a:ln w="9525" algn="ctr">
            <a:noFill/>
            <a:miter lim="800000"/>
            <a:headEnd/>
            <a:tailEnd/>
          </a:ln>
        </p:spPr>
        <p:txBody>
          <a:bodyPr anchor="b"/>
          <a:lstStyle/>
          <a:p>
            <a:pPr algn="ctr">
              <a:defRPr/>
            </a:pPr>
            <a:endParaRPr lang="zh-CN" altLang="en-US" sz="3600" b="1" kern="0" dirty="0">
              <a:latin typeface="+mj-lt"/>
              <a:cs typeface="+mj-cs"/>
            </a:endParaRPr>
          </a:p>
        </p:txBody>
      </p:sp>
      <p:sp>
        <p:nvSpPr>
          <p:cNvPr id="2" name="标题 1"/>
          <p:cNvSpPr>
            <a:spLocks noGrp="1"/>
          </p:cNvSpPr>
          <p:nvPr>
            <p:ph type="title"/>
          </p:nvPr>
        </p:nvSpPr>
        <p:spPr>
          <a:xfrm>
            <a:off x="658701" y="975601"/>
            <a:ext cx="2475549" cy="574183"/>
          </a:xfrm>
        </p:spPr>
        <p:txBody>
          <a:bodyPr>
            <a:normAutofit/>
          </a:bodyPr>
          <a:lstStyle/>
          <a:p>
            <a:r>
              <a:rPr lang="zh-CN" altLang="en-US" dirty="0"/>
              <a:t>测量电桥</a:t>
            </a:r>
          </a:p>
        </p:txBody>
      </p:sp>
      <p:sp>
        <p:nvSpPr>
          <p:cNvPr id="14" name="矩形 2"/>
          <p:cNvSpPr>
            <a:spLocks noChangeArrowheads="1"/>
          </p:cNvSpPr>
          <p:nvPr/>
        </p:nvSpPr>
        <p:spPr bwMode="auto">
          <a:xfrm>
            <a:off x="8301160" y="1605894"/>
            <a:ext cx="17684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00000"/>
              </a:lnSpc>
              <a:spcBef>
                <a:spcPct val="0"/>
              </a:spcBef>
              <a:buSzTx/>
              <a:buFont typeface="Arial" panose="020B0604020202020204" pitchFamily="34" charset="0"/>
              <a:buChar char="•"/>
            </a:pPr>
            <a:r>
              <a:rPr kumimoji="1" lang="zh-CN" altLang="zh-CN" sz="2400" b="1" dirty="0">
                <a:solidFill>
                  <a:schemeClr val="tx1"/>
                </a:solidFill>
                <a:latin typeface="+mn-ea"/>
                <a:ea typeface="+mn-ea"/>
              </a:rPr>
              <a:t>差动全桥</a:t>
            </a:r>
            <a:endParaRPr kumimoji="1" lang="zh-CN" altLang="en-US" sz="2400" dirty="0">
              <a:solidFill>
                <a:schemeClr val="tx1"/>
              </a:solidFill>
              <a:latin typeface="+mn-ea"/>
              <a:ea typeface="+mn-ea"/>
            </a:endParaRPr>
          </a:p>
        </p:txBody>
      </p:sp>
      <p:sp>
        <p:nvSpPr>
          <p:cNvPr id="15" name="矩形 5"/>
          <p:cNvSpPr>
            <a:spLocks noChangeArrowheads="1"/>
          </p:cNvSpPr>
          <p:nvPr/>
        </p:nvSpPr>
        <p:spPr bwMode="auto">
          <a:xfrm>
            <a:off x="8358291" y="2047648"/>
            <a:ext cx="367676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1600" dirty="0">
                <a:solidFill>
                  <a:schemeClr val="tx1"/>
                </a:solidFill>
                <a:latin typeface="+mn-ea"/>
                <a:ea typeface="+mn-ea"/>
              </a:rPr>
              <a:t>四个桥臂阻抗均为电参数型传感器的四个差动变换器，且四个桥臂阻抗发生差动变化</a:t>
            </a:r>
            <a:endParaRPr kumimoji="1" lang="zh-CN" altLang="en-US" sz="1600" dirty="0">
              <a:solidFill>
                <a:schemeClr val="tx1"/>
              </a:solidFill>
              <a:latin typeface="+mn-ea"/>
              <a:ea typeface="+mn-ea"/>
            </a:endParaRPr>
          </a:p>
        </p:txBody>
      </p:sp>
      <p:sp>
        <p:nvSpPr>
          <p:cNvPr id="17" name="矩形 6"/>
          <p:cNvSpPr>
            <a:spLocks noChangeArrowheads="1"/>
          </p:cNvSpPr>
          <p:nvPr/>
        </p:nvSpPr>
        <p:spPr bwMode="auto">
          <a:xfrm>
            <a:off x="10126244" y="6047704"/>
            <a:ext cx="1004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1600" dirty="0">
                <a:solidFill>
                  <a:schemeClr val="tx1"/>
                </a:solidFill>
                <a:latin typeface="Tahoma" panose="020B0604030504040204" pitchFamily="34" charset="0"/>
                <a:ea typeface="宋体" panose="02010600030101010101" pitchFamily="2" charset="-122"/>
              </a:rPr>
              <a:t>差动全桥</a:t>
            </a:r>
            <a:endParaRPr kumimoji="1" lang="zh-CN" altLang="en-US" sz="1600" dirty="0">
              <a:solidFill>
                <a:schemeClr val="tx1"/>
              </a:solidFill>
              <a:latin typeface="Tahoma" panose="020B0604030504040204" pitchFamily="34" charset="0"/>
              <a:ea typeface="宋体" panose="02010600030101010101" pitchFamily="2" charset="-122"/>
            </a:endParaRPr>
          </a:p>
        </p:txBody>
      </p:sp>
      <p:graphicFrame>
        <p:nvGraphicFramePr>
          <p:cNvPr id="18" name="Object 1"/>
          <p:cNvGraphicFramePr>
            <a:graphicFrameLocks noChangeAspect="1"/>
          </p:cNvGraphicFramePr>
          <p:nvPr>
            <p:extLst>
              <p:ext uri="{D42A27DB-BD31-4B8C-83A1-F6EECF244321}">
                <p14:modId xmlns:p14="http://schemas.microsoft.com/office/powerpoint/2010/main" val="1378641787"/>
              </p:ext>
            </p:extLst>
          </p:nvPr>
        </p:nvGraphicFramePr>
        <p:xfrm>
          <a:off x="8467198" y="2940274"/>
          <a:ext cx="3354387" cy="3024188"/>
        </p:xfrm>
        <a:graphic>
          <a:graphicData uri="http://schemas.openxmlformats.org/presentationml/2006/ole">
            <mc:AlternateContent xmlns:mc="http://schemas.openxmlformats.org/markup-compatibility/2006">
              <mc:Choice xmlns:v="urn:schemas-microsoft-com:vml" Requires="v">
                <p:oleObj spid="_x0000_s36889" name="Visio" r:id="rId9" imgW="2857656" imgH="2571958" progId="Visio.Drawing.11">
                  <p:embed/>
                </p:oleObj>
              </mc:Choice>
              <mc:Fallback>
                <p:oleObj name="Visio" r:id="rId9" imgW="2857656" imgH="2571958" progId="Visio.Drawing.11">
                  <p:embed/>
                  <p:pic>
                    <p:nvPicPr>
                      <p:cNvPr id="16" name="Object 1"/>
                      <p:cNvPicPr>
                        <a:picLocks noChangeAspect="1" noChangeArrowheads="1"/>
                      </p:cNvPicPr>
                      <p:nvPr/>
                    </p:nvPicPr>
                    <p:blipFill>
                      <a:blip r:embed="rId10"/>
                      <a:srcRect/>
                      <a:stretch>
                        <a:fillRect/>
                      </a:stretch>
                    </p:blipFill>
                    <p:spPr bwMode="auto">
                      <a:xfrm>
                        <a:off x="8467198" y="2940274"/>
                        <a:ext cx="3354387"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99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99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99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99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90" grpId="0"/>
      <p:bldP spid="169994" grpId="0"/>
      <p:bldP spid="169995" grpId="0"/>
      <p:bldP spid="14" grpId="0"/>
      <p:bldP spid="15" grpId="0"/>
      <p:bldP spid="1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标题 1"/>
          <p:cNvSpPr>
            <a:spLocks noGrp="1"/>
          </p:cNvSpPr>
          <p:nvPr>
            <p:ph type="title"/>
          </p:nvPr>
        </p:nvSpPr>
        <p:spPr/>
        <p:txBody>
          <a:bodyPr/>
          <a:lstStyle/>
          <a:p>
            <a:r>
              <a:rPr lang="zh-CN" altLang="zh-CN" dirty="0"/>
              <a:t>测量电桥的静态特性</a:t>
            </a:r>
            <a:endParaRPr lang="zh-CN" altLang="en-US" dirty="0"/>
          </a:p>
        </p:txBody>
      </p:sp>
      <p:sp>
        <p:nvSpPr>
          <p:cNvPr id="172035" name="矩形 2"/>
          <p:cNvSpPr>
            <a:spLocks noChangeArrowheads="1"/>
          </p:cNvSpPr>
          <p:nvPr/>
        </p:nvSpPr>
        <p:spPr bwMode="auto">
          <a:xfrm>
            <a:off x="234015" y="1916538"/>
            <a:ext cx="3587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None/>
            </a:pPr>
            <a:r>
              <a:rPr kumimoji="1" lang="zh-CN" altLang="zh-CN" sz="2400" dirty="0">
                <a:solidFill>
                  <a:schemeClr val="accent1"/>
                </a:solidFill>
                <a:latin typeface="+mn-ea"/>
                <a:ea typeface="+mn-ea"/>
              </a:rPr>
              <a:t>测量电桥的输入输出关系</a:t>
            </a:r>
            <a:endParaRPr kumimoji="1" lang="zh-CN" altLang="en-US" sz="2400" dirty="0">
              <a:solidFill>
                <a:schemeClr val="accent1"/>
              </a:solidFill>
              <a:latin typeface="+mn-ea"/>
              <a:ea typeface="+mn-ea"/>
            </a:endParaRPr>
          </a:p>
        </p:txBody>
      </p:sp>
      <p:sp>
        <p:nvSpPr>
          <p:cNvPr id="172036"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72037"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72039" name="Rectangle 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72043" name="Rectangle 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72045" name="Rectangle 10"/>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72047" name="Rectangle 1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72051" name="矩形 20"/>
          <p:cNvSpPr>
            <a:spLocks noChangeArrowheads="1"/>
          </p:cNvSpPr>
          <p:nvPr/>
        </p:nvSpPr>
        <p:spPr bwMode="auto">
          <a:xfrm>
            <a:off x="6996417" y="2064086"/>
            <a:ext cx="2659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None/>
            </a:pPr>
            <a:r>
              <a:rPr kumimoji="1" lang="zh-CN" altLang="zh-CN" sz="2400" dirty="0">
                <a:solidFill>
                  <a:schemeClr val="accent1"/>
                </a:solidFill>
                <a:latin typeface="+mn-ea"/>
                <a:ea typeface="+mn-ea"/>
              </a:rPr>
              <a:t>测量电桥的灵敏度</a:t>
            </a:r>
            <a:endParaRPr kumimoji="1" lang="zh-CN" altLang="en-US" sz="2400" dirty="0">
              <a:solidFill>
                <a:schemeClr val="accent1"/>
              </a:solidFill>
              <a:latin typeface="+mn-ea"/>
              <a:ea typeface="+mn-ea"/>
            </a:endParaRPr>
          </a:p>
        </p:txBody>
      </p:sp>
      <p:sp>
        <p:nvSpPr>
          <p:cNvPr id="172052"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172053" name="Object 13"/>
          <p:cNvGraphicFramePr>
            <a:graphicFrameLocks noChangeAspect="1"/>
          </p:cNvGraphicFramePr>
          <p:nvPr>
            <p:extLst>
              <p:ext uri="{D42A27DB-BD31-4B8C-83A1-F6EECF244321}">
                <p14:modId xmlns:p14="http://schemas.microsoft.com/office/powerpoint/2010/main" val="1779172873"/>
              </p:ext>
            </p:extLst>
          </p:nvPr>
        </p:nvGraphicFramePr>
        <p:xfrm>
          <a:off x="9718477" y="1969376"/>
          <a:ext cx="1368425" cy="692150"/>
        </p:xfrm>
        <a:graphic>
          <a:graphicData uri="http://schemas.openxmlformats.org/presentationml/2006/ole">
            <mc:AlternateContent xmlns:mc="http://schemas.openxmlformats.org/markup-compatibility/2006">
              <mc:Choice xmlns:v="urn:schemas-microsoft-com:vml" Requires="v">
                <p:oleObj spid="_x0000_s37953" name="Equation" r:id="rId4" imgW="774364" imgH="393529" progId="">
                  <p:embed/>
                </p:oleObj>
              </mc:Choice>
              <mc:Fallback>
                <p:oleObj name="Equation" r:id="rId4" imgW="774364" imgH="393529" progId="">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8477" y="1969376"/>
                        <a:ext cx="13684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2058" name="Rectangle 1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72060" name="Rectangle 1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72062" name="Rectangle 20"/>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72065" name="Rectangle 36"/>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graphicFrame>
        <p:nvGraphicFramePr>
          <p:cNvPr id="2" name="表格 1"/>
          <p:cNvGraphicFramePr>
            <a:graphicFrameLocks noGrp="1"/>
          </p:cNvGraphicFramePr>
          <p:nvPr>
            <p:extLst>
              <p:ext uri="{D42A27DB-BD31-4B8C-83A1-F6EECF244321}">
                <p14:modId xmlns:p14="http://schemas.microsoft.com/office/powerpoint/2010/main" val="3227582388"/>
              </p:ext>
            </p:extLst>
          </p:nvPr>
        </p:nvGraphicFramePr>
        <p:xfrm>
          <a:off x="234015" y="2744958"/>
          <a:ext cx="5861985" cy="3386136"/>
        </p:xfrm>
        <a:graphic>
          <a:graphicData uri="http://schemas.openxmlformats.org/drawingml/2006/table">
            <a:tbl>
              <a:tblPr firstRow="1" firstCol="1" bandRow="1">
                <a:tableStyleId>{5C22544A-7EE6-4342-B048-85BDC9FD1C3A}</a:tableStyleId>
              </a:tblPr>
              <a:tblGrid>
                <a:gridCol w="1200365">
                  <a:extLst>
                    <a:ext uri="{9D8B030D-6E8A-4147-A177-3AD203B41FA5}">
                      <a16:colId xmlns:a16="http://schemas.microsoft.com/office/drawing/2014/main" val="2491513441"/>
                    </a:ext>
                  </a:extLst>
                </a:gridCol>
                <a:gridCol w="2707625">
                  <a:extLst>
                    <a:ext uri="{9D8B030D-6E8A-4147-A177-3AD203B41FA5}">
                      <a16:colId xmlns:a16="http://schemas.microsoft.com/office/drawing/2014/main" val="2347755859"/>
                    </a:ext>
                  </a:extLst>
                </a:gridCol>
                <a:gridCol w="1953995">
                  <a:extLst>
                    <a:ext uri="{9D8B030D-6E8A-4147-A177-3AD203B41FA5}">
                      <a16:colId xmlns:a16="http://schemas.microsoft.com/office/drawing/2014/main" val="1347457838"/>
                    </a:ext>
                  </a:extLst>
                </a:gridCol>
              </a:tblGrid>
              <a:tr h="846534">
                <a:tc>
                  <a:txBody>
                    <a:bodyPr/>
                    <a:lstStyle/>
                    <a:p>
                      <a:endParaRPr lang="zh-CN" altLang="en-US" dirty="0"/>
                    </a:p>
                  </a:txBody>
                  <a:tcPr/>
                </a:tc>
                <a:tc>
                  <a:txBody>
                    <a:bodyPr/>
                    <a:lstStyle/>
                    <a:p>
                      <a:r>
                        <a:rPr lang="zh-CN" altLang="en-US" dirty="0"/>
                        <a:t>电压源供电</a:t>
                      </a:r>
                    </a:p>
                  </a:txBody>
                  <a:tcPr/>
                </a:tc>
                <a:tc>
                  <a:txBody>
                    <a:bodyPr/>
                    <a:lstStyle/>
                    <a:p>
                      <a:r>
                        <a:rPr lang="zh-CN" altLang="en-US" dirty="0"/>
                        <a:t>电流源供电</a:t>
                      </a:r>
                    </a:p>
                  </a:txBody>
                  <a:tcPr/>
                </a:tc>
                <a:extLst>
                  <a:ext uri="{0D108BD9-81ED-4DB2-BD59-A6C34878D82A}">
                    <a16:rowId xmlns:a16="http://schemas.microsoft.com/office/drawing/2014/main" val="582391624"/>
                  </a:ext>
                </a:extLst>
              </a:tr>
              <a:tr h="846534">
                <a:tc>
                  <a:txBody>
                    <a:bodyPr/>
                    <a:lstStyle/>
                    <a:p>
                      <a:r>
                        <a:rPr lang="zh-CN" altLang="en-US" dirty="0"/>
                        <a:t>单臂电桥</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026689735"/>
                  </a:ext>
                </a:extLst>
              </a:tr>
              <a:tr h="846534">
                <a:tc>
                  <a:txBody>
                    <a:bodyPr/>
                    <a:lstStyle/>
                    <a:p>
                      <a:r>
                        <a:rPr lang="zh-CN" altLang="en-US" dirty="0"/>
                        <a:t>差动半桥</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158946789"/>
                  </a:ext>
                </a:extLst>
              </a:tr>
              <a:tr h="846534">
                <a:tc>
                  <a:txBody>
                    <a:bodyPr/>
                    <a:lstStyle/>
                    <a:p>
                      <a:r>
                        <a:rPr lang="zh-CN" altLang="en-US" dirty="0"/>
                        <a:t>差动全桥</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540181843"/>
                  </a:ext>
                </a:extLst>
              </a:tr>
            </a:tbl>
          </a:graphicData>
        </a:graphic>
      </p:graphicFrame>
      <p:grpSp>
        <p:nvGrpSpPr>
          <p:cNvPr id="3" name="组合 2"/>
          <p:cNvGrpSpPr/>
          <p:nvPr/>
        </p:nvGrpSpPr>
        <p:grpSpPr>
          <a:xfrm>
            <a:off x="1614909" y="3609915"/>
            <a:ext cx="2071687" cy="2415380"/>
            <a:chOff x="7384074" y="2331245"/>
            <a:chExt cx="2071687" cy="2415380"/>
          </a:xfrm>
        </p:grpSpPr>
        <mc:AlternateContent xmlns:mc="http://schemas.openxmlformats.org/markup-compatibility/2006" xmlns:a14="http://schemas.microsoft.com/office/drawing/2010/main">
          <mc:Choice Requires="a14">
            <p:sp>
              <p:nvSpPr>
                <p:cNvPr id="36" name="Object 34"/>
                <p:cNvSpPr txBox="1"/>
                <p:nvPr/>
              </p:nvSpPr>
              <p:spPr bwMode="auto">
                <a:xfrm>
                  <a:off x="7384074" y="2331245"/>
                  <a:ext cx="2071687" cy="862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𝐵𝐷</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en-US" altLang="zh-CN" b="0" i="1" smtClean="0">
                                <a:solidFill>
                                  <a:srgbClr val="000000"/>
                                </a:solidFill>
                                <a:latin typeface="Cambria Math" panose="02040503050406030204" pitchFamily="18" charset="0"/>
                              </a:rPr>
                              <m:t>𝐸</m:t>
                            </m:r>
                          </m:num>
                          <m:den>
                            <m:r>
                              <a:rPr lang="zh-CN" altLang="en-US" i="1">
                                <a:solidFill>
                                  <a:srgbClr val="000000"/>
                                </a:solidFill>
                                <a:latin typeface="Cambria Math" panose="02040503050406030204" pitchFamily="18" charset="0"/>
                              </a:rPr>
                              <m:t>4</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en-US" altLang="zh-CN" b="0" i="1" smtClean="0">
                                <a:solidFill>
                                  <a:srgbClr val="000000"/>
                                </a:solidFill>
                                <a:latin typeface="Cambria Math" panose="02040503050406030204" pitchFamily="18" charset="0"/>
                              </a:rPr>
                              <m:t>𝑍</m:t>
                            </m:r>
                          </m:num>
                          <m:den>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𝑍</m:t>
                                </m:r>
                              </m:num>
                              <m:den>
                                <m:r>
                                  <a:rPr lang="zh-CN" altLang="en-US" i="1">
                                    <a:solidFill>
                                      <a:srgbClr val="000000"/>
                                    </a:solidFill>
                                    <a:latin typeface="Cambria Math" panose="02040503050406030204" pitchFamily="18" charset="0"/>
                                  </a:rPr>
                                  <m:t>2</m:t>
                                </m:r>
                              </m:den>
                            </m:f>
                          </m:den>
                        </m:f>
                      </m:oMath>
                    </m:oMathPara>
                  </a14:m>
                  <a:endParaRPr lang="zh-CN" altLang="en-US" dirty="0"/>
                </a:p>
              </p:txBody>
            </p:sp>
          </mc:Choice>
          <mc:Fallback xmlns="">
            <p:sp>
              <p:nvSpPr>
                <p:cNvPr id="36" name="Object 34"/>
                <p:cNvSpPr txBox="1">
                  <a:spLocks noRot="1" noChangeAspect="1" noMove="1" noResize="1" noEditPoints="1" noAdjustHandles="1" noChangeArrowheads="1" noChangeShapeType="1" noTextEdit="1"/>
                </p:cNvSpPr>
                <p:nvPr/>
              </p:nvSpPr>
              <p:spPr bwMode="auto">
                <a:xfrm>
                  <a:off x="7384074" y="2331245"/>
                  <a:ext cx="2071687" cy="862013"/>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7" name="Object 3"/>
                <p:cNvGraphicFramePr>
                  <a:graphicFrameLocks noChangeAspect="1"/>
                </p:cNvGraphicFramePr>
                <p:nvPr>
                  <p:extLst>
                    <p:ext uri="{D42A27DB-BD31-4B8C-83A1-F6EECF244321}">
                      <p14:modId xmlns:p14="http://schemas.microsoft.com/office/powerpoint/2010/main" val="188501580"/>
                    </p:ext>
                  </p:extLst>
                </p:nvPr>
              </p:nvGraphicFramePr>
              <p:xfrm>
                <a:off x="7805737" y="3320442"/>
                <a:ext cx="1152525" cy="612775"/>
              </p:xfrm>
              <a:graphic>
                <a:graphicData uri="http://schemas.openxmlformats.org/presentationml/2006/ole">
                  <mc:AlternateContent>
                    <mc:Choice xmlns:v="urn:schemas-microsoft-com:vml" Requires="v">
                      <p:oleObj spid="_x0000_s37954" name="Equation" r:id="rId7" imgW="736280" imgH="393529" progId="">
                        <p:embed/>
                      </p:oleObj>
                    </mc:Choice>
                    <mc:Fallback>
                      <p:oleObj name="Equation" r:id="rId7" imgW="736280" imgH="393529" progId="">
                        <p:embed/>
                        <p:pic>
                          <p:nvPicPr>
                            <p:cNvPr id="172038" name="Object 3"/>
                            <p:cNvPicPr>
                              <a:picLocks noChangeAspect="1" noChangeArrowheads="1"/>
                            </p:cNvPicPr>
                            <p:nvPr/>
                          </p:nvPicPr>
                          <p:blipFill>
                            <a:blip r:embed="rId8">
                              <a:extLst>
                                <a:ext uri="{28A0092B-C50C-407E-A947-70E740481C1C}">
                                  <a14:useLocalDpi val="0"/>
                                </a:ext>
                              </a:extLst>
                            </a:blip>
                            <a:srcRect/>
                            <a:stretch>
                              <a:fillRect/>
                            </a:stretch>
                          </p:blipFill>
                          <p:spPr bwMode="auto">
                            <a:xfrm>
                              <a:off x="7805737" y="3320442"/>
                              <a:ext cx="1152525" cy="6127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37" name="Object 3"/>
                <p:cNvGraphicFramePr>
                  <a:graphicFrameLocks noChangeAspect="1"/>
                </p:cNvGraphicFramePr>
                <p:nvPr>
                  <p:extLst>
                    <p:ext uri="{D42A27DB-BD31-4B8C-83A1-F6EECF244321}">
                      <p14:modId xmlns:p14="http://schemas.microsoft.com/office/powerpoint/2010/main" val="188501580"/>
                    </p:ext>
                  </p:extLst>
                </p:nvPr>
              </p:nvGraphicFramePr>
              <p:xfrm>
                <a:off x="7805737" y="3320442"/>
                <a:ext cx="1152525" cy="612775"/>
              </p:xfrm>
              <a:graphic>
                <a:graphicData uri="http://schemas.openxmlformats.org/presentationml/2006/ole">
                  <mc:AlternateContent>
                    <mc:Choice xmlns:v="urn:schemas-microsoft-com:vml" Requires="v">
                      <p:oleObj name="Equation" r:id="rId9" imgW="736280" imgH="393529" progId="">
                        <p:embed/>
                      </p:oleObj>
                    </mc:Choice>
                    <mc:Fallback>
                      <p:oleObj name="Equation" r:id="rId9" imgW="736280" imgH="393529" progId="">
                        <p:embed/>
                        <p:pic>
                          <p:nvPicPr>
                            <p:cNvPr id="172038"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5737" y="3320442"/>
                              <a:ext cx="115252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8" name="Object 5"/>
                <p:cNvGraphicFramePr>
                  <a:graphicFrameLocks noChangeAspect="1"/>
                </p:cNvGraphicFramePr>
                <p:nvPr>
                  <p:extLst>
                    <p:ext uri="{D42A27DB-BD31-4B8C-83A1-F6EECF244321}">
                      <p14:modId xmlns:p14="http://schemas.microsoft.com/office/powerpoint/2010/main" val="2923606782"/>
                    </p:ext>
                  </p:extLst>
                </p:nvPr>
              </p:nvGraphicFramePr>
              <p:xfrm>
                <a:off x="7935364" y="4141788"/>
                <a:ext cx="1079500" cy="604837"/>
              </p:xfrm>
              <a:graphic>
                <a:graphicData uri="http://schemas.openxmlformats.org/presentationml/2006/ole">
                  <mc:AlternateContent>
                    <mc:Choice xmlns:v="urn:schemas-microsoft-com:vml" Requires="v">
                      <p:oleObj spid="_x0000_s37955" name="Equation" r:id="rId11" imgW="698197" imgH="393529" progId="">
                        <p:embed/>
                      </p:oleObj>
                    </mc:Choice>
                    <mc:Fallback>
                      <p:oleObj name="Equation" r:id="rId11" imgW="698197" imgH="393529" progId="">
                        <p:embed/>
                        <p:pic>
                          <p:nvPicPr>
                            <p:cNvPr id="172040" name="Object 5"/>
                            <p:cNvPicPr>
                              <a:picLocks noChangeAspect="1" noChangeArrowheads="1"/>
                            </p:cNvPicPr>
                            <p:nvPr/>
                          </p:nvPicPr>
                          <p:blipFill>
                            <a:blip r:embed="rId12">
                              <a:extLst>
                                <a:ext uri="{28A0092B-C50C-407E-A947-70E740481C1C}">
                                  <a14:useLocalDpi val="0"/>
                                </a:ext>
                              </a:extLst>
                            </a:blip>
                            <a:srcRect/>
                            <a:stretch>
                              <a:fillRect/>
                            </a:stretch>
                          </p:blipFill>
                          <p:spPr bwMode="auto">
                            <a:xfrm>
                              <a:off x="7935364" y="4141788"/>
                              <a:ext cx="1079500" cy="60483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38" name="Object 5"/>
                <p:cNvGraphicFramePr>
                  <a:graphicFrameLocks noChangeAspect="1"/>
                </p:cNvGraphicFramePr>
                <p:nvPr>
                  <p:extLst>
                    <p:ext uri="{D42A27DB-BD31-4B8C-83A1-F6EECF244321}">
                      <p14:modId xmlns:p14="http://schemas.microsoft.com/office/powerpoint/2010/main" val="2923606782"/>
                    </p:ext>
                  </p:extLst>
                </p:nvPr>
              </p:nvGraphicFramePr>
              <p:xfrm>
                <a:off x="7935364" y="4141788"/>
                <a:ext cx="1079500" cy="604837"/>
              </p:xfrm>
              <a:graphic>
                <a:graphicData uri="http://schemas.openxmlformats.org/presentationml/2006/ole">
                  <mc:AlternateContent>
                    <mc:Choice xmlns:v="urn:schemas-microsoft-com:vml" Requires="v">
                      <p:oleObj name="Equation" r:id="rId13" imgW="698197" imgH="393529" progId="">
                        <p:embed/>
                      </p:oleObj>
                    </mc:Choice>
                    <mc:Fallback>
                      <p:oleObj name="Equation" r:id="rId13" imgW="698197" imgH="393529" progId="">
                        <p:embed/>
                        <p:pic>
                          <p:nvPicPr>
                            <p:cNvPr id="17204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35364" y="4141788"/>
                              <a:ext cx="107950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p:grpSp>
      <p:grpSp>
        <p:nvGrpSpPr>
          <p:cNvPr id="4" name="组合 3"/>
          <p:cNvGrpSpPr/>
          <p:nvPr/>
        </p:nvGrpSpPr>
        <p:grpSpPr>
          <a:xfrm>
            <a:off x="4229108" y="3610829"/>
            <a:ext cx="1709884" cy="2270859"/>
            <a:chOff x="4528991" y="2577425"/>
            <a:chExt cx="1709884" cy="2270859"/>
          </a:xfrm>
        </p:grpSpPr>
        <p:graphicFrame>
          <p:nvGraphicFramePr>
            <p:cNvPr id="40" name="Object 7"/>
            <p:cNvGraphicFramePr>
              <a:graphicFrameLocks noChangeAspect="1"/>
            </p:cNvGraphicFramePr>
            <p:nvPr>
              <p:extLst>
                <p:ext uri="{D42A27DB-BD31-4B8C-83A1-F6EECF244321}">
                  <p14:modId xmlns:p14="http://schemas.microsoft.com/office/powerpoint/2010/main" val="3205941515"/>
                </p:ext>
              </p:extLst>
            </p:nvPr>
          </p:nvGraphicFramePr>
          <p:xfrm>
            <a:off x="4528991" y="2577425"/>
            <a:ext cx="1709884" cy="893644"/>
          </p:xfrm>
          <a:graphic>
            <a:graphicData uri="http://schemas.openxmlformats.org/presentationml/2006/ole">
              <mc:AlternateContent xmlns:mc="http://schemas.openxmlformats.org/markup-compatibility/2006">
                <mc:Choice xmlns:v="urn:schemas-microsoft-com:vml" Requires="v">
                  <p:oleObj spid="_x0000_s37956" name="Equation" r:id="rId15" imgW="1066800" imgH="558800" progId="">
                    <p:embed/>
                  </p:oleObj>
                </mc:Choice>
                <mc:Fallback>
                  <p:oleObj name="Equation" r:id="rId15" imgW="1066800" imgH="558800" progId="">
                    <p:embed/>
                    <p:pic>
                      <p:nvPicPr>
                        <p:cNvPr id="172044"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28991" y="2577425"/>
                          <a:ext cx="1709884" cy="893644"/>
                        </a:xfrm>
                        <a:prstGeom prst="rect">
                          <a:avLst/>
                        </a:prstGeom>
                        <a:noFill/>
                        <a:ln>
                          <a:noFill/>
                        </a:ln>
                      </p:spPr>
                    </p:pic>
                  </p:oleObj>
                </mc:Fallback>
              </mc:AlternateContent>
            </a:graphicData>
          </a:graphic>
        </p:graphicFrame>
        <p:graphicFrame>
          <p:nvGraphicFramePr>
            <p:cNvPr id="41" name="Object 9"/>
            <p:cNvGraphicFramePr>
              <a:graphicFrameLocks noChangeAspect="1"/>
            </p:cNvGraphicFramePr>
            <p:nvPr>
              <p:extLst>
                <p:ext uri="{D42A27DB-BD31-4B8C-83A1-F6EECF244321}">
                  <p14:modId xmlns:p14="http://schemas.microsoft.com/office/powerpoint/2010/main" val="3792402121"/>
                </p:ext>
              </p:extLst>
            </p:nvPr>
          </p:nvGraphicFramePr>
          <p:xfrm>
            <a:off x="4826811" y="3505597"/>
            <a:ext cx="1223962" cy="655638"/>
          </p:xfrm>
          <a:graphic>
            <a:graphicData uri="http://schemas.openxmlformats.org/presentationml/2006/ole">
              <mc:AlternateContent xmlns:mc="http://schemas.openxmlformats.org/markup-compatibility/2006">
                <mc:Choice xmlns:v="urn:schemas-microsoft-com:vml" Requires="v">
                  <p:oleObj spid="_x0000_s37957" name="Equation" r:id="rId17" imgW="660113" imgH="355446" progId="">
                    <p:embed/>
                  </p:oleObj>
                </mc:Choice>
                <mc:Fallback>
                  <p:oleObj name="Equation" r:id="rId17" imgW="660113" imgH="355446" progId="">
                    <p:embed/>
                    <p:pic>
                      <p:nvPicPr>
                        <p:cNvPr id="172046"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26811" y="3505597"/>
                          <a:ext cx="1223962"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 name="Object 35"/>
            <p:cNvGraphicFramePr>
              <a:graphicFrameLocks noChangeAspect="1"/>
            </p:cNvGraphicFramePr>
            <p:nvPr>
              <p:extLst>
                <p:ext uri="{D42A27DB-BD31-4B8C-83A1-F6EECF244321}">
                  <p14:modId xmlns:p14="http://schemas.microsoft.com/office/powerpoint/2010/main" val="2860699049"/>
                </p:ext>
              </p:extLst>
            </p:nvPr>
          </p:nvGraphicFramePr>
          <p:xfrm>
            <a:off x="4981421" y="4545071"/>
            <a:ext cx="901700" cy="303213"/>
          </p:xfrm>
          <a:graphic>
            <a:graphicData uri="http://schemas.openxmlformats.org/presentationml/2006/ole">
              <mc:AlternateContent xmlns:mc="http://schemas.openxmlformats.org/markup-compatibility/2006">
                <mc:Choice xmlns:v="urn:schemas-microsoft-com:vml" Requires="v">
                  <p:oleObj spid="_x0000_s37958" name="Equation" r:id="rId18" imgW="406080" imgH="139680" progId="Equation.DSMT4">
                    <p:embed/>
                  </p:oleObj>
                </mc:Choice>
                <mc:Fallback>
                  <p:oleObj name="Equation" r:id="rId18" imgW="406080" imgH="139680" progId="Equation.DSMT4">
                    <p:embed/>
                    <p:pic>
                      <p:nvPicPr>
                        <p:cNvPr id="172066" name="Object 35"/>
                        <p:cNvPicPr>
                          <a:picLocks noChangeAspect="1" noChangeArrowheads="1"/>
                        </p:cNvPicPr>
                        <p:nvPr/>
                      </p:nvPicPr>
                      <p:blipFill>
                        <a:blip r:embed="rId19"/>
                        <a:srcRect/>
                        <a:stretch>
                          <a:fillRect/>
                        </a:stretch>
                      </p:blipFill>
                      <p:spPr bwMode="auto">
                        <a:xfrm>
                          <a:off x="4981421" y="4545071"/>
                          <a:ext cx="9017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 name="表格 4"/>
          <p:cNvGraphicFramePr>
            <a:graphicFrameLocks noGrp="1"/>
          </p:cNvGraphicFramePr>
          <p:nvPr>
            <p:extLst>
              <p:ext uri="{D42A27DB-BD31-4B8C-83A1-F6EECF244321}">
                <p14:modId xmlns:p14="http://schemas.microsoft.com/office/powerpoint/2010/main" val="925606933"/>
              </p:ext>
            </p:extLst>
          </p:nvPr>
        </p:nvGraphicFramePr>
        <p:xfrm>
          <a:off x="6996417" y="2834166"/>
          <a:ext cx="4748214" cy="3275524"/>
        </p:xfrm>
        <a:graphic>
          <a:graphicData uri="http://schemas.openxmlformats.org/drawingml/2006/table">
            <a:tbl>
              <a:tblPr firstRow="1" firstCol="1" bandRow="1">
                <a:tableStyleId>{5C22544A-7EE6-4342-B048-85BDC9FD1C3A}</a:tableStyleId>
              </a:tblPr>
              <a:tblGrid>
                <a:gridCol w="1288207">
                  <a:extLst>
                    <a:ext uri="{9D8B030D-6E8A-4147-A177-3AD203B41FA5}">
                      <a16:colId xmlns:a16="http://schemas.microsoft.com/office/drawing/2014/main" val="1874993866"/>
                    </a:ext>
                  </a:extLst>
                </a:gridCol>
                <a:gridCol w="3460007">
                  <a:extLst>
                    <a:ext uri="{9D8B030D-6E8A-4147-A177-3AD203B41FA5}">
                      <a16:colId xmlns:a16="http://schemas.microsoft.com/office/drawing/2014/main" val="313313894"/>
                    </a:ext>
                  </a:extLst>
                </a:gridCol>
              </a:tblGrid>
              <a:tr h="818881">
                <a:tc>
                  <a:txBody>
                    <a:bodyPr/>
                    <a:lstStyle/>
                    <a:p>
                      <a:endParaRPr lang="zh-CN" altLang="en-US" dirty="0"/>
                    </a:p>
                  </a:txBody>
                  <a:tcPr/>
                </a:tc>
                <a:tc>
                  <a:txBody>
                    <a:bodyPr/>
                    <a:lstStyle/>
                    <a:p>
                      <a:r>
                        <a:rPr lang="zh-CN" altLang="en-US" dirty="0"/>
                        <a:t>恒压源供电时测量电桥的灵敏度</a:t>
                      </a:r>
                    </a:p>
                  </a:txBody>
                  <a:tcPr/>
                </a:tc>
                <a:extLst>
                  <a:ext uri="{0D108BD9-81ED-4DB2-BD59-A6C34878D82A}">
                    <a16:rowId xmlns:a16="http://schemas.microsoft.com/office/drawing/2014/main" val="4197709149"/>
                  </a:ext>
                </a:extLst>
              </a:tr>
              <a:tr h="818881">
                <a:tc>
                  <a:txBody>
                    <a:bodyPr/>
                    <a:lstStyle/>
                    <a:p>
                      <a:r>
                        <a:rPr lang="zh-CN" altLang="en-US" dirty="0"/>
                        <a:t>单臂电桥</a:t>
                      </a:r>
                    </a:p>
                  </a:txBody>
                  <a:tcPr/>
                </a:tc>
                <a:tc>
                  <a:txBody>
                    <a:bodyPr/>
                    <a:lstStyle/>
                    <a:p>
                      <a:endParaRPr lang="zh-CN" altLang="en-US" dirty="0"/>
                    </a:p>
                  </a:txBody>
                  <a:tcPr/>
                </a:tc>
                <a:extLst>
                  <a:ext uri="{0D108BD9-81ED-4DB2-BD59-A6C34878D82A}">
                    <a16:rowId xmlns:a16="http://schemas.microsoft.com/office/drawing/2014/main" val="1509926168"/>
                  </a:ext>
                </a:extLst>
              </a:tr>
              <a:tr h="818881">
                <a:tc>
                  <a:txBody>
                    <a:bodyPr/>
                    <a:lstStyle/>
                    <a:p>
                      <a:r>
                        <a:rPr lang="zh-CN" altLang="en-US" dirty="0"/>
                        <a:t>差动半桥</a:t>
                      </a:r>
                    </a:p>
                  </a:txBody>
                  <a:tcPr/>
                </a:tc>
                <a:tc>
                  <a:txBody>
                    <a:bodyPr/>
                    <a:lstStyle/>
                    <a:p>
                      <a:endParaRPr lang="zh-CN" altLang="en-US" dirty="0"/>
                    </a:p>
                  </a:txBody>
                  <a:tcPr/>
                </a:tc>
                <a:extLst>
                  <a:ext uri="{0D108BD9-81ED-4DB2-BD59-A6C34878D82A}">
                    <a16:rowId xmlns:a16="http://schemas.microsoft.com/office/drawing/2014/main" val="3588547204"/>
                  </a:ext>
                </a:extLst>
              </a:tr>
              <a:tr h="818881">
                <a:tc>
                  <a:txBody>
                    <a:bodyPr/>
                    <a:lstStyle/>
                    <a:p>
                      <a:r>
                        <a:rPr lang="zh-CN" altLang="en-US" dirty="0"/>
                        <a:t>差动全桥</a:t>
                      </a:r>
                    </a:p>
                  </a:txBody>
                  <a:tcPr/>
                </a:tc>
                <a:tc>
                  <a:txBody>
                    <a:bodyPr/>
                    <a:lstStyle/>
                    <a:p>
                      <a:endParaRPr lang="zh-CN" altLang="en-US" dirty="0"/>
                    </a:p>
                  </a:txBody>
                  <a:tcPr/>
                </a:tc>
                <a:extLst>
                  <a:ext uri="{0D108BD9-81ED-4DB2-BD59-A6C34878D82A}">
                    <a16:rowId xmlns:a16="http://schemas.microsoft.com/office/drawing/2014/main" val="2143351648"/>
                  </a:ext>
                </a:extLst>
              </a:tr>
            </a:tbl>
          </a:graphicData>
        </a:graphic>
      </p:graphicFrame>
      <p:grpSp>
        <p:nvGrpSpPr>
          <p:cNvPr id="6" name="组合 5"/>
          <p:cNvGrpSpPr/>
          <p:nvPr/>
        </p:nvGrpSpPr>
        <p:grpSpPr>
          <a:xfrm>
            <a:off x="8976320" y="3720801"/>
            <a:ext cx="1839912" cy="2210099"/>
            <a:chOff x="13368808" y="4552157"/>
            <a:chExt cx="1839912" cy="2210099"/>
          </a:xfrm>
        </p:grpSpPr>
        <p:graphicFrame>
          <p:nvGraphicFramePr>
            <p:cNvPr id="45" name="Object 15"/>
            <p:cNvGraphicFramePr>
              <a:graphicFrameLocks noChangeAspect="1"/>
            </p:cNvGraphicFramePr>
            <p:nvPr>
              <p:extLst>
                <p:ext uri="{D42A27DB-BD31-4B8C-83A1-F6EECF244321}">
                  <p14:modId xmlns:p14="http://schemas.microsoft.com/office/powerpoint/2010/main" val="3351447423"/>
                </p:ext>
              </p:extLst>
            </p:nvPr>
          </p:nvGraphicFramePr>
          <p:xfrm>
            <a:off x="13368808" y="4552157"/>
            <a:ext cx="1839912" cy="792163"/>
          </p:xfrm>
          <a:graphic>
            <a:graphicData uri="http://schemas.openxmlformats.org/presentationml/2006/ole">
              <mc:AlternateContent xmlns:mc="http://schemas.openxmlformats.org/markup-compatibility/2006">
                <mc:Choice xmlns:v="urn:schemas-microsoft-com:vml" Requires="v">
                  <p:oleObj spid="_x0000_s37959" name="Equation" r:id="rId20" imgW="1308100" imgH="558800" progId="">
                    <p:embed/>
                  </p:oleObj>
                </mc:Choice>
                <mc:Fallback>
                  <p:oleObj name="Equation" r:id="rId20" imgW="1308100" imgH="558800" progId="">
                    <p:embed/>
                    <p:pic>
                      <p:nvPicPr>
                        <p:cNvPr id="172059" name="Object 1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368808" y="4552157"/>
                          <a:ext cx="18399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 name="Object 19"/>
            <p:cNvGraphicFramePr>
              <a:graphicFrameLocks noChangeAspect="1"/>
            </p:cNvGraphicFramePr>
            <p:nvPr>
              <p:extLst>
                <p:ext uri="{D42A27DB-BD31-4B8C-83A1-F6EECF244321}">
                  <p14:modId xmlns:p14="http://schemas.microsoft.com/office/powerpoint/2010/main" val="1182444947"/>
                </p:ext>
              </p:extLst>
            </p:nvPr>
          </p:nvGraphicFramePr>
          <p:xfrm>
            <a:off x="13884151" y="6359031"/>
            <a:ext cx="862012" cy="403225"/>
          </p:xfrm>
          <a:graphic>
            <a:graphicData uri="http://schemas.openxmlformats.org/presentationml/2006/ole">
              <mc:AlternateContent xmlns:mc="http://schemas.openxmlformats.org/markup-compatibility/2006">
                <mc:Choice xmlns:v="urn:schemas-microsoft-com:vml" Requires="v">
                  <p:oleObj spid="_x0000_s37960" name="Equation" r:id="rId22" imgW="482400" imgH="228600" progId="Equation.DSMT4">
                    <p:embed/>
                  </p:oleObj>
                </mc:Choice>
                <mc:Fallback>
                  <p:oleObj name="Equation" r:id="rId22" imgW="482400" imgH="228600" progId="Equation.DSMT4">
                    <p:embed/>
                    <p:pic>
                      <p:nvPicPr>
                        <p:cNvPr id="172063" name="Object 19"/>
                        <p:cNvPicPr>
                          <a:picLocks noChangeAspect="1" noChangeArrowheads="1"/>
                        </p:cNvPicPr>
                        <p:nvPr/>
                      </p:nvPicPr>
                      <p:blipFill>
                        <a:blip r:embed="rId23"/>
                        <a:srcRect/>
                        <a:stretch>
                          <a:fillRect/>
                        </a:stretch>
                      </p:blipFill>
                      <p:spPr bwMode="auto">
                        <a:xfrm>
                          <a:off x="13884151" y="6359031"/>
                          <a:ext cx="8620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1" name="Object 19"/>
          <p:cNvGraphicFramePr>
            <a:graphicFrameLocks noChangeAspect="1"/>
          </p:cNvGraphicFramePr>
          <p:nvPr>
            <p:extLst>
              <p:ext uri="{D42A27DB-BD31-4B8C-83A1-F6EECF244321}">
                <p14:modId xmlns:p14="http://schemas.microsoft.com/office/powerpoint/2010/main" val="497053569"/>
              </p:ext>
            </p:extLst>
          </p:nvPr>
        </p:nvGraphicFramePr>
        <p:xfrm>
          <a:off x="9442450" y="4538663"/>
          <a:ext cx="906463" cy="693737"/>
        </p:xfrm>
        <a:graphic>
          <a:graphicData uri="http://schemas.openxmlformats.org/presentationml/2006/ole">
            <mc:AlternateContent xmlns:mc="http://schemas.openxmlformats.org/markup-compatibility/2006">
              <mc:Choice xmlns:v="urn:schemas-microsoft-com:vml" Requires="v">
                <p:oleObj spid="_x0000_s37961" name="Equation" r:id="rId24" imgW="507960" imgH="393480" progId="Equation.DSMT4">
                  <p:embed/>
                </p:oleObj>
              </mc:Choice>
              <mc:Fallback>
                <p:oleObj name="Equation" r:id="rId24" imgW="507960" imgH="393480" progId="Equation.DSMT4">
                  <p:embed/>
                  <p:pic>
                    <p:nvPicPr>
                      <p:cNvPr id="47" name="Object 19"/>
                      <p:cNvPicPr>
                        <a:picLocks noChangeAspect="1" noChangeArrowheads="1"/>
                      </p:cNvPicPr>
                      <p:nvPr/>
                    </p:nvPicPr>
                    <p:blipFill>
                      <a:blip r:embed="rId25"/>
                      <a:srcRect/>
                      <a:stretch>
                        <a:fillRect/>
                      </a:stretch>
                    </p:blipFill>
                    <p:spPr bwMode="auto">
                      <a:xfrm>
                        <a:off x="9442450" y="4538663"/>
                        <a:ext cx="906463"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0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0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51"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标题 1"/>
          <p:cNvSpPr>
            <a:spLocks noGrp="1"/>
          </p:cNvSpPr>
          <p:nvPr>
            <p:ph type="title"/>
          </p:nvPr>
        </p:nvSpPr>
        <p:spPr/>
        <p:txBody>
          <a:bodyPr vert="horz" lIns="91440" tIns="45720" rIns="91440" bIns="45720" rtlCol="0" anchor="b" anchorCtr="0">
            <a:normAutofit fontScale="90000"/>
          </a:bodyPr>
          <a:lstStyle/>
          <a:p>
            <a:r>
              <a:rPr lang="zh-CN" altLang="zh-CN" sz="3600" dirty="0"/>
              <a:t>测量电桥的静态特性</a:t>
            </a:r>
            <a:endParaRPr lang="zh-CN" altLang="en-US" sz="3400" dirty="0">
              <a:ea typeface="宋体" panose="02010600030101010101" pitchFamily="2" charset="-122"/>
            </a:endParaRPr>
          </a:p>
        </p:txBody>
      </p:sp>
      <p:sp>
        <p:nvSpPr>
          <p:cNvPr id="173059" name="矩形 2"/>
          <p:cNvSpPr>
            <a:spLocks noChangeArrowheads="1"/>
          </p:cNvSpPr>
          <p:nvPr/>
        </p:nvSpPr>
        <p:spPr bwMode="auto">
          <a:xfrm>
            <a:off x="365919" y="1851565"/>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None/>
            </a:pPr>
            <a:r>
              <a:rPr kumimoji="1" lang="zh-CN" altLang="zh-CN" sz="2400" dirty="0">
                <a:solidFill>
                  <a:schemeClr val="accent1"/>
                </a:solidFill>
                <a:latin typeface="+mn-ea"/>
                <a:ea typeface="+mn-ea"/>
              </a:rPr>
              <a:t>测量电桥的线性度</a:t>
            </a:r>
            <a:endParaRPr kumimoji="1" lang="zh-CN" altLang="en-US" sz="2400" dirty="0">
              <a:solidFill>
                <a:schemeClr val="accent1"/>
              </a:solidFill>
              <a:latin typeface="+mn-ea"/>
              <a:ea typeface="+mn-ea"/>
            </a:endParaRPr>
          </a:p>
        </p:txBody>
      </p:sp>
      <p:sp>
        <p:nvSpPr>
          <p:cNvPr id="173060" name="矩形 3"/>
          <p:cNvSpPr>
            <a:spLocks noChangeArrowheads="1"/>
          </p:cNvSpPr>
          <p:nvPr/>
        </p:nvSpPr>
        <p:spPr bwMode="auto">
          <a:xfrm>
            <a:off x="365919" y="2562069"/>
            <a:ext cx="378586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2000" dirty="0">
                <a:solidFill>
                  <a:schemeClr val="tx1"/>
                </a:solidFill>
                <a:latin typeface="Tahoma" panose="020B0604030504040204" pitchFamily="34" charset="0"/>
                <a:ea typeface="宋体" panose="02010600030101010101" pitchFamily="2" charset="-122"/>
              </a:rPr>
              <a:t>无论电流源供电和电压源供电，差动半桥和差动全桥的</a:t>
            </a:r>
            <a:r>
              <a:rPr kumimoji="1" lang="zh-CN" altLang="en-US" sz="2000" dirty="0">
                <a:solidFill>
                  <a:schemeClr val="tx1"/>
                </a:solidFill>
                <a:latin typeface="Tahoma" panose="020B0604030504040204" pitchFamily="34" charset="0"/>
                <a:ea typeface="宋体" panose="02010600030101010101" pitchFamily="2" charset="-122"/>
              </a:rPr>
              <a:t>输入输出</a:t>
            </a:r>
            <a:r>
              <a:rPr kumimoji="1" lang="zh-CN" altLang="zh-CN" sz="2000" dirty="0">
                <a:solidFill>
                  <a:schemeClr val="tx1"/>
                </a:solidFill>
                <a:latin typeface="Tahoma" panose="020B0604030504040204" pitchFamily="34" charset="0"/>
                <a:ea typeface="宋体" panose="02010600030101010101" pitchFamily="2" charset="-122"/>
              </a:rPr>
              <a:t>特性为理想直线，故线性度为零</a:t>
            </a:r>
            <a:endParaRPr kumimoji="1" lang="zh-CN" altLang="en-US" sz="2000" dirty="0">
              <a:solidFill>
                <a:schemeClr val="tx1"/>
              </a:solidFill>
              <a:latin typeface="Tahoma" panose="020B0604030504040204" pitchFamily="34" charset="0"/>
              <a:ea typeface="宋体" panose="02010600030101010101" pitchFamily="2" charset="-122"/>
            </a:endParaRPr>
          </a:p>
        </p:txBody>
      </p:sp>
      <p:sp>
        <p:nvSpPr>
          <p:cNvPr id="173061" name="矩形 4"/>
          <p:cNvSpPr>
            <a:spLocks noChangeArrowheads="1"/>
          </p:cNvSpPr>
          <p:nvPr/>
        </p:nvSpPr>
        <p:spPr bwMode="auto">
          <a:xfrm>
            <a:off x="5831520" y="1825094"/>
            <a:ext cx="49934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None/>
            </a:pPr>
            <a:r>
              <a:rPr kumimoji="1" lang="zh-CN" altLang="en-US" sz="2400" dirty="0">
                <a:solidFill>
                  <a:schemeClr val="accent1"/>
                </a:solidFill>
                <a:latin typeface="+mn-ea"/>
                <a:ea typeface="+mn-ea"/>
              </a:rPr>
              <a:t>阻抗</a:t>
            </a:r>
            <a:r>
              <a:rPr kumimoji="1" lang="zh-CN" altLang="zh-CN" sz="2400" dirty="0">
                <a:solidFill>
                  <a:schemeClr val="accent1"/>
                </a:solidFill>
                <a:latin typeface="+mn-ea"/>
                <a:ea typeface="+mn-ea"/>
              </a:rPr>
              <a:t>电桥</a:t>
            </a:r>
            <a:r>
              <a:rPr kumimoji="1" lang="zh-CN" altLang="en-US" sz="2400" dirty="0">
                <a:solidFill>
                  <a:schemeClr val="accent1"/>
                </a:solidFill>
                <a:latin typeface="+mn-ea"/>
                <a:ea typeface="+mn-ea"/>
              </a:rPr>
              <a:t>在不同电源下的温漂特性</a:t>
            </a:r>
          </a:p>
        </p:txBody>
      </p:sp>
      <p:sp>
        <p:nvSpPr>
          <p:cNvPr id="173062" name="矩形 5"/>
          <p:cNvSpPr>
            <a:spLocks noChangeArrowheads="1"/>
          </p:cNvSpPr>
          <p:nvPr/>
        </p:nvSpPr>
        <p:spPr bwMode="auto">
          <a:xfrm>
            <a:off x="6923559" y="5593947"/>
            <a:ext cx="1979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2000" dirty="0">
                <a:solidFill>
                  <a:schemeClr val="tx1"/>
                </a:solidFill>
                <a:latin typeface="Tahoma" panose="020B0604030504040204" pitchFamily="34" charset="0"/>
                <a:ea typeface="宋体" panose="02010600030101010101" pitchFamily="2" charset="-122"/>
              </a:rPr>
              <a:t>由电压源供电时</a:t>
            </a:r>
            <a:endParaRPr kumimoji="1" lang="zh-CN" altLang="en-US" sz="2000" dirty="0">
              <a:solidFill>
                <a:schemeClr val="tx1"/>
              </a:solidFill>
              <a:latin typeface="Tahoma" panose="020B0604030504040204" pitchFamily="34" charset="0"/>
              <a:ea typeface="宋体" panose="02010600030101010101" pitchFamily="2" charset="-122"/>
            </a:endParaRPr>
          </a:p>
        </p:txBody>
      </p:sp>
      <p:sp>
        <p:nvSpPr>
          <p:cNvPr id="173063" name="矩形 6"/>
          <p:cNvSpPr>
            <a:spLocks noChangeArrowheads="1"/>
          </p:cNvSpPr>
          <p:nvPr/>
        </p:nvSpPr>
        <p:spPr bwMode="auto">
          <a:xfrm>
            <a:off x="9660409" y="5593947"/>
            <a:ext cx="1979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2000" dirty="0">
                <a:solidFill>
                  <a:schemeClr val="tx1"/>
                </a:solidFill>
                <a:latin typeface="Tahoma" panose="020B0604030504040204" pitchFamily="34" charset="0"/>
                <a:ea typeface="宋体" panose="02010600030101010101" pitchFamily="2" charset="-122"/>
              </a:rPr>
              <a:t>由电流源供电时</a:t>
            </a:r>
            <a:endParaRPr kumimoji="1" lang="zh-CN" altLang="en-US" sz="2000" dirty="0">
              <a:solidFill>
                <a:schemeClr val="tx1"/>
              </a:solidFill>
              <a:latin typeface="Tahoma" panose="020B0604030504040204" pitchFamily="34" charset="0"/>
              <a:ea typeface="宋体" panose="02010600030101010101" pitchFamily="2" charset="-122"/>
            </a:endParaRPr>
          </a:p>
        </p:txBody>
      </p:sp>
      <p:sp>
        <p:nvSpPr>
          <p:cNvPr id="173067"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73069"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73071" name="Rectangle 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73073" name="Rectangle 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73075" name="Rectangle 10"/>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73077" name="Rectangle 1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567238088"/>
              </p:ext>
            </p:extLst>
          </p:nvPr>
        </p:nvGraphicFramePr>
        <p:xfrm>
          <a:off x="4655840" y="2420888"/>
          <a:ext cx="7344816" cy="3933472"/>
        </p:xfrm>
        <a:graphic>
          <a:graphicData uri="http://schemas.openxmlformats.org/drawingml/2006/table">
            <a:tbl>
              <a:tblPr firstRow="1" firstCol="1" bandRow="1">
                <a:tableStyleId>{5C22544A-7EE6-4342-B048-85BDC9FD1C3A}</a:tableStyleId>
              </a:tblPr>
              <a:tblGrid>
                <a:gridCol w="1440160">
                  <a:extLst>
                    <a:ext uri="{9D8B030D-6E8A-4147-A177-3AD203B41FA5}">
                      <a16:colId xmlns:a16="http://schemas.microsoft.com/office/drawing/2014/main" val="1131580327"/>
                    </a:ext>
                  </a:extLst>
                </a:gridCol>
                <a:gridCol w="3168352">
                  <a:extLst>
                    <a:ext uri="{9D8B030D-6E8A-4147-A177-3AD203B41FA5}">
                      <a16:colId xmlns:a16="http://schemas.microsoft.com/office/drawing/2014/main" val="549194525"/>
                    </a:ext>
                  </a:extLst>
                </a:gridCol>
                <a:gridCol w="2736304">
                  <a:extLst>
                    <a:ext uri="{9D8B030D-6E8A-4147-A177-3AD203B41FA5}">
                      <a16:colId xmlns:a16="http://schemas.microsoft.com/office/drawing/2014/main" val="2620203774"/>
                    </a:ext>
                  </a:extLst>
                </a:gridCol>
              </a:tblGrid>
              <a:tr h="983368">
                <a:tc>
                  <a:txBody>
                    <a:bodyPr/>
                    <a:lstStyle/>
                    <a:p>
                      <a:endParaRPr lang="zh-CN" altLang="en-US" dirty="0"/>
                    </a:p>
                  </a:txBody>
                  <a:tcPr/>
                </a:tc>
                <a:tc>
                  <a:txBody>
                    <a:bodyPr/>
                    <a:lstStyle/>
                    <a:p>
                      <a:pPr algn="ctr"/>
                      <a:r>
                        <a:rPr lang="zh-CN" altLang="en-US" sz="2000" dirty="0"/>
                        <a:t>电压源供电</a:t>
                      </a:r>
                    </a:p>
                  </a:txBody>
                  <a:tcPr anchor="ctr"/>
                </a:tc>
                <a:tc>
                  <a:txBody>
                    <a:bodyPr/>
                    <a:lstStyle/>
                    <a:p>
                      <a:pPr algn="ctr"/>
                      <a:r>
                        <a:rPr lang="zh-CN" altLang="en-US" sz="2000" dirty="0"/>
                        <a:t>电流源供电</a:t>
                      </a:r>
                    </a:p>
                  </a:txBody>
                  <a:tcPr anchor="ctr"/>
                </a:tc>
                <a:extLst>
                  <a:ext uri="{0D108BD9-81ED-4DB2-BD59-A6C34878D82A}">
                    <a16:rowId xmlns:a16="http://schemas.microsoft.com/office/drawing/2014/main" val="2329221392"/>
                  </a:ext>
                </a:extLst>
              </a:tr>
              <a:tr h="983368">
                <a:tc>
                  <a:txBody>
                    <a:bodyPr/>
                    <a:lstStyle/>
                    <a:p>
                      <a:pPr algn="ctr"/>
                      <a:r>
                        <a:rPr lang="zh-CN" altLang="en-US" sz="2000" dirty="0"/>
                        <a:t>单臂电桥</a:t>
                      </a:r>
                    </a:p>
                  </a:txBody>
                  <a:tcPr anchor="ct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145789410"/>
                  </a:ext>
                </a:extLst>
              </a:tr>
              <a:tr h="983368">
                <a:tc>
                  <a:txBody>
                    <a:bodyPr/>
                    <a:lstStyle/>
                    <a:p>
                      <a:pPr algn="ctr"/>
                      <a:r>
                        <a:rPr lang="zh-CN" altLang="en-US" sz="2000" dirty="0"/>
                        <a:t>差动半桥</a:t>
                      </a:r>
                    </a:p>
                  </a:txBody>
                  <a:tcPr anchor="ct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82228967"/>
                  </a:ext>
                </a:extLst>
              </a:tr>
              <a:tr h="983368">
                <a:tc>
                  <a:txBody>
                    <a:bodyPr/>
                    <a:lstStyle/>
                    <a:p>
                      <a:pPr algn="ctr"/>
                      <a:r>
                        <a:rPr lang="zh-CN" altLang="en-US" sz="2000" dirty="0"/>
                        <a:t>差动全桥</a:t>
                      </a:r>
                    </a:p>
                  </a:txBody>
                  <a:tcPr anchor="ct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79304364"/>
                  </a:ext>
                </a:extLst>
              </a:tr>
            </a:tbl>
          </a:graphicData>
        </a:graphic>
      </p:graphicFrame>
      <p:graphicFrame>
        <p:nvGraphicFramePr>
          <p:cNvPr id="24" name="Object 1"/>
          <p:cNvGraphicFramePr>
            <a:graphicFrameLocks noChangeAspect="1"/>
          </p:cNvGraphicFramePr>
          <p:nvPr>
            <p:extLst>
              <p:ext uri="{D42A27DB-BD31-4B8C-83A1-F6EECF244321}">
                <p14:modId xmlns:p14="http://schemas.microsoft.com/office/powerpoint/2010/main" val="726213189"/>
              </p:ext>
            </p:extLst>
          </p:nvPr>
        </p:nvGraphicFramePr>
        <p:xfrm>
          <a:off x="6256810" y="3508590"/>
          <a:ext cx="2768600" cy="865187"/>
        </p:xfrm>
        <a:graphic>
          <a:graphicData uri="http://schemas.openxmlformats.org/presentationml/2006/ole">
            <mc:AlternateContent xmlns:mc="http://schemas.openxmlformats.org/markup-compatibility/2006">
              <mc:Choice xmlns:v="urn:schemas-microsoft-com:vml" Requires="v">
                <p:oleObj spid="_x0000_s38956" name="Equation" r:id="rId4" imgW="1803400" imgH="558800" progId="">
                  <p:embed/>
                </p:oleObj>
              </mc:Choice>
              <mc:Fallback>
                <p:oleObj name="Equation" r:id="rId4" imgW="1803400" imgH="558800" progId="">
                  <p:embed/>
                  <p:pic>
                    <p:nvPicPr>
                      <p:cNvPr id="173068"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810" y="3508590"/>
                        <a:ext cx="2768600"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7"/>
          <p:cNvGraphicFramePr>
            <a:graphicFrameLocks noChangeAspect="1"/>
          </p:cNvGraphicFramePr>
          <p:nvPr>
            <p:extLst>
              <p:ext uri="{D42A27DB-BD31-4B8C-83A1-F6EECF244321}">
                <p14:modId xmlns:p14="http://schemas.microsoft.com/office/powerpoint/2010/main" val="2253127593"/>
              </p:ext>
            </p:extLst>
          </p:nvPr>
        </p:nvGraphicFramePr>
        <p:xfrm>
          <a:off x="9394502" y="3511226"/>
          <a:ext cx="2511425" cy="792162"/>
        </p:xfrm>
        <a:graphic>
          <a:graphicData uri="http://schemas.openxmlformats.org/presentationml/2006/ole">
            <mc:AlternateContent xmlns:mc="http://schemas.openxmlformats.org/markup-compatibility/2006">
              <mc:Choice xmlns:v="urn:schemas-microsoft-com:vml" Requires="v">
                <p:oleObj spid="_x0000_s38957" name="Equation" r:id="rId6" imgW="1778000" imgH="558800" progId="">
                  <p:embed/>
                </p:oleObj>
              </mc:Choice>
              <mc:Fallback>
                <p:oleObj name="Equation" r:id="rId6" imgW="1778000" imgH="558800" progId="">
                  <p:embed/>
                  <p:pic>
                    <p:nvPicPr>
                      <p:cNvPr id="173074"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94502" y="3511226"/>
                        <a:ext cx="251142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3"/>
          <p:cNvGraphicFramePr>
            <a:graphicFrameLocks noChangeAspect="1"/>
          </p:cNvGraphicFramePr>
          <p:nvPr>
            <p:extLst>
              <p:ext uri="{D42A27DB-BD31-4B8C-83A1-F6EECF244321}">
                <p14:modId xmlns:p14="http://schemas.microsoft.com/office/powerpoint/2010/main" val="3745958877"/>
              </p:ext>
            </p:extLst>
          </p:nvPr>
        </p:nvGraphicFramePr>
        <p:xfrm>
          <a:off x="6842597" y="4495290"/>
          <a:ext cx="1597025" cy="792163"/>
        </p:xfrm>
        <a:graphic>
          <a:graphicData uri="http://schemas.openxmlformats.org/presentationml/2006/ole">
            <mc:AlternateContent xmlns:mc="http://schemas.openxmlformats.org/markup-compatibility/2006">
              <mc:Choice xmlns:v="urn:schemas-microsoft-com:vml" Requires="v">
                <p:oleObj spid="_x0000_s38958" name="Equation" r:id="rId8" imgW="1130300" imgH="558800" progId="">
                  <p:embed/>
                </p:oleObj>
              </mc:Choice>
              <mc:Fallback>
                <p:oleObj name="Equation" r:id="rId8" imgW="1130300" imgH="558800" progId="">
                  <p:embed/>
                  <p:pic>
                    <p:nvPicPr>
                      <p:cNvPr id="17307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42597" y="4495290"/>
                        <a:ext cx="159702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9"/>
          <p:cNvGraphicFramePr>
            <a:graphicFrameLocks noChangeAspect="1"/>
          </p:cNvGraphicFramePr>
          <p:nvPr>
            <p:extLst>
              <p:ext uri="{D42A27DB-BD31-4B8C-83A1-F6EECF244321}">
                <p14:modId xmlns:p14="http://schemas.microsoft.com/office/powerpoint/2010/main" val="3401230649"/>
              </p:ext>
            </p:extLst>
          </p:nvPr>
        </p:nvGraphicFramePr>
        <p:xfrm>
          <a:off x="9765184" y="4514889"/>
          <a:ext cx="1517650" cy="792162"/>
        </p:xfrm>
        <a:graphic>
          <a:graphicData uri="http://schemas.openxmlformats.org/presentationml/2006/ole">
            <mc:AlternateContent xmlns:mc="http://schemas.openxmlformats.org/markup-compatibility/2006">
              <mc:Choice xmlns:v="urn:schemas-microsoft-com:vml" Requires="v">
                <p:oleObj spid="_x0000_s38959" name="Equation" r:id="rId10" imgW="1079500" imgH="558800" progId="">
                  <p:embed/>
                </p:oleObj>
              </mc:Choice>
              <mc:Fallback>
                <p:oleObj name="Equation" r:id="rId10" imgW="1079500" imgH="558800" progId="">
                  <p:embed/>
                  <p:pic>
                    <p:nvPicPr>
                      <p:cNvPr id="173076"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65184" y="4514889"/>
                        <a:ext cx="15176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5"/>
          <p:cNvGraphicFramePr>
            <a:graphicFrameLocks noChangeAspect="1"/>
          </p:cNvGraphicFramePr>
          <p:nvPr>
            <p:extLst>
              <p:ext uri="{D42A27DB-BD31-4B8C-83A1-F6EECF244321}">
                <p14:modId xmlns:p14="http://schemas.microsoft.com/office/powerpoint/2010/main" val="2035690752"/>
              </p:ext>
            </p:extLst>
          </p:nvPr>
        </p:nvGraphicFramePr>
        <p:xfrm>
          <a:off x="6926735" y="5503460"/>
          <a:ext cx="1512887" cy="768350"/>
        </p:xfrm>
        <a:graphic>
          <a:graphicData uri="http://schemas.openxmlformats.org/presentationml/2006/ole">
            <mc:AlternateContent xmlns:mc="http://schemas.openxmlformats.org/markup-compatibility/2006">
              <mc:Choice xmlns:v="urn:schemas-microsoft-com:vml" Requires="v">
                <p:oleObj spid="_x0000_s38960" name="Equation" r:id="rId12" imgW="1104900" imgH="558800" progId="">
                  <p:embed/>
                </p:oleObj>
              </mc:Choice>
              <mc:Fallback>
                <p:oleObj name="Equation" r:id="rId12" imgW="1104900" imgH="558800" progId="">
                  <p:embed/>
                  <p:pic>
                    <p:nvPicPr>
                      <p:cNvPr id="173072"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26735" y="5503460"/>
                        <a:ext cx="15128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11"/>
          <p:cNvGraphicFramePr>
            <a:graphicFrameLocks noChangeAspect="1"/>
          </p:cNvGraphicFramePr>
          <p:nvPr>
            <p:extLst>
              <p:ext uri="{D42A27DB-BD31-4B8C-83A1-F6EECF244321}">
                <p14:modId xmlns:p14="http://schemas.microsoft.com/office/powerpoint/2010/main" val="3810767471"/>
              </p:ext>
            </p:extLst>
          </p:nvPr>
        </p:nvGraphicFramePr>
        <p:xfrm>
          <a:off x="10065247" y="5684826"/>
          <a:ext cx="1079500" cy="354013"/>
        </p:xfrm>
        <a:graphic>
          <a:graphicData uri="http://schemas.openxmlformats.org/presentationml/2006/ole">
            <mc:AlternateContent xmlns:mc="http://schemas.openxmlformats.org/markup-compatibility/2006">
              <mc:Choice xmlns:v="urn:schemas-microsoft-com:vml" Requires="v">
                <p:oleObj spid="_x0000_s38961" name="Equation" r:id="rId14" imgW="609336" imgH="203112" progId="">
                  <p:embed/>
                </p:oleObj>
              </mc:Choice>
              <mc:Fallback>
                <p:oleObj name="Equation" r:id="rId14" imgW="609336" imgH="203112" progId="">
                  <p:embed/>
                  <p:pic>
                    <p:nvPicPr>
                      <p:cNvPr id="173078"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65247" y="5684826"/>
                        <a:ext cx="10795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内容占位符 2"/>
          <p:cNvGraphicFramePr>
            <a:graphicFrameLocks noGrp="1"/>
          </p:cNvGraphicFramePr>
          <p:nvPr>
            <p:ph sz="quarter" idx="10"/>
            <p:extLst>
              <p:ext uri="{D42A27DB-BD31-4B8C-83A1-F6EECF244321}">
                <p14:modId xmlns:p14="http://schemas.microsoft.com/office/powerpoint/2010/main" val="3386815438"/>
              </p:ext>
            </p:extLst>
          </p:nvPr>
        </p:nvGraphicFramePr>
        <p:xfrm>
          <a:off x="658813" y="1685925"/>
          <a:ext cx="11163300"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4082" name="标题 1"/>
          <p:cNvSpPr>
            <a:spLocks noGrp="1"/>
          </p:cNvSpPr>
          <p:nvPr>
            <p:ph type="title"/>
          </p:nvPr>
        </p:nvSpPr>
        <p:spPr/>
        <p:txBody>
          <a:bodyPr/>
          <a:lstStyle/>
          <a:p>
            <a:r>
              <a:rPr lang="zh-CN" altLang="zh-CN"/>
              <a:t>测量电桥</a:t>
            </a:r>
            <a:endParaRPr lang="zh-CN" altLang="en-US"/>
          </a:p>
        </p:txBody>
      </p:sp>
      <p:sp>
        <p:nvSpPr>
          <p:cNvPr id="174084" name="Rectangle 3"/>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7"/>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74085"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7"/>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74086"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7"/>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74087" name="Rectangle 9"/>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7"/>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内容占位符 1"/>
          <p:cNvSpPr>
            <a:spLocks noGrp="1"/>
          </p:cNvSpPr>
          <p:nvPr>
            <p:ph sz="quarter" idx="10"/>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en-US" altLang="zh-CN" dirty="0"/>
              <a:t>A</a:t>
            </a:r>
            <a:r>
              <a:rPr lang="zh-CN" altLang="en-US" dirty="0"/>
              <a:t>点的电位为</a:t>
            </a:r>
            <a:endParaRPr lang="en-US" altLang="zh-CN" dirty="0"/>
          </a:p>
          <a:p>
            <a:endParaRPr lang="en-US" altLang="zh-CN" dirty="0"/>
          </a:p>
          <a:p>
            <a:r>
              <a:rPr lang="en-US" altLang="zh-CN" dirty="0"/>
              <a:t>B</a:t>
            </a:r>
            <a:r>
              <a:rPr lang="zh-CN" altLang="en-US" dirty="0"/>
              <a:t>点的电位为</a:t>
            </a:r>
          </a:p>
          <a:p>
            <a:endParaRPr lang="zh-CN" altLang="en-US" dirty="0"/>
          </a:p>
          <a:p>
            <a:endParaRPr lang="en-US" altLang="zh-CN" dirty="0"/>
          </a:p>
        </p:txBody>
      </p:sp>
      <p:sp>
        <p:nvSpPr>
          <p:cNvPr id="22" name="内容占位符 2"/>
          <p:cNvSpPr>
            <a:spLocks noGrp="1"/>
          </p:cNvSpPr>
          <p:nvPr>
            <p:ph sz="quarter" idx="11"/>
          </p:nvPr>
        </p:nvSpPr>
        <p:spPr/>
        <p:txBody>
          <a:bodyPr>
            <a:normAutofit fontScale="85000" lnSpcReduction="20000"/>
          </a:bodyPr>
          <a:lstStyle/>
          <a:p>
            <a:pPr marL="0" indent="0">
              <a:buNone/>
            </a:pPr>
            <a:r>
              <a:rPr kumimoji="1" lang="en-US" altLang="zh-CN" dirty="0">
                <a:latin typeface="+mn-ea"/>
              </a:rPr>
              <a:t>1).</a:t>
            </a:r>
            <a:r>
              <a:rPr kumimoji="1" lang="zh-CN" altLang="zh-CN" dirty="0">
                <a:latin typeface="+mn-ea"/>
              </a:rPr>
              <a:t>当衔铁向下移动时，</a:t>
            </a:r>
            <a:r>
              <a:rPr kumimoji="1" lang="zh-CN" altLang="en-US" dirty="0">
                <a:latin typeface="+mn-ea"/>
              </a:rPr>
              <a:t>假设：</a:t>
            </a:r>
            <a:endParaRPr kumimoji="1" lang="en-US" altLang="zh-CN" dirty="0">
              <a:latin typeface="+mn-ea"/>
            </a:endParaRPr>
          </a:p>
          <a:p>
            <a:endParaRPr kumimoji="1" lang="en-US" altLang="zh-CN" dirty="0">
              <a:latin typeface="+mn-ea"/>
            </a:endParaRPr>
          </a:p>
          <a:p>
            <a:pPr marL="0" indent="0">
              <a:buNone/>
            </a:pPr>
            <a:r>
              <a:rPr kumimoji="1" lang="en-US" altLang="zh-CN" dirty="0">
                <a:latin typeface="+mn-ea"/>
              </a:rPr>
              <a:t>  </a:t>
            </a:r>
            <a:r>
              <a:rPr kumimoji="1" lang="zh-CN" altLang="zh-CN" dirty="0">
                <a:latin typeface="+mn-ea"/>
              </a:rPr>
              <a:t>故此时的输出电压</a:t>
            </a:r>
            <a:endParaRPr kumimoji="1" lang="zh-CN" altLang="en-US" dirty="0">
              <a:latin typeface="+mn-ea"/>
            </a:endParaRPr>
          </a:p>
          <a:p>
            <a:endParaRPr lang="en-US" altLang="zh-CN" dirty="0">
              <a:latin typeface="+mn-ea"/>
            </a:endParaRPr>
          </a:p>
          <a:p>
            <a:pPr marL="0" indent="0">
              <a:buNone/>
            </a:pPr>
            <a:endParaRPr kumimoji="1" lang="en-US" altLang="zh-CN" dirty="0">
              <a:latin typeface="+mn-ea"/>
            </a:endParaRPr>
          </a:p>
          <a:p>
            <a:pPr marL="0" indent="0">
              <a:buNone/>
            </a:pPr>
            <a:r>
              <a:rPr kumimoji="1" lang="en-US" altLang="zh-CN" dirty="0">
                <a:latin typeface="+mn-ea"/>
              </a:rPr>
              <a:t>2).</a:t>
            </a:r>
            <a:r>
              <a:rPr kumimoji="1" lang="zh-CN" altLang="zh-CN" dirty="0">
                <a:latin typeface="+mn-ea"/>
              </a:rPr>
              <a:t>当衔铁向</a:t>
            </a:r>
            <a:r>
              <a:rPr kumimoji="1" lang="zh-CN" altLang="en-US" dirty="0">
                <a:latin typeface="+mn-ea"/>
              </a:rPr>
              <a:t>上</a:t>
            </a:r>
            <a:r>
              <a:rPr kumimoji="1" lang="zh-CN" altLang="zh-CN" dirty="0">
                <a:latin typeface="+mn-ea"/>
              </a:rPr>
              <a:t>移动时，</a:t>
            </a:r>
            <a:r>
              <a:rPr kumimoji="1" lang="zh-CN" altLang="en-US" dirty="0">
                <a:latin typeface="+mn-ea"/>
              </a:rPr>
              <a:t>假设：</a:t>
            </a:r>
            <a:endParaRPr kumimoji="1" lang="en-US" altLang="zh-CN" dirty="0">
              <a:latin typeface="+mn-ea"/>
            </a:endParaRPr>
          </a:p>
          <a:p>
            <a:endParaRPr kumimoji="1" lang="en-US" altLang="zh-CN" dirty="0">
              <a:latin typeface="+mn-ea"/>
            </a:endParaRPr>
          </a:p>
          <a:p>
            <a:pPr marL="0" indent="0">
              <a:buNone/>
            </a:pPr>
            <a:r>
              <a:rPr kumimoji="1" lang="en-US" altLang="zh-CN" dirty="0">
                <a:latin typeface="+mn-ea"/>
              </a:rPr>
              <a:t>   </a:t>
            </a:r>
            <a:r>
              <a:rPr kumimoji="1" lang="zh-CN" altLang="zh-CN" dirty="0">
                <a:latin typeface="+mn-ea"/>
              </a:rPr>
              <a:t>故此时的输出电压</a:t>
            </a:r>
            <a:endParaRPr kumimoji="1" lang="zh-CN" altLang="en-US" dirty="0">
              <a:latin typeface="+mn-ea"/>
            </a:endParaRPr>
          </a:p>
          <a:p>
            <a:pPr marL="0" indent="0">
              <a:buNone/>
            </a:pPr>
            <a:endParaRPr lang="en-US" altLang="zh-CN" dirty="0">
              <a:latin typeface="+mn-ea"/>
            </a:endParaRPr>
          </a:p>
          <a:p>
            <a:pPr marL="0" indent="0">
              <a:buNone/>
            </a:pPr>
            <a:endParaRPr lang="en-US" altLang="zh-CN" dirty="0">
              <a:latin typeface="+mn-ea"/>
            </a:endParaRPr>
          </a:p>
          <a:p>
            <a:pPr marL="0" indent="0">
              <a:buNone/>
            </a:pPr>
            <a:r>
              <a:rPr lang="zh-CN" altLang="en-US" sz="2100" b="1" dirty="0"/>
              <a:t>结论：</a:t>
            </a:r>
            <a:r>
              <a:rPr lang="en-US" altLang="zh-CN" sz="2100" b="1" i="1" dirty="0"/>
              <a:t>U</a:t>
            </a:r>
            <a:r>
              <a:rPr lang="en-US" altLang="zh-CN" sz="2100" b="1" i="1" baseline="-25000" dirty="0"/>
              <a:t>0</a:t>
            </a:r>
            <a:r>
              <a:rPr lang="zh-CN" altLang="en-US" sz="2100" b="1" dirty="0"/>
              <a:t>与</a:t>
            </a:r>
            <a:r>
              <a:rPr lang="zh-CN" altLang="en-US" sz="2100" b="1" i="1" dirty="0">
                <a:sym typeface="Symbol" panose="05050102010706020507" pitchFamily="18" charset="2"/>
              </a:rPr>
              <a:t></a:t>
            </a:r>
            <a:r>
              <a:rPr lang="en-US" altLang="zh-CN" sz="2100" b="1" i="1" dirty="0"/>
              <a:t>Z </a:t>
            </a:r>
            <a:r>
              <a:rPr lang="zh-CN" altLang="en-US" sz="2100" b="1" dirty="0"/>
              <a:t>成正比，但</a:t>
            </a:r>
            <a:r>
              <a:rPr lang="zh-CN" altLang="en-US" sz="2100" b="1" dirty="0">
                <a:latin typeface="+mn-ea"/>
              </a:rPr>
              <a:t>无法辨别衔铁移动的方向</a:t>
            </a:r>
            <a:endParaRPr lang="en-US" altLang="zh-CN" sz="2100" b="1" dirty="0">
              <a:latin typeface="+mn-ea"/>
            </a:endParaRPr>
          </a:p>
          <a:p>
            <a:pPr marL="0" indent="0">
              <a:buNone/>
            </a:pPr>
            <a:r>
              <a:rPr lang="zh-CN" altLang="en-US" sz="2100" b="1" dirty="0">
                <a:latin typeface="+mn-ea"/>
              </a:rPr>
              <a:t>需要引入鉴相环节</a:t>
            </a:r>
          </a:p>
        </p:txBody>
      </p:sp>
      <p:sp>
        <p:nvSpPr>
          <p:cNvPr id="24" name="标题 1"/>
          <p:cNvSpPr>
            <a:spLocks noGrp="1"/>
          </p:cNvSpPr>
          <p:nvPr>
            <p:ph type="title"/>
          </p:nvPr>
        </p:nvSpPr>
        <p:spPr/>
        <p:txBody>
          <a:bodyPr vert="horz" lIns="91440" tIns="45720" rIns="91440" bIns="45720" rtlCol="0" anchor="b" anchorCtr="0">
            <a:normAutofit/>
          </a:bodyPr>
          <a:lstStyle/>
          <a:p>
            <a:r>
              <a:rPr kumimoji="1" lang="zh-CN" altLang="en-US">
                <a:latin typeface="Times New Roman" panose="02020603050405020304" pitchFamily="18" charset="0"/>
                <a:cs typeface="Times New Roman" panose="02020603050405020304" pitchFamily="18" charset="0"/>
              </a:rPr>
              <a:t>变压器式交流电桥</a:t>
            </a:r>
            <a:endParaRPr kumimoji="1" lang="zh-CN" altLang="en-US">
              <a:latin typeface="Tahoma" panose="020B0604030504040204" pitchFamily="34" charset="0"/>
              <a:ea typeface="宋体" panose="02010600030101010101" pitchFamily="2" charset="-122"/>
            </a:endParaRPr>
          </a:p>
        </p:txBody>
      </p:sp>
      <p:sp>
        <p:nvSpPr>
          <p:cNvPr id="25" name="Rectangle 2"/>
          <p:cNvSpPr>
            <a:spLocks noChangeArrowheads="1"/>
          </p:cNvSpPr>
          <p:nvPr/>
        </p:nvSpPr>
        <p:spPr bwMode="auto">
          <a:xfrm>
            <a:off x="1524001" y="155510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26" name="Object 1"/>
          <p:cNvGraphicFramePr>
            <a:graphicFrameLocks noChangeAspect="1"/>
          </p:cNvGraphicFramePr>
          <p:nvPr>
            <p:extLst>
              <p:ext uri="{D42A27DB-BD31-4B8C-83A1-F6EECF244321}">
                <p14:modId xmlns:p14="http://schemas.microsoft.com/office/powerpoint/2010/main" val="33072335"/>
              </p:ext>
            </p:extLst>
          </p:nvPr>
        </p:nvGraphicFramePr>
        <p:xfrm>
          <a:off x="7027671" y="2140821"/>
          <a:ext cx="1214438" cy="360362"/>
        </p:xfrm>
        <a:graphic>
          <a:graphicData uri="http://schemas.openxmlformats.org/presentationml/2006/ole">
            <mc:AlternateContent xmlns:mc="http://schemas.openxmlformats.org/markup-compatibility/2006">
              <mc:Choice xmlns:v="urn:schemas-microsoft-com:vml" Requires="v">
                <p:oleObj spid="_x0000_s40008" name="Equation" r:id="rId4" imgW="774364" imgH="228501" progId="">
                  <p:embed/>
                </p:oleObj>
              </mc:Choice>
              <mc:Fallback>
                <p:oleObj name="Equation" r:id="rId4" imgW="774364" imgH="228501" progId="">
                  <p:embed/>
                  <p:pic>
                    <p:nvPicPr>
                      <p:cNvPr id="175109"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7671" y="2140821"/>
                        <a:ext cx="121443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Rectangle 4"/>
          <p:cNvSpPr>
            <a:spLocks noChangeArrowheads="1"/>
          </p:cNvSpPr>
          <p:nvPr/>
        </p:nvSpPr>
        <p:spPr bwMode="auto">
          <a:xfrm>
            <a:off x="1524001" y="155510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28" name="Object 3"/>
          <p:cNvGraphicFramePr>
            <a:graphicFrameLocks noChangeAspect="1"/>
          </p:cNvGraphicFramePr>
          <p:nvPr>
            <p:extLst>
              <p:ext uri="{D42A27DB-BD31-4B8C-83A1-F6EECF244321}">
                <p14:modId xmlns:p14="http://schemas.microsoft.com/office/powerpoint/2010/main" val="1211697118"/>
              </p:ext>
            </p:extLst>
          </p:nvPr>
        </p:nvGraphicFramePr>
        <p:xfrm>
          <a:off x="8888029" y="2129995"/>
          <a:ext cx="1244600" cy="360363"/>
        </p:xfrm>
        <a:graphic>
          <a:graphicData uri="http://schemas.openxmlformats.org/presentationml/2006/ole">
            <mc:AlternateContent xmlns:mc="http://schemas.openxmlformats.org/markup-compatibility/2006">
              <mc:Choice xmlns:v="urn:schemas-microsoft-com:vml" Requires="v">
                <p:oleObj spid="_x0000_s40009" name="Equation" r:id="rId6" imgW="787400" imgH="228600" progId="">
                  <p:embed/>
                </p:oleObj>
              </mc:Choice>
              <mc:Fallback>
                <p:oleObj name="Equation" r:id="rId6" imgW="787400" imgH="228600" progId="">
                  <p:embed/>
                  <p:pic>
                    <p:nvPicPr>
                      <p:cNvPr id="17511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8029" y="2129995"/>
                        <a:ext cx="12446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Rectangle 6"/>
          <p:cNvSpPr>
            <a:spLocks noChangeArrowheads="1"/>
          </p:cNvSpPr>
          <p:nvPr/>
        </p:nvSpPr>
        <p:spPr bwMode="auto">
          <a:xfrm>
            <a:off x="1524001" y="155510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30" name="Object 5"/>
          <p:cNvGraphicFramePr>
            <a:graphicFrameLocks noChangeAspect="1"/>
          </p:cNvGraphicFramePr>
          <p:nvPr>
            <p:extLst>
              <p:ext uri="{D42A27DB-BD31-4B8C-83A1-F6EECF244321}">
                <p14:modId xmlns:p14="http://schemas.microsoft.com/office/powerpoint/2010/main" val="1352236296"/>
              </p:ext>
            </p:extLst>
          </p:nvPr>
        </p:nvGraphicFramePr>
        <p:xfrm>
          <a:off x="7111536" y="2960045"/>
          <a:ext cx="2641600" cy="576262"/>
        </p:xfrm>
        <a:graphic>
          <a:graphicData uri="http://schemas.openxmlformats.org/presentationml/2006/ole">
            <mc:AlternateContent xmlns:mc="http://schemas.openxmlformats.org/markup-compatibility/2006">
              <mc:Choice xmlns:v="urn:schemas-microsoft-com:vml" Requires="v">
                <p:oleObj spid="_x0000_s40010" name="Equation" r:id="rId8" imgW="1790700" imgH="393700" progId="">
                  <p:embed/>
                </p:oleObj>
              </mc:Choice>
              <mc:Fallback>
                <p:oleObj name="Equation" r:id="rId8" imgW="1790700" imgH="393700" progId="">
                  <p:embed/>
                  <p:pic>
                    <p:nvPicPr>
                      <p:cNvPr id="17511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11536" y="2960045"/>
                        <a:ext cx="2641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7"/>
          <p:cNvGraphicFramePr>
            <a:graphicFrameLocks noChangeAspect="1"/>
          </p:cNvGraphicFramePr>
          <p:nvPr>
            <p:extLst>
              <p:ext uri="{D42A27DB-BD31-4B8C-83A1-F6EECF244321}">
                <p14:modId xmlns:p14="http://schemas.microsoft.com/office/powerpoint/2010/main" val="2054714750"/>
              </p:ext>
            </p:extLst>
          </p:nvPr>
        </p:nvGraphicFramePr>
        <p:xfrm>
          <a:off x="8895967" y="4004194"/>
          <a:ext cx="1236662" cy="360363"/>
        </p:xfrm>
        <a:graphic>
          <a:graphicData uri="http://schemas.openxmlformats.org/presentationml/2006/ole">
            <mc:AlternateContent xmlns:mc="http://schemas.openxmlformats.org/markup-compatibility/2006">
              <mc:Choice xmlns:v="urn:schemas-microsoft-com:vml" Requires="v">
                <p:oleObj spid="_x0000_s40011" name="Equation" r:id="rId10" imgW="787400" imgH="228600" progId="">
                  <p:embed/>
                </p:oleObj>
              </mc:Choice>
              <mc:Fallback>
                <p:oleObj name="Equation" r:id="rId10" imgW="787400" imgH="228600" progId="">
                  <p:embed/>
                  <p:pic>
                    <p:nvPicPr>
                      <p:cNvPr id="175115"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5967" y="4004194"/>
                        <a:ext cx="123666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8"/>
          <p:cNvGraphicFramePr>
            <a:graphicFrameLocks noChangeAspect="1"/>
          </p:cNvGraphicFramePr>
          <p:nvPr>
            <p:extLst>
              <p:ext uri="{D42A27DB-BD31-4B8C-83A1-F6EECF244321}">
                <p14:modId xmlns:p14="http://schemas.microsoft.com/office/powerpoint/2010/main" val="335121734"/>
              </p:ext>
            </p:extLst>
          </p:nvPr>
        </p:nvGraphicFramePr>
        <p:xfrm>
          <a:off x="7205198" y="3991457"/>
          <a:ext cx="1227138" cy="360362"/>
        </p:xfrm>
        <a:graphic>
          <a:graphicData uri="http://schemas.openxmlformats.org/presentationml/2006/ole">
            <mc:AlternateContent xmlns:mc="http://schemas.openxmlformats.org/markup-compatibility/2006">
              <mc:Choice xmlns:v="urn:schemas-microsoft-com:vml" Requires="v">
                <p:oleObj spid="_x0000_s40012" name="Equation" r:id="rId12" imgW="774364" imgH="228501" progId="">
                  <p:embed/>
                </p:oleObj>
              </mc:Choice>
              <mc:Fallback>
                <p:oleObj name="Equation" r:id="rId12" imgW="774364" imgH="228501" progId="">
                  <p:embed/>
                  <p:pic>
                    <p:nvPicPr>
                      <p:cNvPr id="175116"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05198" y="3991457"/>
                        <a:ext cx="122713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9"/>
          <p:cNvGraphicFramePr>
            <a:graphicFrameLocks noChangeAspect="1"/>
          </p:cNvGraphicFramePr>
          <p:nvPr>
            <p:extLst>
              <p:ext uri="{D42A27DB-BD31-4B8C-83A1-F6EECF244321}">
                <p14:modId xmlns:p14="http://schemas.microsoft.com/office/powerpoint/2010/main" val="1858577950"/>
              </p:ext>
            </p:extLst>
          </p:nvPr>
        </p:nvGraphicFramePr>
        <p:xfrm>
          <a:off x="6962311" y="4819706"/>
          <a:ext cx="2790825" cy="576262"/>
        </p:xfrm>
        <a:graphic>
          <a:graphicData uri="http://schemas.openxmlformats.org/presentationml/2006/ole">
            <mc:AlternateContent xmlns:mc="http://schemas.openxmlformats.org/markup-compatibility/2006">
              <mc:Choice xmlns:v="urn:schemas-microsoft-com:vml" Requires="v">
                <p:oleObj spid="_x0000_s40013" name="Equation" r:id="rId14" imgW="1892300" imgH="393700" progId="">
                  <p:embed/>
                </p:oleObj>
              </mc:Choice>
              <mc:Fallback>
                <p:oleObj name="Equation" r:id="rId14" imgW="1892300" imgH="393700" progId="">
                  <p:embed/>
                  <p:pic>
                    <p:nvPicPr>
                      <p:cNvPr id="175117"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62311" y="4819706"/>
                        <a:ext cx="2790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2"/>
          <p:cNvGraphicFramePr>
            <a:graphicFrameLocks noChangeAspect="1"/>
          </p:cNvGraphicFramePr>
          <p:nvPr>
            <p:extLst>
              <p:ext uri="{D42A27DB-BD31-4B8C-83A1-F6EECF244321}">
                <p14:modId xmlns:p14="http://schemas.microsoft.com/office/powerpoint/2010/main" val="4177793206"/>
              </p:ext>
            </p:extLst>
          </p:nvPr>
        </p:nvGraphicFramePr>
        <p:xfrm>
          <a:off x="1373365" y="1742259"/>
          <a:ext cx="3328987" cy="2016125"/>
        </p:xfrm>
        <a:graphic>
          <a:graphicData uri="http://schemas.openxmlformats.org/presentationml/2006/ole">
            <mc:AlternateContent xmlns:mc="http://schemas.openxmlformats.org/markup-compatibility/2006">
              <mc:Choice xmlns:v="urn:schemas-microsoft-com:vml" Requires="v">
                <p:oleObj spid="_x0000_s40014" name="Visio" r:id="rId16" imgW="3286696" imgH="1990963" progId="Visio.Drawing.11">
                  <p:embed/>
                </p:oleObj>
              </mc:Choice>
              <mc:Fallback>
                <p:oleObj name="Visio" r:id="rId16" imgW="3286696" imgH="1990963" progId="Visio.Drawing.11">
                  <p:embed/>
                  <p:pic>
                    <p:nvPicPr>
                      <p:cNvPr id="175118" name="Object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73365" y="1742259"/>
                        <a:ext cx="3328987"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矩形 7"/>
          <p:cNvSpPr>
            <a:spLocks noChangeArrowheads="1"/>
          </p:cNvSpPr>
          <p:nvPr/>
        </p:nvSpPr>
        <p:spPr bwMode="auto">
          <a:xfrm>
            <a:off x="1829198" y="3782968"/>
            <a:ext cx="18272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1600" dirty="0">
                <a:solidFill>
                  <a:schemeClr val="accent1"/>
                </a:solidFill>
                <a:latin typeface="+mn-ea"/>
                <a:ea typeface="+mn-ea"/>
              </a:rPr>
              <a:t>变压器式交流电桥</a:t>
            </a:r>
            <a:endParaRPr kumimoji="1" lang="zh-CN" altLang="en-US" sz="1600" dirty="0">
              <a:solidFill>
                <a:schemeClr val="accent1"/>
              </a:solidFill>
              <a:latin typeface="+mn-ea"/>
              <a:ea typeface="+mn-ea"/>
            </a:endParaRPr>
          </a:p>
        </p:txBody>
      </p:sp>
      <p:graphicFrame>
        <p:nvGraphicFramePr>
          <p:cNvPr id="36" name="Object 4"/>
          <p:cNvGraphicFramePr>
            <a:graphicFrameLocks noChangeAspect="1"/>
          </p:cNvGraphicFramePr>
          <p:nvPr>
            <p:extLst>
              <p:ext uri="{D42A27DB-BD31-4B8C-83A1-F6EECF244321}">
                <p14:modId xmlns:p14="http://schemas.microsoft.com/office/powerpoint/2010/main" val="1570301423"/>
              </p:ext>
            </p:extLst>
          </p:nvPr>
        </p:nvGraphicFramePr>
        <p:xfrm>
          <a:off x="2514123" y="4147277"/>
          <a:ext cx="1334765" cy="682944"/>
        </p:xfrm>
        <a:graphic>
          <a:graphicData uri="http://schemas.openxmlformats.org/presentationml/2006/ole">
            <mc:AlternateContent xmlns:mc="http://schemas.openxmlformats.org/markup-compatibility/2006">
              <mc:Choice xmlns:v="urn:schemas-microsoft-com:vml" Requires="v">
                <p:oleObj spid="_x0000_s40015" name="Equation" r:id="rId18" imgW="838200" imgH="457200" progId="">
                  <p:embed/>
                </p:oleObj>
              </mc:Choice>
              <mc:Fallback>
                <p:oleObj name="Equation" r:id="rId18" imgW="838200" imgH="457200" progId="">
                  <p:embed/>
                  <p:pic>
                    <p:nvPicPr>
                      <p:cNvPr id="175121"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14123" y="4147277"/>
                        <a:ext cx="1334765" cy="682944"/>
                      </a:xfrm>
                      <a:prstGeom prst="rect">
                        <a:avLst/>
                      </a:prstGeom>
                      <a:noFill/>
                      <a:ln>
                        <a:noFill/>
                      </a:ln>
                    </p:spPr>
                  </p:pic>
                </p:oleObj>
              </mc:Fallback>
            </mc:AlternateContent>
          </a:graphicData>
        </a:graphic>
      </p:graphicFrame>
      <p:graphicFrame>
        <p:nvGraphicFramePr>
          <p:cNvPr id="37" name="Object 6"/>
          <p:cNvGraphicFramePr>
            <a:graphicFrameLocks noChangeAspect="1"/>
          </p:cNvGraphicFramePr>
          <p:nvPr>
            <p:extLst>
              <p:ext uri="{D42A27DB-BD31-4B8C-83A1-F6EECF244321}">
                <p14:modId xmlns:p14="http://schemas.microsoft.com/office/powerpoint/2010/main" val="2378716092"/>
              </p:ext>
            </p:extLst>
          </p:nvPr>
        </p:nvGraphicFramePr>
        <p:xfrm>
          <a:off x="2523585" y="5085600"/>
          <a:ext cx="812153" cy="620736"/>
        </p:xfrm>
        <a:graphic>
          <a:graphicData uri="http://schemas.openxmlformats.org/presentationml/2006/ole">
            <mc:AlternateContent xmlns:mc="http://schemas.openxmlformats.org/markup-compatibility/2006">
              <mc:Choice xmlns:v="urn:schemas-microsoft-com:vml" Requires="v">
                <p:oleObj spid="_x0000_s40016" name="Equation" r:id="rId20" imgW="520700" imgH="419100" progId="">
                  <p:embed/>
                </p:oleObj>
              </mc:Choice>
              <mc:Fallback>
                <p:oleObj name="Equation" r:id="rId20" imgW="520700" imgH="419100" progId="">
                  <p:embed/>
                  <p:pic>
                    <p:nvPicPr>
                      <p:cNvPr id="175123" name="Object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23585" y="5085600"/>
                        <a:ext cx="812153" cy="620736"/>
                      </a:xfrm>
                      <a:prstGeom prst="rect">
                        <a:avLst/>
                      </a:prstGeom>
                      <a:noFill/>
                      <a:ln>
                        <a:noFill/>
                      </a:ln>
                    </p:spPr>
                  </p:pic>
                </p:oleObj>
              </mc:Fallback>
            </mc:AlternateContent>
          </a:graphicData>
        </a:graphic>
      </p:graphicFrame>
      <p:graphicFrame>
        <p:nvGraphicFramePr>
          <p:cNvPr id="38" name="Object 18"/>
          <p:cNvGraphicFramePr>
            <a:graphicFrameLocks noChangeAspect="1"/>
          </p:cNvGraphicFramePr>
          <p:nvPr>
            <p:extLst>
              <p:ext uri="{D42A27DB-BD31-4B8C-83A1-F6EECF244321}">
                <p14:modId xmlns:p14="http://schemas.microsoft.com/office/powerpoint/2010/main" val="1765645453"/>
              </p:ext>
            </p:extLst>
          </p:nvPr>
        </p:nvGraphicFramePr>
        <p:xfrm>
          <a:off x="1061305" y="5872411"/>
          <a:ext cx="3168650" cy="671512"/>
        </p:xfrm>
        <a:graphic>
          <a:graphicData uri="http://schemas.openxmlformats.org/presentationml/2006/ole">
            <mc:AlternateContent xmlns:mc="http://schemas.openxmlformats.org/markup-compatibility/2006">
              <mc:Choice xmlns:v="urn:schemas-microsoft-com:vml" Requires="v">
                <p:oleObj spid="_x0000_s40017" name="Equation" r:id="rId22" imgW="1930400" imgH="431800" progId="">
                  <p:embed/>
                </p:oleObj>
              </mc:Choice>
              <mc:Fallback>
                <p:oleObj name="Equation" r:id="rId22" imgW="1930400" imgH="431800" progId="">
                  <p:embed/>
                  <p:pic>
                    <p:nvPicPr>
                      <p:cNvPr id="175124" name="Object 1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1305" y="5872411"/>
                        <a:ext cx="316865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 name="文本框 38"/>
          <p:cNvSpPr txBox="1"/>
          <p:nvPr/>
        </p:nvSpPr>
        <p:spPr>
          <a:xfrm>
            <a:off x="10202157" y="3063510"/>
            <a:ext cx="928459" cy="369332"/>
          </a:xfrm>
          <a:prstGeom prst="rect">
            <a:avLst/>
          </a:prstGeom>
          <a:noFill/>
        </p:spPr>
        <p:txBody>
          <a:bodyPr wrap="none" rtlCol="0">
            <a:spAutoFit/>
          </a:bodyPr>
          <a:lstStyle/>
          <a:p>
            <a:r>
              <a:rPr lang="en-US" altLang="zh-CN" dirty="0">
                <a:solidFill>
                  <a:schemeClr val="tx1"/>
                </a:solidFill>
              </a:rPr>
              <a:t>……(1)</a:t>
            </a:r>
            <a:endParaRPr lang="zh-CN" altLang="en-US" dirty="0">
              <a:solidFill>
                <a:schemeClr val="tx1"/>
              </a:solidFill>
            </a:endParaRPr>
          </a:p>
        </p:txBody>
      </p:sp>
      <p:sp>
        <p:nvSpPr>
          <p:cNvPr id="40" name="文本框 39"/>
          <p:cNvSpPr txBox="1"/>
          <p:nvPr/>
        </p:nvSpPr>
        <p:spPr>
          <a:xfrm>
            <a:off x="10155010" y="4900934"/>
            <a:ext cx="928459" cy="369332"/>
          </a:xfrm>
          <a:prstGeom prst="rect">
            <a:avLst/>
          </a:prstGeom>
          <a:noFill/>
        </p:spPr>
        <p:txBody>
          <a:bodyPr wrap="none" rtlCol="0">
            <a:spAutoFit/>
          </a:bodyPr>
          <a:lstStyle/>
          <a:p>
            <a:r>
              <a:rPr lang="en-US" altLang="zh-CN" dirty="0">
                <a:solidFill>
                  <a:schemeClr val="tx1"/>
                </a:solidFill>
              </a:rPr>
              <a:t>……(2)</a:t>
            </a:r>
            <a:endParaRPr lang="zh-CN" altLang="en-US" dirty="0">
              <a:solidFill>
                <a:schemeClr val="tx1"/>
              </a:solidFill>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sz="quarter" idx="10"/>
            <p:extLst>
              <p:ext uri="{D42A27DB-BD31-4B8C-83A1-F6EECF244321}">
                <p14:modId xmlns:p14="http://schemas.microsoft.com/office/powerpoint/2010/main" val="1983920725"/>
              </p:ext>
            </p:extLst>
          </p:nvPr>
        </p:nvGraphicFramePr>
        <p:xfrm>
          <a:off x="658701" y="1685678"/>
          <a:ext cx="11162884" cy="1239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6130" name="标题 1"/>
          <p:cNvSpPr>
            <a:spLocks noGrp="1"/>
          </p:cNvSpPr>
          <p:nvPr>
            <p:ph type="title"/>
          </p:nvPr>
        </p:nvSpPr>
        <p:spPr/>
        <p:txBody>
          <a:bodyPr/>
          <a:lstStyle/>
          <a:p>
            <a:r>
              <a:rPr lang="zh-CN" altLang="en-US"/>
              <a:t>交流电桥存在的问题</a:t>
            </a:r>
          </a:p>
        </p:txBody>
      </p:sp>
      <p:pic>
        <p:nvPicPr>
          <p:cNvPr id="176132" name="内容占位符 3" descr="4z29.t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731893" y="3225199"/>
            <a:ext cx="50165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3" name="矩形 4"/>
          <p:cNvSpPr>
            <a:spLocks noChangeArrowheads="1"/>
          </p:cNvSpPr>
          <p:nvPr/>
        </p:nvSpPr>
        <p:spPr bwMode="auto">
          <a:xfrm>
            <a:off x="3863976" y="5949951"/>
            <a:ext cx="20304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9"/>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1800">
                <a:ea typeface="宋体" panose="02010600030101010101" pitchFamily="2" charset="-122"/>
              </a:rPr>
              <a:t>变压器式交流电桥</a:t>
            </a:r>
            <a:endParaRPr lang="en-US" altLang="zh-CN" sz="1800">
              <a:ea typeface="宋体" panose="02010600030101010101" pitchFamily="2" charset="-122"/>
            </a:endParaRPr>
          </a:p>
          <a:p>
            <a:pPr eaLnBrk="1" hangingPunct="1">
              <a:lnSpc>
                <a:spcPct val="100000"/>
              </a:lnSpc>
              <a:spcBef>
                <a:spcPct val="0"/>
              </a:spcBef>
              <a:buSzTx/>
              <a:buFontTx/>
              <a:buNone/>
            </a:pPr>
            <a:r>
              <a:rPr lang="zh-CN" altLang="en-US" sz="1800">
                <a:ea typeface="宋体" panose="02010600030101010101" pitchFamily="2" charset="-122"/>
              </a:rPr>
              <a:t>的输入输出曲线</a:t>
            </a:r>
          </a:p>
        </p:txBody>
      </p:sp>
      <p:sp>
        <p:nvSpPr>
          <p:cNvPr id="176134" name="矩形 5"/>
          <p:cNvSpPr>
            <a:spLocks noChangeArrowheads="1"/>
          </p:cNvSpPr>
          <p:nvPr/>
        </p:nvSpPr>
        <p:spPr bwMode="auto">
          <a:xfrm>
            <a:off x="6383339" y="5949950"/>
            <a:ext cx="2262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9"/>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1800" dirty="0">
                <a:ea typeface="宋体" panose="02010600030101010101" pitchFamily="2" charset="-122"/>
              </a:rPr>
              <a:t>理想的输入输出特性</a:t>
            </a:r>
          </a:p>
        </p:txBody>
      </p:sp>
      <p:graphicFrame>
        <p:nvGraphicFramePr>
          <p:cNvPr id="7" name="Object 5"/>
          <p:cNvGraphicFramePr>
            <a:graphicFrameLocks noChangeAspect="1"/>
          </p:cNvGraphicFramePr>
          <p:nvPr>
            <p:extLst>
              <p:ext uri="{D42A27DB-BD31-4B8C-83A1-F6EECF244321}">
                <p14:modId xmlns:p14="http://schemas.microsoft.com/office/powerpoint/2010/main" val="1942526448"/>
              </p:ext>
            </p:extLst>
          </p:nvPr>
        </p:nvGraphicFramePr>
        <p:xfrm>
          <a:off x="700485" y="3573016"/>
          <a:ext cx="2640689" cy="576064"/>
        </p:xfrm>
        <a:graphic>
          <a:graphicData uri="http://schemas.openxmlformats.org/presentationml/2006/ole">
            <mc:AlternateContent xmlns:mc="http://schemas.openxmlformats.org/markup-compatibility/2006">
              <mc:Choice xmlns:v="urn:schemas-microsoft-com:vml" Requires="v">
                <p:oleObj spid="_x0000_s40976" name="Equation" r:id="rId10" imgW="1790700" imgH="393700" progId="">
                  <p:embed/>
                </p:oleObj>
              </mc:Choice>
              <mc:Fallback>
                <p:oleObj name="Equation" r:id="rId10" imgW="1790700" imgH="393700" progId="">
                  <p:embed/>
                  <p:pic>
                    <p:nvPicPr>
                      <p:cNvPr id="3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0485" y="3573016"/>
                        <a:ext cx="2640689" cy="576064"/>
                      </a:xfrm>
                      <a:prstGeom prst="rect">
                        <a:avLst/>
                      </a:prstGeom>
                      <a:noFill/>
                      <a:ln>
                        <a:noFill/>
                      </a:ln>
                    </p:spPr>
                  </p:pic>
                </p:oleObj>
              </mc:Fallback>
            </mc:AlternateContent>
          </a:graphicData>
        </a:graphic>
      </p:graphicFrame>
      <p:graphicFrame>
        <p:nvGraphicFramePr>
          <p:cNvPr id="8" name="Object 9"/>
          <p:cNvGraphicFramePr>
            <a:graphicFrameLocks noChangeAspect="1"/>
          </p:cNvGraphicFramePr>
          <p:nvPr>
            <p:extLst>
              <p:ext uri="{D42A27DB-BD31-4B8C-83A1-F6EECF244321}">
                <p14:modId xmlns:p14="http://schemas.microsoft.com/office/powerpoint/2010/main" val="394419354"/>
              </p:ext>
            </p:extLst>
          </p:nvPr>
        </p:nvGraphicFramePr>
        <p:xfrm>
          <a:off x="700485" y="4365104"/>
          <a:ext cx="2790825" cy="576262"/>
        </p:xfrm>
        <a:graphic>
          <a:graphicData uri="http://schemas.openxmlformats.org/presentationml/2006/ole">
            <mc:AlternateContent xmlns:mc="http://schemas.openxmlformats.org/markup-compatibility/2006">
              <mc:Choice xmlns:v="urn:schemas-microsoft-com:vml" Requires="v">
                <p:oleObj spid="_x0000_s40977" name="Equation" r:id="rId12" imgW="1892300" imgH="393700" progId="">
                  <p:embed/>
                </p:oleObj>
              </mc:Choice>
              <mc:Fallback>
                <p:oleObj name="Equation" r:id="rId12" imgW="1892300" imgH="393700" progId="">
                  <p:embed/>
                  <p:pic>
                    <p:nvPicPr>
                      <p:cNvPr id="33"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0485" y="4365104"/>
                        <a:ext cx="2790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矩形 10"/>
          <p:cNvSpPr/>
          <p:nvPr/>
        </p:nvSpPr>
        <p:spPr>
          <a:xfrm>
            <a:off x="119336" y="1633600"/>
            <a:ext cx="6083640" cy="2677656"/>
          </a:xfrm>
          <a:prstGeom prst="rect">
            <a:avLst/>
          </a:prstGeom>
        </p:spPr>
        <p:txBody>
          <a:bodyPr wrap="square">
            <a:spAutoFit/>
          </a:bodyPr>
          <a:lstStyle/>
          <a:p>
            <a:pPr lvl="0"/>
            <a:r>
              <a:rPr lang="en-US" altLang="zh-CN" sz="2000" b="1" dirty="0"/>
              <a:t>1. </a:t>
            </a:r>
            <a:r>
              <a:rPr lang="zh-CN" altLang="en-US" sz="2000" b="1" dirty="0"/>
              <a:t>结构</a:t>
            </a:r>
            <a:endParaRPr lang="en-US" altLang="zh-CN" sz="2000" b="1" dirty="0"/>
          </a:p>
          <a:p>
            <a:r>
              <a:rPr lang="en-US" altLang="zh-CN" dirty="0"/>
              <a:t>   </a:t>
            </a:r>
            <a:r>
              <a:rPr lang="zh-CN" altLang="zh-CN" sz="2000" dirty="0">
                <a:solidFill>
                  <a:srgbClr val="FF0000"/>
                </a:solidFill>
              </a:rPr>
              <a:t>金属</a:t>
            </a:r>
            <a:r>
              <a:rPr lang="zh-CN" altLang="en-US" sz="2000" dirty="0">
                <a:solidFill>
                  <a:srgbClr val="FF0000"/>
                </a:solidFill>
              </a:rPr>
              <a:t>铜</a:t>
            </a:r>
            <a:r>
              <a:rPr lang="zh-CN" altLang="zh-CN" sz="2000" dirty="0">
                <a:solidFill>
                  <a:srgbClr val="FF0000"/>
                </a:solidFill>
              </a:rPr>
              <a:t>丝绕在绝缘骨架上</a:t>
            </a:r>
            <a:r>
              <a:rPr lang="zh-CN" altLang="zh-CN" sz="2000" dirty="0"/>
              <a:t>制成绕线电阻</a:t>
            </a:r>
          </a:p>
          <a:p>
            <a:pPr lvl="0"/>
            <a:endParaRPr lang="en-US" altLang="zh-CN" sz="2000" dirty="0">
              <a:latin typeface="+mn-ea"/>
            </a:endParaRPr>
          </a:p>
          <a:p>
            <a:pPr lvl="0"/>
            <a:r>
              <a:rPr lang="en-US" altLang="zh-CN" sz="2000" b="1" dirty="0">
                <a:latin typeface="+mn-ea"/>
              </a:rPr>
              <a:t>2. </a:t>
            </a:r>
            <a:r>
              <a:rPr lang="zh-CN" altLang="zh-CN" sz="2000" b="1" dirty="0">
                <a:latin typeface="+mn-ea"/>
              </a:rPr>
              <a:t>输入输出特性</a:t>
            </a:r>
            <a:r>
              <a:rPr lang="zh-CN" altLang="en-US" sz="2000" b="1" dirty="0">
                <a:latin typeface="+mn-ea"/>
              </a:rPr>
              <a:t>：近似</a:t>
            </a:r>
            <a:r>
              <a:rPr lang="zh-CN" altLang="zh-CN" sz="2000" b="1" dirty="0">
                <a:latin typeface="+mn-ea"/>
              </a:rPr>
              <a:t>线性</a:t>
            </a:r>
            <a:endParaRPr lang="en-US" altLang="zh-CN" sz="2000" b="1" dirty="0">
              <a:latin typeface="+mn-ea"/>
            </a:endParaRPr>
          </a:p>
          <a:p>
            <a:pPr lvl="0"/>
            <a:r>
              <a:rPr kumimoji="1" lang="en-US" altLang="zh-CN" dirty="0">
                <a:latin typeface="+mn-ea"/>
              </a:rPr>
              <a:t>  </a:t>
            </a:r>
          </a:p>
          <a:p>
            <a:pPr lvl="0"/>
            <a:r>
              <a:rPr kumimoji="1" lang="en-US" altLang="zh-CN" dirty="0">
                <a:latin typeface="+mn-ea"/>
                <a:cs typeface="Times New Roman" panose="02020603050405020304" pitchFamily="18" charset="0"/>
              </a:rPr>
              <a:t>     -5</a:t>
            </a:r>
            <a:r>
              <a:rPr kumimoji="1" lang="en-US" altLang="zh-CN" dirty="0">
                <a:latin typeface="Times New Roman" panose="02020603050405020304" pitchFamily="18" charset="0"/>
                <a:cs typeface="Times New Roman" panose="02020603050405020304" pitchFamily="18" charset="0"/>
              </a:rPr>
              <a:t>0</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 ~ +150</a:t>
            </a:r>
            <a:r>
              <a:rPr kumimoji="1" lang="zh-CN" altLang="en-US" dirty="0">
                <a:latin typeface="Times New Roman" panose="02020603050405020304" pitchFamily="18" charset="0"/>
                <a:cs typeface="Times New Roman" panose="02020603050405020304" pitchFamily="18" charset="0"/>
              </a:rPr>
              <a:t>℃</a:t>
            </a:r>
            <a:r>
              <a:rPr kumimoji="1" lang="zh-CN"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0"/>
            <a:endParaRPr kumimoji="1" lang="en-US" altLang="zh-CN" dirty="0">
              <a:latin typeface="Times New Roman" panose="02020603050405020304" pitchFamily="18" charset="0"/>
              <a:cs typeface="Times New Roman" panose="02020603050405020304" pitchFamily="18" charset="0"/>
            </a:endParaRPr>
          </a:p>
          <a:p>
            <a:pPr lvl="0"/>
            <a:r>
              <a:rPr kumimoji="1" lang="en-US" altLang="zh-CN" sz="1600" dirty="0">
                <a:latin typeface="Times New Roman" panose="02020603050405020304" pitchFamily="18" charset="0"/>
                <a:cs typeface="Times New Roman" panose="02020603050405020304" pitchFamily="18" charset="0"/>
              </a:rPr>
              <a:t>        Cu50</a:t>
            </a:r>
            <a:r>
              <a:rPr kumimoji="1" lang="zh-CN" altLang="en-US" sz="1600" dirty="0">
                <a:latin typeface="Times New Roman" panose="02020603050405020304" pitchFamily="18" charset="0"/>
                <a:cs typeface="Times New Roman" panose="02020603050405020304" pitchFamily="18" charset="0"/>
              </a:rPr>
              <a:t>、</a:t>
            </a:r>
            <a:r>
              <a:rPr kumimoji="1" lang="en-US" altLang="zh-CN" sz="1600" dirty="0">
                <a:latin typeface="Times New Roman" panose="02020603050405020304" pitchFamily="18" charset="0"/>
                <a:cs typeface="Times New Roman" panose="02020603050405020304" pitchFamily="18" charset="0"/>
              </a:rPr>
              <a:t>Cu100</a:t>
            </a:r>
            <a:r>
              <a:rPr kumimoji="1" lang="zh-CN" altLang="en-US" sz="1600" dirty="0">
                <a:latin typeface="Times New Roman" panose="02020603050405020304" pitchFamily="18" charset="0"/>
                <a:cs typeface="Times New Roman" panose="02020603050405020304" pitchFamily="18" charset="0"/>
              </a:rPr>
              <a:t>对应的</a:t>
            </a:r>
            <a:r>
              <a:rPr kumimoji="1" lang="en-US" altLang="zh-CN" sz="1600" dirty="0">
                <a:latin typeface="Times New Roman" panose="02020603050405020304" pitchFamily="18" charset="0"/>
                <a:cs typeface="Times New Roman" panose="02020603050405020304" pitchFamily="18" charset="0"/>
              </a:rPr>
              <a:t>R</a:t>
            </a:r>
            <a:r>
              <a:rPr kumimoji="1" lang="en-US" altLang="zh-CN" sz="1600" baseline="-25000" dirty="0">
                <a:latin typeface="Times New Roman" panose="02020603050405020304" pitchFamily="18" charset="0"/>
                <a:cs typeface="Times New Roman" panose="02020603050405020304" pitchFamily="18" charset="0"/>
              </a:rPr>
              <a:t>0</a:t>
            </a:r>
            <a:r>
              <a:rPr kumimoji="1" lang="en-US" altLang="zh-CN" sz="1600" dirty="0">
                <a:latin typeface="Times New Roman" panose="02020603050405020304" pitchFamily="18" charset="0"/>
                <a:cs typeface="Times New Roman" panose="02020603050405020304" pitchFamily="18" charset="0"/>
              </a:rPr>
              <a:t>=50</a:t>
            </a:r>
            <a:r>
              <a:rPr kumimoji="1" lang="zh-CN" altLang="en-US" sz="1600" dirty="0">
                <a:latin typeface="Times New Roman" panose="02020603050405020304" pitchFamily="18" charset="0"/>
                <a:cs typeface="Times New Roman" panose="02020603050405020304" pitchFamily="18" charset="0"/>
              </a:rPr>
              <a:t>、</a:t>
            </a:r>
            <a:r>
              <a:rPr kumimoji="1" lang="en-US" altLang="zh-CN" sz="1600" dirty="0">
                <a:latin typeface="Times New Roman" panose="02020603050405020304" pitchFamily="18" charset="0"/>
                <a:cs typeface="Times New Roman" panose="02020603050405020304" pitchFamily="18" charset="0"/>
              </a:rPr>
              <a:t>100</a:t>
            </a:r>
            <a:r>
              <a:rPr kumimoji="1" lang="zh-CN" altLang="en-US" sz="1600" dirty="0">
                <a:latin typeface="Times New Roman" panose="02020603050405020304" pitchFamily="18" charset="0"/>
                <a:cs typeface="Times New Roman" panose="02020603050405020304" pitchFamily="18" charset="0"/>
              </a:rPr>
              <a:t>欧姆</a:t>
            </a:r>
            <a:r>
              <a:rPr kumimoji="1" lang="en-US" altLang="zh-CN" sz="1600" dirty="0">
                <a:latin typeface="Times New Roman" panose="02020603050405020304" pitchFamily="18" charset="0"/>
                <a:cs typeface="Times New Roman" panose="02020603050405020304" pitchFamily="18" charset="0"/>
              </a:rPr>
              <a:t>       </a:t>
            </a:r>
          </a:p>
          <a:p>
            <a:pPr lvl="0"/>
            <a:endParaRPr lang="en-US" altLang="zh-CN" dirty="0"/>
          </a:p>
        </p:txBody>
      </p:sp>
      <mc:AlternateContent xmlns:mc="http://schemas.openxmlformats.org/markup-compatibility/2006" xmlns:a14="http://schemas.microsoft.com/office/drawing/2010/main">
        <mc:Choice Requires="a14">
          <p:sp>
            <p:nvSpPr>
              <p:cNvPr id="256004" name="Object 2"/>
              <p:cNvSpPr txBox="1"/>
              <p:nvPr/>
            </p:nvSpPr>
            <p:spPr bwMode="auto">
              <a:xfrm>
                <a:off x="2638887" y="3041955"/>
                <a:ext cx="3806998" cy="471751"/>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𝑅</m:t>
                          </m:r>
                        </m:e>
                        <m:sub>
                          <m:r>
                            <a:rPr lang="zh-CN" altLang="en-US" sz="2000" i="1">
                              <a:solidFill>
                                <a:srgbClr val="000000"/>
                              </a:solidFill>
                              <a:latin typeface="Cambria Math" panose="02040503050406030204" pitchFamily="18" charset="0"/>
                            </a:rPr>
                            <m:t>𝑡</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𝑅</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(1+</m:t>
                      </m:r>
                      <m:r>
                        <a:rPr lang="zh-CN" altLang="en-US" sz="2000" i="1">
                          <a:solidFill>
                            <a:srgbClr val="000000"/>
                          </a:solidFill>
                          <a:latin typeface="Cambria Math" panose="02040503050406030204" pitchFamily="18" charset="0"/>
                        </a:rPr>
                        <m:t>𝐴𝑡</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𝐵</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𝑡</m:t>
                          </m:r>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𝐶</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𝑡</m:t>
                          </m:r>
                        </m:e>
                        <m:sup>
                          <m:r>
                            <a:rPr lang="zh-CN" altLang="en-US" sz="2000" i="1">
                              <a:solidFill>
                                <a:srgbClr val="000000"/>
                              </a:solidFill>
                              <a:latin typeface="Cambria Math" panose="02040503050406030204" pitchFamily="18" charset="0"/>
                            </a:rPr>
                            <m:t>3</m:t>
                          </m:r>
                        </m:sup>
                      </m:sSup>
                      <m:r>
                        <a:rPr lang="zh-CN" altLang="en-US" sz="2000" i="1">
                          <a:solidFill>
                            <a:srgbClr val="000000"/>
                          </a:solidFill>
                          <a:latin typeface="Cambria Math" panose="02040503050406030204" pitchFamily="18" charset="0"/>
                        </a:rPr>
                        <m:t>)</m:t>
                      </m:r>
                    </m:oMath>
                  </m:oMathPara>
                </a14:m>
                <a:endParaRPr lang="zh-CN" altLang="en-US" sz="2000" dirty="0"/>
              </a:p>
            </p:txBody>
          </p:sp>
        </mc:Choice>
        <mc:Fallback xmlns="">
          <p:sp>
            <p:nvSpPr>
              <p:cNvPr id="256004" name="Object 2"/>
              <p:cNvSpPr txBox="1">
                <a:spLocks noRot="1" noChangeAspect="1" noMove="1" noResize="1" noEditPoints="1" noAdjustHandles="1" noChangeArrowheads="1" noChangeShapeType="1" noTextEdit="1"/>
              </p:cNvSpPr>
              <p:nvPr/>
            </p:nvSpPr>
            <p:spPr bwMode="auto">
              <a:xfrm>
                <a:off x="2638887" y="3041955"/>
                <a:ext cx="3806998" cy="471751"/>
              </a:xfrm>
              <a:prstGeom prst="rect">
                <a:avLst/>
              </a:prstGeom>
              <a:blipFill>
                <a:blip r:embed="rId2"/>
                <a:stretch>
                  <a:fillRect b="-1299"/>
                </a:stretch>
              </a:blipFill>
              <a:ln>
                <a:noFill/>
              </a:ln>
            </p:spPr>
            <p:txBody>
              <a:bodyPr/>
              <a:lstStyle/>
              <a:p>
                <a:r>
                  <a:rPr lang="zh-CN" altLang="en-US">
                    <a:noFill/>
                  </a:rPr>
                  <a:t> </a:t>
                </a:r>
              </a:p>
            </p:txBody>
          </p:sp>
        </mc:Fallback>
      </mc:AlternateContent>
      <p:sp>
        <p:nvSpPr>
          <p:cNvPr id="21510" name="Rectangle 12"/>
          <p:cNvSpPr>
            <a:spLocks noGrp="1" noChangeArrowheads="1"/>
          </p:cNvSpPr>
          <p:nvPr>
            <p:ph type="title"/>
          </p:nvPr>
        </p:nvSpPr>
        <p:spPr/>
        <p:txBody>
          <a:bodyPr vert="horz" lIns="91440" tIns="45720" rIns="91440" bIns="45720" rtlCol="0" anchor="b" anchorCtr="0">
            <a:normAutofit/>
          </a:bodyPr>
          <a:lstStyle/>
          <a:p>
            <a:r>
              <a:rPr lang="zh-CN" altLang="en-US" dirty="0">
                <a:latin typeface="+mj-ea"/>
              </a:rPr>
              <a:t>铜电阻</a:t>
            </a:r>
            <a:r>
              <a:rPr lang="en-US" altLang="zh-CN" dirty="0">
                <a:latin typeface="+mj-ea"/>
              </a:rPr>
              <a:t>(Cu)</a:t>
            </a:r>
          </a:p>
        </p:txBody>
      </p:sp>
      <p:pic>
        <p:nvPicPr>
          <p:cNvPr id="2" name="图片 1"/>
          <p:cNvPicPr>
            <a:picLocks noChangeAspect="1"/>
          </p:cNvPicPr>
          <p:nvPr/>
        </p:nvPicPr>
        <p:blipFill>
          <a:blip r:embed="rId3"/>
          <a:stretch>
            <a:fillRect/>
          </a:stretch>
        </p:blipFill>
        <p:spPr>
          <a:xfrm>
            <a:off x="8209621" y="1844824"/>
            <a:ext cx="2886844" cy="1629932"/>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0855" y="3921988"/>
            <a:ext cx="3384376" cy="2413705"/>
          </a:xfrm>
          <a:prstGeom prst="rect">
            <a:avLst/>
          </a:prstGeom>
        </p:spPr>
      </p:pic>
      <p:sp>
        <p:nvSpPr>
          <p:cNvPr id="4" name="文本框 3"/>
          <p:cNvSpPr txBox="1"/>
          <p:nvPr/>
        </p:nvSpPr>
        <p:spPr>
          <a:xfrm>
            <a:off x="8860955" y="3513706"/>
            <a:ext cx="1584176" cy="369332"/>
          </a:xfrm>
          <a:prstGeom prst="rect">
            <a:avLst/>
          </a:prstGeom>
          <a:noFill/>
        </p:spPr>
        <p:txBody>
          <a:bodyPr wrap="square" rtlCol="0">
            <a:spAutoFit/>
          </a:bodyPr>
          <a:lstStyle/>
          <a:p>
            <a:r>
              <a:rPr lang="zh-CN" altLang="en-US" dirty="0"/>
              <a:t>绕线式铜电阻</a:t>
            </a:r>
          </a:p>
        </p:txBody>
      </p:sp>
      <p:sp>
        <p:nvSpPr>
          <p:cNvPr id="5" name="文本框 4"/>
          <p:cNvSpPr txBox="1"/>
          <p:nvPr/>
        </p:nvSpPr>
        <p:spPr>
          <a:xfrm>
            <a:off x="8616280" y="6370785"/>
            <a:ext cx="3024336" cy="369332"/>
          </a:xfrm>
          <a:prstGeom prst="rect">
            <a:avLst/>
          </a:prstGeom>
          <a:noFill/>
        </p:spPr>
        <p:txBody>
          <a:bodyPr wrap="square" rtlCol="0">
            <a:spAutoFit/>
          </a:bodyPr>
          <a:lstStyle/>
          <a:p>
            <a:r>
              <a:rPr lang="zh-CN" altLang="en-US" dirty="0"/>
              <a:t>三线制铠装热电阻电极</a:t>
            </a:r>
          </a:p>
        </p:txBody>
      </p:sp>
      <p:pic>
        <p:nvPicPr>
          <p:cNvPr id="9" name="Picture 17" descr="bopt100">
            <a:extLst>
              <a:ext uri="{FF2B5EF4-FFF2-40B4-BE49-F238E27FC236}">
                <a16:creationId xmlns:a16="http://schemas.microsoft.com/office/drawing/2014/main" id="{C1CA8F7D-3461-46B3-AC06-9D12D22761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8679" y="1769740"/>
            <a:ext cx="153035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9C808406-BEF3-9D14-6592-01FA0C116649}"/>
              </a:ext>
            </a:extLst>
          </p:cNvPr>
          <p:cNvSpPr/>
          <p:nvPr/>
        </p:nvSpPr>
        <p:spPr>
          <a:xfrm>
            <a:off x="191344" y="4339460"/>
            <a:ext cx="5648330" cy="2215991"/>
          </a:xfrm>
          <a:prstGeom prst="rect">
            <a:avLst/>
          </a:prstGeom>
        </p:spPr>
        <p:txBody>
          <a:bodyPr wrap="square">
            <a:spAutoFit/>
          </a:bodyPr>
          <a:lstStyle/>
          <a:p>
            <a:pPr lvl="0"/>
            <a:r>
              <a:rPr lang="en-US" altLang="zh-CN" sz="2000" b="1" dirty="0"/>
              <a:t>3. </a:t>
            </a:r>
            <a:r>
              <a:rPr lang="zh-CN" altLang="en-US" sz="2000" b="1" dirty="0"/>
              <a:t>特点</a:t>
            </a:r>
            <a:endParaRPr lang="en-US" altLang="zh-CN" sz="2000" b="1" dirty="0"/>
          </a:p>
          <a:p>
            <a:pPr lvl="0"/>
            <a:r>
              <a:rPr lang="zh-CN" altLang="en-US" sz="1600" dirty="0">
                <a:latin typeface="Times New Roman" panose="02020603050405020304" pitchFamily="18" charset="0"/>
                <a:cs typeface="Times New Roman" panose="02020603050405020304" pitchFamily="18" charset="0"/>
              </a:rPr>
              <a:t>优点：</a:t>
            </a:r>
            <a:r>
              <a:rPr lang="zh-CN" altLang="zh-CN" sz="1600" dirty="0"/>
              <a:t>成本较</a:t>
            </a:r>
            <a:r>
              <a:rPr lang="zh-CN" altLang="en-US" sz="1600" dirty="0"/>
              <a:t>低，</a:t>
            </a:r>
            <a:r>
              <a:rPr lang="zh-CN" altLang="zh-CN" sz="1600" dirty="0">
                <a:latin typeface="+mn-ea"/>
              </a:rPr>
              <a:t>工艺性好</a:t>
            </a:r>
          </a:p>
          <a:p>
            <a:r>
              <a:rPr lang="zh-CN" altLang="en-US" sz="1600" dirty="0">
                <a:latin typeface="Times New Roman" panose="02020603050405020304" pitchFamily="18" charset="0"/>
                <a:cs typeface="Times New Roman" panose="02020603050405020304" pitchFamily="18" charset="0"/>
              </a:rPr>
              <a:t>缺点：</a:t>
            </a:r>
            <a:r>
              <a:rPr lang="zh-CN" altLang="zh-CN" sz="1600" dirty="0"/>
              <a:t>高温易被氧化，易被腐蚀</a:t>
            </a:r>
            <a:r>
              <a:rPr lang="zh-CN" altLang="en-US" sz="1600" dirty="0"/>
              <a:t>，</a:t>
            </a:r>
            <a:r>
              <a:rPr lang="zh-CN" altLang="en-US" sz="1600" dirty="0">
                <a:latin typeface="Times New Roman" panose="02020603050405020304" pitchFamily="18" charset="0"/>
                <a:cs typeface="Times New Roman" panose="02020603050405020304" pitchFamily="18" charset="0"/>
              </a:rPr>
              <a:t>电阻率低，</a:t>
            </a:r>
            <a:r>
              <a:rPr lang="zh-CN" altLang="en-US" sz="1600" dirty="0"/>
              <a:t>非线性比</a:t>
            </a:r>
            <a:r>
              <a:rPr lang="en-US" altLang="zh-CN" sz="1600" dirty="0">
                <a:latin typeface="Times New Roman" panose="02020603050405020304" pitchFamily="18" charset="0"/>
                <a:cs typeface="Times New Roman" panose="02020603050405020304" pitchFamily="18" charset="0"/>
              </a:rPr>
              <a:t>P</a:t>
            </a:r>
            <a:r>
              <a:rPr lang="en-US" altLang="zh-CN" sz="1600" baseline="-25000" dirty="0">
                <a:latin typeface="Times New Roman" panose="02020603050405020304" pitchFamily="18" charset="0"/>
                <a:cs typeface="Times New Roman" panose="02020603050405020304" pitchFamily="18" charset="0"/>
              </a:rPr>
              <a:t>t</a:t>
            </a:r>
            <a:r>
              <a:rPr lang="zh-CN" altLang="en-US" sz="1600" dirty="0"/>
              <a:t>大</a:t>
            </a:r>
            <a:endParaRPr lang="en-US" altLang="zh-CN" sz="1600" dirty="0"/>
          </a:p>
          <a:p>
            <a:endParaRPr lang="en-US" altLang="zh-CN" dirty="0"/>
          </a:p>
          <a:p>
            <a:r>
              <a:rPr lang="en-US" altLang="zh-CN" sz="2000" b="1" dirty="0"/>
              <a:t>4. </a:t>
            </a:r>
            <a:r>
              <a:rPr lang="zh-CN" altLang="en-US" sz="2000" b="1" dirty="0"/>
              <a:t>接线制</a:t>
            </a:r>
            <a:endParaRPr lang="en-US" altLang="zh-CN" sz="2000" b="1" dirty="0"/>
          </a:p>
          <a:p>
            <a:pPr marL="342900" indent="-342900">
              <a:buFont typeface="+mj-ea"/>
              <a:buAutoNum type="circleNumDbPlain"/>
            </a:pPr>
            <a:r>
              <a:rPr lang="zh-CN" altLang="en-US" sz="1600" dirty="0"/>
              <a:t>两线制：电极引线短，引线电阻可忽略</a:t>
            </a:r>
            <a:endParaRPr lang="zh-CN" altLang="zh-CN" sz="1600" dirty="0"/>
          </a:p>
          <a:p>
            <a:pPr marL="342900" indent="-342900">
              <a:buFont typeface="+mj-ea"/>
              <a:buAutoNum type="circleNumDbPlain"/>
            </a:pPr>
            <a:r>
              <a:rPr lang="zh-CN" altLang="en-US" sz="1600" dirty="0"/>
              <a:t>三线制：电极引线长，需考虑引线电阻</a:t>
            </a:r>
            <a:endParaRPr lang="zh-CN" altLang="zh-CN" sz="1600" dirty="0"/>
          </a:p>
          <a:p>
            <a:pPr marL="342900" indent="-342900">
              <a:buFont typeface="+mj-ea"/>
              <a:buAutoNum type="circleNumDbPlain"/>
            </a:pPr>
            <a:r>
              <a:rPr lang="zh-CN" altLang="en-US" sz="1600" dirty="0"/>
              <a:t>四线制：消除接触电阻（</a:t>
            </a:r>
            <a:r>
              <a:rPr lang="en-US" altLang="zh-CN" sz="1600" dirty="0"/>
              <a:t>Kelvin</a:t>
            </a:r>
            <a:r>
              <a:rPr lang="zh-CN" altLang="en-US" sz="1600" dirty="0"/>
              <a:t>夹原理）</a:t>
            </a:r>
            <a:endParaRPr lang="zh-CN" altLang="zh-CN"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064" y="4623447"/>
            <a:ext cx="3816350"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5" name="内容占位符 4"/>
              <p:cNvSpPr>
                <a:spLocks noGrp="1"/>
              </p:cNvSpPr>
              <p:nvPr>
                <p:ph sz="quarter" idx="10"/>
              </p:nvPr>
            </p:nvSpPr>
            <p:spPr>
              <a:xfrm>
                <a:off x="349859" y="2132855"/>
                <a:ext cx="5376000" cy="4411067"/>
              </a:xfrm>
            </p:spPr>
            <p:txBody>
              <a:bodyPr>
                <a:normAutofit/>
              </a:bodyPr>
              <a:lstStyle/>
              <a:p>
                <a:pPr>
                  <a:buFont typeface="Wingdings" panose="05000000000000000000" pitchFamily="2" charset="2"/>
                  <a:buChar char="n"/>
                </a:pPr>
                <a:r>
                  <a:rPr lang="zh-CN" altLang="zh-CN" dirty="0"/>
                  <a:t>设</a:t>
                </a:r>
                <a:r>
                  <a:rPr lang="en-US" altLang="zh-CN" dirty="0"/>
                  <a:t>E</a:t>
                </a:r>
                <a:r>
                  <a:rPr lang="zh-CN" altLang="zh-CN" dirty="0"/>
                  <a:t>点电位为</a:t>
                </a:r>
                <a:r>
                  <a:rPr lang="en-US" altLang="zh-CN" dirty="0"/>
                  <a:t>0</a:t>
                </a:r>
                <a:r>
                  <a:rPr lang="zh-CN" altLang="zh-CN" dirty="0"/>
                  <a:t>，当衔铁处于中间位置时，</a:t>
                </a:r>
                <a:r>
                  <a:rPr lang="en-US" altLang="zh-CN" i="1" dirty="0"/>
                  <a:t>Z</a:t>
                </a:r>
                <a:r>
                  <a:rPr lang="en-US" altLang="zh-CN" baseline="-25000" dirty="0"/>
                  <a:t>1</a:t>
                </a:r>
                <a:r>
                  <a:rPr lang="en-US" altLang="zh-CN" dirty="0"/>
                  <a:t>=</a:t>
                </a:r>
                <a:r>
                  <a:rPr lang="en-US" altLang="zh-CN" i="1" dirty="0"/>
                  <a:t>Z</a:t>
                </a:r>
                <a:r>
                  <a:rPr lang="en-US" altLang="zh-CN" baseline="-25000" dirty="0"/>
                  <a:t>2</a:t>
                </a:r>
                <a:r>
                  <a:rPr lang="en-US" altLang="zh-CN" dirty="0"/>
                  <a:t>=</a:t>
                </a:r>
                <a:r>
                  <a:rPr lang="en-US" altLang="zh-CN" i="1" dirty="0"/>
                  <a:t>Z</a:t>
                </a:r>
                <a:r>
                  <a:rPr lang="en-US" altLang="zh-CN" baseline="-25000" dirty="0"/>
                  <a:t>0</a:t>
                </a:r>
                <a:r>
                  <a:rPr lang="zh-CN" altLang="zh-CN" dirty="0"/>
                  <a:t>，电桥处于平衡状态，</a:t>
                </a:r>
                <a14:m>
                  <m:oMath xmlns:m="http://schemas.openxmlformats.org/officeDocument/2006/math">
                    <m:sSub>
                      <m:sSubPr>
                        <m:ctrlPr>
                          <a:rPr lang="zh-CN" altLang="zh-CN" i="1">
                            <a:latin typeface="Cambria Math" panose="02040503050406030204" pitchFamily="18" charset="0"/>
                          </a:rPr>
                        </m:ctrlPr>
                      </m:sSubPr>
                      <m:e>
                        <m:r>
                          <m:rPr>
                            <m:nor/>
                          </m:rPr>
                          <a:rPr lang="en-US" altLang="zh-CN" i="0"/>
                          <m:t>U</m:t>
                        </m:r>
                      </m:e>
                      <m:sub>
                        <m:r>
                          <m:rPr>
                            <m:nor/>
                          </m:rPr>
                          <a:rPr lang="en-US" altLang="zh-CN" i="0"/>
                          <m:t>E</m:t>
                        </m:r>
                      </m:sub>
                    </m:sSub>
                    <m:r>
                      <m:rPr>
                        <m:nor/>
                      </m:rPr>
                      <a:rPr lang="en-US" altLang="zh-CN" i="0"/>
                      <m:t>=</m:t>
                    </m:r>
                    <m:sSub>
                      <m:sSubPr>
                        <m:ctrlPr>
                          <a:rPr lang="zh-CN" altLang="zh-CN" i="1">
                            <a:latin typeface="Cambria Math" panose="02040503050406030204" pitchFamily="18" charset="0"/>
                          </a:rPr>
                        </m:ctrlPr>
                      </m:sSubPr>
                      <m:e>
                        <m:r>
                          <m:rPr>
                            <m:nor/>
                          </m:rPr>
                          <a:rPr lang="en-US" altLang="zh-CN" i="0"/>
                          <m:t>U</m:t>
                        </m:r>
                      </m:e>
                      <m:sub>
                        <m:r>
                          <m:rPr>
                            <m:nor/>
                          </m:rPr>
                          <a:rPr lang="en-US" altLang="zh-CN" i="0"/>
                          <m:t>F</m:t>
                        </m:r>
                      </m:sub>
                    </m:sSub>
                    <m:r>
                      <m:rPr>
                        <m:nor/>
                      </m:rPr>
                      <a:rPr lang="en-US" altLang="zh-CN" i="0"/>
                      <m:t>=0</m:t>
                    </m:r>
                  </m:oMath>
                </a14:m>
                <a:r>
                  <a:rPr lang="zh-CN" altLang="zh-CN" dirty="0"/>
                  <a:t>，输出电压</a:t>
                </a:r>
                <a:r>
                  <a:rPr lang="en-US" altLang="zh-CN" i="1" dirty="0" err="1"/>
                  <a:t>U</a:t>
                </a:r>
                <a:r>
                  <a:rPr lang="en-US" altLang="zh-CN" i="1" baseline="-25000" dirty="0" err="1"/>
                  <a:t>o</a:t>
                </a:r>
                <a:r>
                  <a:rPr lang="en-US" altLang="zh-CN" i="1" dirty="0"/>
                  <a:t> </a:t>
                </a:r>
                <a:r>
                  <a:rPr lang="en-US" altLang="zh-CN" dirty="0"/>
                  <a:t>= 0</a:t>
                </a:r>
                <a:r>
                  <a:rPr lang="zh-CN" altLang="zh-CN" dirty="0"/>
                  <a:t>；</a:t>
                </a:r>
                <a:endParaRPr lang="en-US" altLang="zh-CN" dirty="0"/>
              </a:p>
              <a:p>
                <a:pPr>
                  <a:buFont typeface="Wingdings" panose="05000000000000000000" pitchFamily="2" charset="2"/>
                  <a:buChar char="n"/>
                </a:pPr>
                <a:r>
                  <a:rPr lang="zh-CN" altLang="zh-CN" dirty="0"/>
                  <a:t>当衔铁</a:t>
                </a:r>
                <a:r>
                  <a:rPr lang="zh-CN" altLang="en-US" dirty="0"/>
                  <a:t>下</a:t>
                </a:r>
                <a:r>
                  <a:rPr lang="zh-CN" altLang="zh-CN" dirty="0"/>
                  <a:t>移，</a:t>
                </a:r>
                <a:r>
                  <a:rPr lang="en-US" altLang="zh-CN" i="1" dirty="0"/>
                  <a:t>Z</a:t>
                </a:r>
                <a:r>
                  <a:rPr lang="en-US" altLang="zh-CN" baseline="-25000" dirty="0"/>
                  <a:t>1</a:t>
                </a:r>
                <a:r>
                  <a:rPr lang="en-US" altLang="zh-CN" dirty="0"/>
                  <a:t>=</a:t>
                </a:r>
                <a:r>
                  <a:rPr lang="en-US" altLang="zh-CN" i="1" dirty="0"/>
                  <a:t>Z</a:t>
                </a:r>
                <a:r>
                  <a:rPr lang="en-US" altLang="zh-CN" baseline="-25000" dirty="0"/>
                  <a:t>0</a:t>
                </a:r>
                <a:r>
                  <a:rPr lang="en-US" altLang="zh-CN" dirty="0"/>
                  <a:t>-</a:t>
                </a:r>
                <a:r>
                  <a:rPr lang="en-US" altLang="zh-CN" dirty="0">
                    <a:sym typeface="Symbol" panose="05050102010706020507" pitchFamily="18" charset="2"/>
                  </a:rPr>
                  <a:t></a:t>
                </a:r>
                <a:r>
                  <a:rPr lang="en-US" altLang="zh-CN" i="1" dirty="0"/>
                  <a:t>Z</a:t>
                </a:r>
                <a:r>
                  <a:rPr lang="zh-CN" altLang="zh-CN" dirty="0"/>
                  <a:t>，</a:t>
                </a:r>
                <a:r>
                  <a:rPr lang="en-US" altLang="zh-CN" i="1" dirty="0"/>
                  <a:t>Z</a:t>
                </a:r>
                <a:r>
                  <a:rPr lang="en-US" altLang="zh-CN" baseline="-25000" dirty="0"/>
                  <a:t>2</a:t>
                </a:r>
                <a:r>
                  <a:rPr lang="en-US" altLang="zh-CN" dirty="0"/>
                  <a:t>=</a:t>
                </a:r>
                <a:r>
                  <a:rPr lang="en-US" altLang="zh-CN" i="1" dirty="0"/>
                  <a:t>Z</a:t>
                </a:r>
                <a:r>
                  <a:rPr lang="en-US" altLang="zh-CN" baseline="-25000" dirty="0"/>
                  <a:t>0</a:t>
                </a:r>
                <a:r>
                  <a:rPr lang="en-US" altLang="zh-CN" dirty="0"/>
                  <a:t>+</a:t>
                </a:r>
                <a:r>
                  <a:rPr lang="en-US" altLang="zh-CN" dirty="0">
                    <a:sym typeface="Symbol" panose="05050102010706020507" pitchFamily="18" charset="2"/>
                  </a:rPr>
                  <a:t></a:t>
                </a:r>
                <a:r>
                  <a:rPr lang="en-US" altLang="zh-CN" i="1" dirty="0"/>
                  <a:t>Z</a:t>
                </a:r>
                <a:r>
                  <a:rPr lang="zh-CN" altLang="en-US" dirty="0"/>
                  <a:t>，</a:t>
                </a:r>
                <a:r>
                  <a:rPr lang="zh-CN" altLang="zh-CN" dirty="0"/>
                  <a:t>不论输入电压是正半周还是负半周，输出电压</a:t>
                </a:r>
                <a:r>
                  <a:rPr lang="en-US" altLang="zh-CN" i="1" dirty="0" err="1"/>
                  <a:t>U</a:t>
                </a:r>
                <a:r>
                  <a:rPr lang="en-US" altLang="zh-CN" i="1" baseline="-25000" dirty="0" err="1"/>
                  <a:t>o</a:t>
                </a:r>
                <a:r>
                  <a:rPr lang="zh-CN" altLang="zh-CN" dirty="0"/>
                  <a:t>总为</a:t>
                </a:r>
                <a:r>
                  <a:rPr lang="zh-CN" altLang="en-US" dirty="0"/>
                  <a:t>正（</a:t>
                </a:r>
                <a:r>
                  <a:rPr lang="zh-CN" altLang="en-US" dirty="0">
                    <a:solidFill>
                      <a:srgbClr val="00B050"/>
                    </a:solidFill>
                  </a:rPr>
                  <a:t>绿色波形</a:t>
                </a:r>
                <a:r>
                  <a:rPr lang="zh-CN" altLang="en-US" dirty="0"/>
                  <a:t>）</a:t>
                </a:r>
                <a:r>
                  <a:rPr lang="zh-CN" altLang="zh-CN" dirty="0"/>
                  <a:t>。</a:t>
                </a:r>
                <a:endParaRPr lang="en-US" altLang="zh-CN" dirty="0"/>
              </a:p>
              <a:p>
                <a:pPr>
                  <a:buFont typeface="Wingdings" panose="05000000000000000000" pitchFamily="2" charset="2"/>
                  <a:buChar char="n"/>
                </a:pPr>
                <a:r>
                  <a:rPr lang="zh-CN" altLang="zh-CN" dirty="0"/>
                  <a:t>当衔铁上移，</a:t>
                </a:r>
                <a:r>
                  <a:rPr lang="en-US" altLang="zh-CN" i="1" dirty="0"/>
                  <a:t>Z</a:t>
                </a:r>
                <a:r>
                  <a:rPr lang="en-US" altLang="zh-CN" baseline="-25000" dirty="0"/>
                  <a:t>1</a:t>
                </a:r>
                <a:r>
                  <a:rPr lang="en-US" altLang="zh-CN" dirty="0"/>
                  <a:t>=</a:t>
                </a:r>
                <a:r>
                  <a:rPr lang="en-US" altLang="zh-CN" i="1" dirty="0"/>
                  <a:t>Z</a:t>
                </a:r>
                <a:r>
                  <a:rPr lang="en-US" altLang="zh-CN" baseline="-25000" dirty="0"/>
                  <a:t>0</a:t>
                </a:r>
                <a:r>
                  <a:rPr lang="en-US" altLang="zh-CN" dirty="0"/>
                  <a:t>+</a:t>
                </a:r>
                <a:r>
                  <a:rPr lang="en-US" altLang="zh-CN" dirty="0">
                    <a:sym typeface="Symbol" panose="05050102010706020507" pitchFamily="18" charset="2"/>
                  </a:rPr>
                  <a:t></a:t>
                </a:r>
                <a:r>
                  <a:rPr lang="en-US" altLang="zh-CN" i="1" dirty="0"/>
                  <a:t>Z</a:t>
                </a:r>
                <a:r>
                  <a:rPr lang="zh-CN" altLang="zh-CN" dirty="0"/>
                  <a:t>，</a:t>
                </a:r>
                <a:r>
                  <a:rPr lang="en-US" altLang="zh-CN" i="1" dirty="0"/>
                  <a:t>Z</a:t>
                </a:r>
                <a:r>
                  <a:rPr lang="en-US" altLang="zh-CN" baseline="-25000" dirty="0"/>
                  <a:t>2</a:t>
                </a:r>
                <a:r>
                  <a:rPr lang="en-US" altLang="zh-CN" dirty="0"/>
                  <a:t>=</a:t>
                </a:r>
                <a:r>
                  <a:rPr lang="en-US" altLang="zh-CN" i="1" dirty="0"/>
                  <a:t>Z</a:t>
                </a:r>
                <a:r>
                  <a:rPr lang="en-US" altLang="zh-CN" baseline="-25000" dirty="0"/>
                  <a:t>0</a:t>
                </a:r>
                <a:r>
                  <a:rPr lang="en-US" altLang="zh-CN" dirty="0"/>
                  <a:t>-</a:t>
                </a:r>
                <a:r>
                  <a:rPr lang="en-US" altLang="zh-CN" dirty="0">
                    <a:sym typeface="Symbol" panose="05050102010706020507" pitchFamily="18" charset="2"/>
                  </a:rPr>
                  <a:t></a:t>
                </a:r>
                <a:r>
                  <a:rPr lang="en-US" altLang="zh-CN" i="1" dirty="0"/>
                  <a:t>Z</a:t>
                </a:r>
                <a:r>
                  <a:rPr lang="zh-CN" altLang="en-US" i="1" dirty="0"/>
                  <a:t>，</a:t>
                </a:r>
                <a:r>
                  <a:rPr lang="zh-CN" altLang="zh-CN" dirty="0"/>
                  <a:t>不论输入电压是正半周还是负半周，输出电压</a:t>
                </a:r>
                <a:r>
                  <a:rPr lang="en-US" altLang="zh-CN" i="1" dirty="0" err="1"/>
                  <a:t>U</a:t>
                </a:r>
                <a:r>
                  <a:rPr lang="en-US" altLang="zh-CN" i="1" baseline="-25000" dirty="0" err="1"/>
                  <a:t>o</a:t>
                </a:r>
                <a:r>
                  <a:rPr lang="zh-CN" altLang="zh-CN" dirty="0"/>
                  <a:t>总为负</a:t>
                </a:r>
                <a:r>
                  <a:rPr lang="zh-CN" altLang="en-US" dirty="0"/>
                  <a:t>（</a:t>
                </a:r>
                <a:r>
                  <a:rPr lang="zh-CN" altLang="en-US" dirty="0">
                    <a:solidFill>
                      <a:srgbClr val="FF0000"/>
                    </a:solidFill>
                  </a:rPr>
                  <a:t>红色波形</a:t>
                </a:r>
                <a:r>
                  <a:rPr lang="zh-CN" altLang="en-US" dirty="0"/>
                  <a:t>） </a:t>
                </a:r>
                <a:r>
                  <a:rPr lang="zh-CN" altLang="zh-CN" dirty="0"/>
                  <a:t>。</a:t>
                </a:r>
                <a:endParaRPr lang="en-US" altLang="zh-CN" dirty="0"/>
              </a:p>
              <a:p>
                <a:pPr>
                  <a:buFont typeface="Wingdings" panose="05000000000000000000" pitchFamily="2" charset="2"/>
                  <a:buChar char="n"/>
                </a:pPr>
                <a:endParaRPr lang="en-US" altLang="zh-CN" dirty="0"/>
              </a:p>
              <a:p>
                <a:pPr marL="0" indent="0">
                  <a:buNone/>
                </a:pPr>
                <a:endParaRPr lang="zh-CN" altLang="zh-CN" dirty="0"/>
              </a:p>
            </p:txBody>
          </p:sp>
        </mc:Choice>
        <mc:Fallback xmlns="">
          <p:sp>
            <p:nvSpPr>
              <p:cNvPr id="15" name="内容占位符 4"/>
              <p:cNvSpPr>
                <a:spLocks noGrp="1" noRot="1" noChangeAspect="1" noMove="1" noResize="1" noEditPoints="1" noAdjustHandles="1" noChangeArrowheads="1" noChangeShapeType="1" noTextEdit="1"/>
              </p:cNvSpPr>
              <p:nvPr>
                <p:ph sz="quarter" idx="10"/>
              </p:nvPr>
            </p:nvSpPr>
            <p:spPr>
              <a:xfrm>
                <a:off x="349859" y="2132855"/>
                <a:ext cx="5376000" cy="4411067"/>
              </a:xfrm>
              <a:blipFill>
                <a:blip r:embed="rId5"/>
                <a:stretch>
                  <a:fillRect l="-1020" t="-553"/>
                </a:stretch>
              </a:blipFill>
            </p:spPr>
            <p:txBody>
              <a:bodyPr/>
              <a:lstStyle/>
              <a:p>
                <a:r>
                  <a:rPr lang="zh-CN" altLang="en-US">
                    <a:noFill/>
                  </a:rPr>
                  <a:t> </a:t>
                </a:r>
              </a:p>
            </p:txBody>
          </p:sp>
        </mc:Fallback>
      </mc:AlternateContent>
      <p:pic>
        <p:nvPicPr>
          <p:cNvPr id="11" name="内容占位符 10"/>
          <p:cNvPicPr>
            <a:picLocks noGrp="1" noChangeAspect="1" noChangeArrowheads="1"/>
          </p:cNvPicPr>
          <p:nvPr>
            <p:ph sz="quarter" idx="11"/>
          </p:nvPr>
        </p:nvPicPr>
        <p:blipFill>
          <a:blip r:embed="rId6" cstate="print">
            <a:extLst>
              <a:ext uri="{28A0092B-C50C-407E-A947-70E740481C1C}">
                <a14:useLocalDpi xmlns:a14="http://schemas.microsoft.com/office/drawing/2010/main" val="0"/>
              </a:ext>
            </a:extLst>
          </a:blip>
          <a:srcRect/>
          <a:stretch>
            <a:fillRect/>
          </a:stretch>
        </p:blipFill>
        <p:spPr bwMode="auto">
          <a:xfrm>
            <a:off x="5951984" y="1551600"/>
            <a:ext cx="5491719" cy="2743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标题 1"/>
          <p:cNvSpPr>
            <a:spLocks noGrp="1"/>
          </p:cNvSpPr>
          <p:nvPr>
            <p:ph type="title"/>
          </p:nvPr>
        </p:nvSpPr>
        <p:spPr/>
        <p:txBody>
          <a:bodyPr/>
          <a:lstStyle/>
          <a:p>
            <a:r>
              <a:rPr lang="zh-CN" altLang="en-US"/>
              <a:t>  带</a:t>
            </a:r>
            <a:r>
              <a:rPr lang="zh-CN" altLang="zh-CN"/>
              <a:t>相敏整流</a:t>
            </a:r>
            <a:r>
              <a:rPr lang="zh-CN" altLang="en-US"/>
              <a:t>的</a:t>
            </a:r>
            <a:r>
              <a:rPr lang="zh-CN" altLang="zh-CN"/>
              <a:t>交流电</a:t>
            </a:r>
            <a:r>
              <a:rPr lang="zh-CN" altLang="en-US"/>
              <a:t>桥</a:t>
            </a:r>
          </a:p>
        </p:txBody>
      </p:sp>
      <p:sp>
        <p:nvSpPr>
          <p:cNvPr id="14"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7"/>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6" name="右弧形箭头 15"/>
          <p:cNvSpPr/>
          <p:nvPr/>
        </p:nvSpPr>
        <p:spPr>
          <a:xfrm>
            <a:off x="10725791" y="3645024"/>
            <a:ext cx="504056" cy="1944216"/>
          </a:xfrm>
          <a:prstGeom prst="curvedLeftArrow">
            <a:avLst>
              <a:gd name="adj1" fmla="val 25000"/>
              <a:gd name="adj2" fmla="val 50000"/>
              <a:gd name="adj3" fmla="val 2316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文本框 16"/>
          <p:cNvSpPr txBox="1"/>
          <p:nvPr/>
        </p:nvSpPr>
        <p:spPr>
          <a:xfrm>
            <a:off x="10200455" y="3356991"/>
            <a:ext cx="478039" cy="369332"/>
          </a:xfrm>
          <a:prstGeom prst="rect">
            <a:avLst/>
          </a:prstGeom>
          <a:solidFill>
            <a:schemeClr val="bg1"/>
          </a:solidFill>
        </p:spPr>
        <p:txBody>
          <a:bodyPr wrap="square" rtlCol="0">
            <a:spAutoFit/>
          </a:bodyPr>
          <a:lstStyle/>
          <a:p>
            <a:r>
              <a:rPr lang="en-US" altLang="zh-CN" b="1" i="1" dirty="0">
                <a:solidFill>
                  <a:schemeClr val="tx1"/>
                </a:solidFill>
                <a:latin typeface="+mj-lt"/>
              </a:rPr>
              <a:t>U</a:t>
            </a:r>
            <a:r>
              <a:rPr lang="en-US" altLang="zh-CN" b="1" i="1" baseline="-25000" dirty="0">
                <a:solidFill>
                  <a:schemeClr val="tx1"/>
                </a:solidFill>
                <a:latin typeface="+mj-lt"/>
              </a:rPr>
              <a:t>0</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buClrTx/>
              <a:buFont typeface="Wingdings" panose="05000000000000000000" pitchFamily="2" charset="2"/>
              <a:buChar char="n"/>
            </a:pPr>
            <a:r>
              <a:rPr lang="zh-CN" altLang="zh-CN" dirty="0"/>
              <a:t>线性可变差分变压器</a:t>
            </a:r>
            <a:r>
              <a:rPr lang="en-US" altLang="zh-CN" dirty="0"/>
              <a:t>(LVDT</a:t>
            </a:r>
            <a:r>
              <a:rPr lang="zh-CN" altLang="zh-CN" dirty="0"/>
              <a:t>，</a:t>
            </a:r>
            <a:r>
              <a:rPr lang="en-US" altLang="zh-CN" dirty="0"/>
              <a:t>Linear Variable Differential Transformer)</a:t>
            </a:r>
            <a:r>
              <a:rPr lang="zh-CN" altLang="zh-CN" dirty="0"/>
              <a:t>是一种常见的位移传感器，它由一个初级线圈、两个次级线圈、铁芯等部件组成，其中铁芯为移动部件，次级线圈采用差分连接方式。</a:t>
            </a:r>
            <a:endParaRPr lang="en-US" altLang="zh-CN" dirty="0"/>
          </a:p>
          <a:p>
            <a:pPr>
              <a:buClrTx/>
              <a:buFont typeface="Wingdings" panose="05000000000000000000" pitchFamily="2" charset="2"/>
              <a:buChar char="n"/>
            </a:pPr>
            <a:r>
              <a:rPr lang="zh-CN" altLang="zh-CN" dirty="0"/>
              <a:t>当铁芯处于平衡位置时，次级两个线圈产生的电动势大小相等，差分输出电压为零。</a:t>
            </a:r>
            <a:endParaRPr lang="en-US" altLang="zh-CN" dirty="0"/>
          </a:p>
          <a:p>
            <a:pPr>
              <a:buClrTx/>
              <a:buFont typeface="Wingdings" panose="05000000000000000000" pitchFamily="2" charset="2"/>
              <a:buChar char="n"/>
            </a:pPr>
            <a:r>
              <a:rPr lang="zh-CN" altLang="zh-CN" dirty="0"/>
              <a:t>当铁芯产生位移后，偏离平衡位置，磁路的不对称使两个次级线圈产生的感应电动势不再相等，产生一个由位移量决定的不为零的输出电压。在工作区间内，输出电压与铁芯位移近似呈线性关系。</a:t>
            </a:r>
            <a:endParaRPr lang="zh-CN" altLang="en-US" dirty="0"/>
          </a:p>
        </p:txBody>
      </p:sp>
      <p:pic>
        <p:nvPicPr>
          <p:cNvPr id="4" name="内容占位符 3"/>
          <p:cNvPicPr>
            <a:picLocks noGrp="1" noChangeAspect="1"/>
          </p:cNvPicPr>
          <p:nvPr>
            <p:ph sz="quarter" idx="11"/>
          </p:nvPr>
        </p:nvPicPr>
        <p:blipFill rotWithShape="1">
          <a:blip r:embed="rId2"/>
          <a:srcRect r="46769"/>
          <a:stretch/>
        </p:blipFill>
        <p:spPr>
          <a:xfrm>
            <a:off x="7032104" y="1926021"/>
            <a:ext cx="4248472" cy="3375187"/>
          </a:xfrm>
          <a:prstGeom prst="rect">
            <a:avLst/>
          </a:prstGeom>
        </p:spPr>
      </p:pic>
      <p:sp>
        <p:nvSpPr>
          <p:cNvPr id="178178" name="标题 1"/>
          <p:cNvSpPr>
            <a:spLocks noGrp="1"/>
          </p:cNvSpPr>
          <p:nvPr>
            <p:ph type="title"/>
          </p:nvPr>
        </p:nvSpPr>
        <p:spPr/>
        <p:txBody>
          <a:bodyPr/>
          <a:lstStyle/>
          <a:p>
            <a:r>
              <a:rPr lang="zh-CN" altLang="en-US" dirty="0"/>
              <a:t>线性可变差分变压器及其调理电路举例</a:t>
            </a:r>
          </a:p>
        </p:txBody>
      </p:sp>
      <p:sp>
        <p:nvSpPr>
          <p:cNvPr id="48" name="文本框 47"/>
          <p:cNvSpPr txBox="1"/>
          <p:nvPr/>
        </p:nvSpPr>
        <p:spPr>
          <a:xfrm>
            <a:off x="8472264" y="5445224"/>
            <a:ext cx="1440160" cy="369332"/>
          </a:xfrm>
          <a:prstGeom prst="rect">
            <a:avLst/>
          </a:prstGeom>
          <a:noFill/>
        </p:spPr>
        <p:txBody>
          <a:bodyPr wrap="square" rtlCol="0">
            <a:spAutoFit/>
          </a:bodyPr>
          <a:lstStyle/>
          <a:p>
            <a:r>
              <a:rPr lang="en-US" altLang="zh-CN" dirty="0">
                <a:solidFill>
                  <a:schemeClr val="tx1"/>
                </a:solidFill>
              </a:rPr>
              <a:t>LVDT</a:t>
            </a:r>
            <a:r>
              <a:rPr lang="zh-CN" altLang="zh-CN" dirty="0">
                <a:solidFill>
                  <a:schemeClr val="tx1"/>
                </a:solidFill>
              </a:rPr>
              <a:t>原理图</a:t>
            </a:r>
            <a:endParaRPr lang="zh-CN" altLang="en-US" dirty="0">
              <a:solidFill>
                <a:schemeClr val="tx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lnSpcReduction="10000"/>
          </a:bodyPr>
          <a:lstStyle/>
          <a:p>
            <a:pPr>
              <a:buClrTx/>
              <a:buFont typeface="Wingdings" panose="05000000000000000000" pitchFamily="2" charset="2"/>
              <a:buChar char="n"/>
            </a:pPr>
            <a:r>
              <a:rPr lang="en-US" altLang="zh-CN" dirty="0"/>
              <a:t>AD598</a:t>
            </a:r>
            <a:r>
              <a:rPr lang="zh-CN" altLang="zh-CN" dirty="0"/>
              <a:t>是一款完整的单芯片线性可变差分变压器</a:t>
            </a:r>
            <a:r>
              <a:rPr lang="en-US" altLang="zh-CN" dirty="0"/>
              <a:t>(LVDT)</a:t>
            </a:r>
            <a:r>
              <a:rPr lang="zh-CN" altLang="zh-CN" dirty="0"/>
              <a:t>信号调理</a:t>
            </a:r>
            <a:r>
              <a:rPr lang="zh-CN" altLang="en-US" dirty="0"/>
              <a:t>芯片</a:t>
            </a:r>
            <a:r>
              <a:rPr lang="zh-CN" altLang="zh-CN" dirty="0"/>
              <a:t>，结合</a:t>
            </a:r>
            <a:r>
              <a:rPr lang="en-US" altLang="zh-CN" dirty="0"/>
              <a:t>LVDT</a:t>
            </a:r>
            <a:r>
              <a:rPr lang="zh-CN" altLang="zh-CN" dirty="0"/>
              <a:t>使用，能够将传感器机械</a:t>
            </a:r>
            <a:r>
              <a:rPr lang="zh-CN" altLang="en-US" dirty="0"/>
              <a:t>位移</a:t>
            </a:r>
            <a:r>
              <a:rPr lang="zh-CN" altLang="zh-CN" dirty="0"/>
              <a:t>转换为单极性或双极性直流电压。</a:t>
            </a:r>
            <a:endParaRPr lang="en-US" altLang="zh-CN" dirty="0"/>
          </a:p>
          <a:p>
            <a:pPr>
              <a:buClrTx/>
              <a:buFont typeface="Wingdings" panose="05000000000000000000" pitchFamily="2" charset="2"/>
              <a:buChar char="n"/>
            </a:pPr>
            <a:r>
              <a:rPr lang="en-US" altLang="zh-CN" dirty="0"/>
              <a:t>AD598</a:t>
            </a:r>
            <a:r>
              <a:rPr lang="zh-CN" altLang="zh-CN" dirty="0"/>
              <a:t>内置一个低失真正弦波振荡器，用来驱动</a:t>
            </a:r>
            <a:r>
              <a:rPr lang="en-US" altLang="zh-CN" dirty="0"/>
              <a:t>LVDT</a:t>
            </a:r>
            <a:r>
              <a:rPr lang="zh-CN" altLang="zh-CN" dirty="0"/>
              <a:t>原边。</a:t>
            </a:r>
            <a:r>
              <a:rPr lang="en-US" altLang="zh-CN" dirty="0"/>
              <a:t>LVDT</a:t>
            </a:r>
            <a:r>
              <a:rPr lang="zh-CN" altLang="zh-CN" dirty="0"/>
              <a:t>副边输出由两个正弦波组成，用来直接驱动</a:t>
            </a:r>
            <a:r>
              <a:rPr lang="en-US" altLang="zh-CN" dirty="0"/>
              <a:t>AD598</a:t>
            </a:r>
            <a:r>
              <a:rPr lang="zh-CN" altLang="zh-CN" dirty="0"/>
              <a:t>。</a:t>
            </a:r>
            <a:r>
              <a:rPr lang="en-US" altLang="zh-CN" dirty="0"/>
              <a:t>AD598</a:t>
            </a:r>
            <a:r>
              <a:rPr lang="zh-CN" altLang="zh-CN" dirty="0"/>
              <a:t>采集这两个信号工作，将其差值除以其和值，产生一个单极性或双极性比例直流输出。这个直流信号的大小直接反映了位移的大小和方向。</a:t>
            </a:r>
            <a:endParaRPr lang="en-US" altLang="zh-CN" dirty="0"/>
          </a:p>
          <a:p>
            <a:pPr>
              <a:buClrTx/>
              <a:buFont typeface="Wingdings" panose="05000000000000000000" pitchFamily="2" charset="2"/>
              <a:buChar char="n"/>
            </a:pPr>
            <a:r>
              <a:rPr lang="zh-CN" altLang="zh-CN" dirty="0"/>
              <a:t>当采用双极性输出时，其输出电压与位移关系如图所示</a:t>
            </a:r>
            <a:endParaRPr lang="zh-CN" altLang="en-US" dirty="0"/>
          </a:p>
        </p:txBody>
      </p:sp>
      <p:pic>
        <p:nvPicPr>
          <p:cNvPr id="5" name="内容占位符 4"/>
          <p:cNvPicPr>
            <a:picLocks noGrp="1"/>
          </p:cNvPicPr>
          <p:nvPr>
            <p:ph sz="quarter" idx="11"/>
          </p:nvPr>
        </p:nvPicPr>
        <p:blipFill>
          <a:blip r:embed="rId2">
            <a:extLst>
              <a:ext uri="{28A0092B-C50C-407E-A947-70E740481C1C}">
                <a14:useLocalDpi xmlns:a14="http://schemas.microsoft.com/office/drawing/2010/main" val="0"/>
              </a:ext>
            </a:extLst>
          </a:blip>
          <a:stretch>
            <a:fillRect/>
          </a:stretch>
        </p:blipFill>
        <p:spPr>
          <a:xfrm>
            <a:off x="6744072" y="1707213"/>
            <a:ext cx="4648849" cy="2581635"/>
          </a:xfrm>
          <a:prstGeom prst="rect">
            <a:avLst/>
          </a:prstGeom>
        </p:spPr>
      </p:pic>
      <p:sp>
        <p:nvSpPr>
          <p:cNvPr id="4" name="标题 3"/>
          <p:cNvSpPr>
            <a:spLocks noGrp="1"/>
          </p:cNvSpPr>
          <p:nvPr>
            <p:ph type="title"/>
          </p:nvPr>
        </p:nvSpPr>
        <p:spPr/>
        <p:txBody>
          <a:bodyPr/>
          <a:lstStyle/>
          <a:p>
            <a:r>
              <a:rPr lang="zh-CN" altLang="en-US" dirty="0"/>
              <a:t>线性可变差分变压器及其调理电路举例</a:t>
            </a:r>
          </a:p>
        </p:txBody>
      </p:sp>
      <p:pic>
        <p:nvPicPr>
          <p:cNvPr id="6" name="图片 5"/>
          <p:cNvPicPr/>
          <p:nvPr/>
        </p:nvPicPr>
        <p:blipFill>
          <a:blip r:embed="rId3">
            <a:extLst>
              <a:ext uri="{28A0092B-C50C-407E-A947-70E740481C1C}">
                <a14:useLocalDpi xmlns:a14="http://schemas.microsoft.com/office/drawing/2010/main" val="0"/>
              </a:ext>
            </a:extLst>
          </a:blip>
          <a:stretch>
            <a:fillRect/>
          </a:stretch>
        </p:blipFill>
        <p:spPr>
          <a:xfrm>
            <a:off x="7896200" y="4797152"/>
            <a:ext cx="2808312" cy="1621016"/>
          </a:xfrm>
          <a:prstGeom prst="rect">
            <a:avLst/>
          </a:prstGeom>
        </p:spPr>
      </p:pic>
      <p:sp>
        <p:nvSpPr>
          <p:cNvPr id="7" name="文本框 6"/>
          <p:cNvSpPr txBox="1"/>
          <p:nvPr/>
        </p:nvSpPr>
        <p:spPr>
          <a:xfrm>
            <a:off x="7628336" y="4259795"/>
            <a:ext cx="2880320" cy="369332"/>
          </a:xfrm>
          <a:prstGeom prst="rect">
            <a:avLst/>
          </a:prstGeom>
          <a:noFill/>
        </p:spPr>
        <p:txBody>
          <a:bodyPr wrap="square" rtlCol="0">
            <a:spAutoFit/>
          </a:bodyPr>
          <a:lstStyle/>
          <a:p>
            <a:r>
              <a:rPr lang="en-US" altLang="zh-CN"/>
              <a:t>LVDT</a:t>
            </a:r>
            <a:r>
              <a:rPr lang="zh-CN" altLang="zh-CN"/>
              <a:t>调理电路原理示意图</a:t>
            </a:r>
            <a:endParaRPr lang="zh-CN" altLang="en-US" dirty="0"/>
          </a:p>
        </p:txBody>
      </p:sp>
      <p:sp>
        <p:nvSpPr>
          <p:cNvPr id="8" name="文本框 7"/>
          <p:cNvSpPr txBox="1"/>
          <p:nvPr/>
        </p:nvSpPr>
        <p:spPr>
          <a:xfrm>
            <a:off x="7546244" y="6359257"/>
            <a:ext cx="3508224" cy="369332"/>
          </a:xfrm>
          <a:prstGeom prst="rect">
            <a:avLst/>
          </a:prstGeom>
          <a:noFill/>
        </p:spPr>
        <p:txBody>
          <a:bodyPr wrap="square" rtlCol="0">
            <a:spAutoFit/>
          </a:bodyPr>
          <a:lstStyle/>
          <a:p>
            <a:r>
              <a:rPr lang="en-US" altLang="zh-CN" dirty="0"/>
              <a:t>AD598</a:t>
            </a:r>
            <a:r>
              <a:rPr lang="zh-CN" altLang="zh-CN" dirty="0"/>
              <a:t>输出电压与铁芯位移关系</a:t>
            </a:r>
            <a:endParaRPr lang="zh-CN" altLang="en-US" dirty="0"/>
          </a:p>
        </p:txBody>
      </p:sp>
    </p:spTree>
    <p:extLst>
      <p:ext uri="{BB962C8B-B14F-4D97-AF65-F5344CB8AC3E}">
        <p14:creationId xmlns:p14="http://schemas.microsoft.com/office/powerpoint/2010/main" val="1250875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58701" y="975601"/>
            <a:ext cx="3421075" cy="574183"/>
          </a:xfrm>
        </p:spPr>
        <p:txBody>
          <a:bodyPr vert="horz" lIns="91440" tIns="45720" rIns="91440" bIns="45720" rtlCol="0" anchor="b" anchorCtr="0">
            <a:normAutofit/>
          </a:bodyPr>
          <a:lstStyle/>
          <a:p>
            <a:r>
              <a:rPr lang="zh-CN" altLang="zh-CN" dirty="0">
                <a:latin typeface="+mj-ea"/>
              </a:rPr>
              <a:t>热电阻技术参数</a:t>
            </a:r>
            <a:endParaRPr lang="zh-CN" altLang="en-US" dirty="0">
              <a:latin typeface="+mj-ea"/>
            </a:endParaRPr>
          </a:p>
        </p:txBody>
      </p:sp>
      <p:sp>
        <p:nvSpPr>
          <p:cNvPr id="270339" name="Rectangle 3"/>
          <p:cNvSpPr>
            <a:spLocks noGrp="1" noChangeArrowheads="1"/>
          </p:cNvSpPr>
          <p:nvPr>
            <p:ph sz="quarter" idx="4294967295"/>
          </p:nvPr>
        </p:nvSpPr>
        <p:spPr>
          <a:xfrm>
            <a:off x="0" y="1844675"/>
            <a:ext cx="5376863" cy="1800349"/>
          </a:xfrm>
        </p:spPr>
        <p:txBody>
          <a:bodyPr>
            <a:normAutofit/>
          </a:bodyPr>
          <a:lstStyle/>
          <a:p>
            <a:pPr>
              <a:buClr>
                <a:schemeClr val="tx1"/>
              </a:buClr>
              <a:buFont typeface="Wingdings" panose="05000000000000000000" pitchFamily="2" charset="2"/>
              <a:buChar char="n"/>
            </a:pPr>
            <a:r>
              <a:rPr lang="zh-CN" altLang="en-US" sz="2400" dirty="0">
                <a:latin typeface="+mn-ea"/>
              </a:rPr>
              <a:t>分度号</a:t>
            </a:r>
          </a:p>
          <a:p>
            <a:pPr lvl="1">
              <a:buClr>
                <a:schemeClr val="tx1"/>
              </a:buClr>
              <a:buFont typeface="Wingdings" panose="05000000000000000000" pitchFamily="2" charset="2"/>
              <a:buChar char="Ø"/>
            </a:pPr>
            <a:r>
              <a:rPr lang="zh-CN" altLang="en-US" sz="2200" dirty="0">
                <a:latin typeface="+mn-ea"/>
              </a:rPr>
              <a:t>铂电阻：</a:t>
            </a:r>
            <a:r>
              <a:rPr lang="en-US" altLang="zh-CN" sz="2200" dirty="0"/>
              <a:t>Pt100</a:t>
            </a:r>
            <a:r>
              <a:rPr lang="zh-CN" altLang="en-US" sz="2200" dirty="0"/>
              <a:t>，</a:t>
            </a:r>
            <a:r>
              <a:rPr lang="en-US" altLang="zh-CN" sz="2200" dirty="0"/>
              <a:t>Pt50</a:t>
            </a:r>
          </a:p>
          <a:p>
            <a:pPr lvl="1">
              <a:buClr>
                <a:schemeClr val="tx1"/>
              </a:buClr>
              <a:buFont typeface="Wingdings" panose="05000000000000000000" pitchFamily="2" charset="2"/>
              <a:buChar char="Ø"/>
            </a:pPr>
            <a:r>
              <a:rPr lang="zh-CN" altLang="en-US" sz="2200" dirty="0"/>
              <a:t>铜电阻：</a:t>
            </a:r>
            <a:r>
              <a:rPr lang="en-US" altLang="zh-CN" sz="2200" dirty="0"/>
              <a:t>Cu100</a:t>
            </a:r>
            <a:r>
              <a:rPr lang="zh-CN" altLang="en-US" sz="2200" dirty="0"/>
              <a:t>，</a:t>
            </a:r>
            <a:r>
              <a:rPr lang="en-US" altLang="zh-CN" sz="2200" dirty="0"/>
              <a:t>Cu50</a:t>
            </a:r>
          </a:p>
          <a:p>
            <a:pPr marL="0" indent="0">
              <a:buClr>
                <a:schemeClr val="tx1"/>
              </a:buClr>
              <a:buNone/>
            </a:pPr>
            <a:endParaRPr lang="en-US" altLang="zh-CN" sz="2400" dirty="0">
              <a:latin typeface="+mn-ea"/>
            </a:endParaRPr>
          </a:p>
          <a:p>
            <a:pPr>
              <a:lnSpc>
                <a:spcPct val="120000"/>
              </a:lnSpc>
            </a:pPr>
            <a:endParaRPr lang="en-US" altLang="zh-CN" sz="2000" b="1" dirty="0">
              <a:latin typeface="宋体" panose="02010600030101010101" pitchFamily="2" charset="-122"/>
            </a:endParaRPr>
          </a:p>
        </p:txBody>
      </p:sp>
      <p:graphicFrame>
        <p:nvGraphicFramePr>
          <p:cNvPr id="3" name="内容占位符 2"/>
          <p:cNvGraphicFramePr>
            <a:graphicFrameLocks noGrp="1"/>
          </p:cNvGraphicFramePr>
          <p:nvPr>
            <p:ph sz="quarter" idx="4294967295"/>
            <p:extLst>
              <p:ext uri="{D42A27DB-BD31-4B8C-83A1-F6EECF244321}">
                <p14:modId xmlns:p14="http://schemas.microsoft.com/office/powerpoint/2010/main" val="1838457452"/>
              </p:ext>
            </p:extLst>
          </p:nvPr>
        </p:nvGraphicFramePr>
        <p:xfrm>
          <a:off x="119336" y="3789040"/>
          <a:ext cx="5472608" cy="244827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3374064223"/>
                    </a:ext>
                  </a:extLst>
                </a:gridCol>
                <a:gridCol w="1368152">
                  <a:extLst>
                    <a:ext uri="{9D8B030D-6E8A-4147-A177-3AD203B41FA5}">
                      <a16:colId xmlns:a16="http://schemas.microsoft.com/office/drawing/2014/main" val="1110407469"/>
                    </a:ext>
                  </a:extLst>
                </a:gridCol>
                <a:gridCol w="1368152">
                  <a:extLst>
                    <a:ext uri="{9D8B030D-6E8A-4147-A177-3AD203B41FA5}">
                      <a16:colId xmlns:a16="http://schemas.microsoft.com/office/drawing/2014/main" val="769142677"/>
                    </a:ext>
                  </a:extLst>
                </a:gridCol>
                <a:gridCol w="1368152">
                  <a:extLst>
                    <a:ext uri="{9D8B030D-6E8A-4147-A177-3AD203B41FA5}">
                      <a16:colId xmlns:a16="http://schemas.microsoft.com/office/drawing/2014/main" val="1347699553"/>
                    </a:ext>
                  </a:extLst>
                </a:gridCol>
              </a:tblGrid>
              <a:tr h="489654">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1600" u="none" strike="noStrike" cap="none" normalizeH="0" baseline="0" dirty="0">
                          <a:ln>
                            <a:noFill/>
                          </a:ln>
                          <a:effectLst/>
                        </a:rPr>
                        <a:t>热电阻类别</a:t>
                      </a:r>
                      <a:endParaRPr kumimoji="0" lang="zh-CN" altLang="en-US" sz="16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1600" u="none" strike="noStrike" cap="none" normalizeH="0" baseline="0" dirty="0">
                          <a:ln>
                            <a:noFill/>
                          </a:ln>
                          <a:effectLst/>
                        </a:rPr>
                        <a:t>分度号</a:t>
                      </a:r>
                      <a:endParaRPr kumimoji="0" lang="zh-CN" altLang="en-US" sz="16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US" altLang="zh-CN" sz="16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US" altLang="zh-CN" sz="1600" b="0" i="0" u="none" strike="noStrike" cap="none" normalizeH="0" baseline="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tc>
                <a:extLst>
                  <a:ext uri="{0D108BD9-81ED-4DB2-BD59-A6C34878D82A}">
                    <a16:rowId xmlns:a16="http://schemas.microsoft.com/office/drawing/2014/main" val="4090279181"/>
                  </a:ext>
                </a:extLst>
              </a:tr>
              <a:tr h="489654">
                <a:tc rowSpan="2">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1600" u="none" strike="noStrike" cap="none" normalizeH="0" baseline="0">
                          <a:ln>
                            <a:noFill/>
                          </a:ln>
                          <a:effectLst/>
                        </a:rPr>
                        <a:t>铂电阻</a:t>
                      </a:r>
                      <a:endParaRPr kumimoji="0" lang="zh-CN" altLang="en-US" sz="1600" b="0" i="0" u="none" strike="noStrike" cap="none" normalizeH="0" baseline="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u="none" strike="noStrike" cap="none" normalizeH="0" baseline="0" dirty="0">
                          <a:ln>
                            <a:noFill/>
                          </a:ln>
                          <a:effectLst/>
                        </a:rPr>
                        <a:t>Pt100</a:t>
                      </a:r>
                      <a:endParaRPr kumimoji="0" lang="zh-CN" altLang="zh-CN" sz="16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u="none" strike="noStrike" cap="none" normalizeH="0" baseline="0" dirty="0">
                          <a:ln>
                            <a:noFill/>
                          </a:ln>
                          <a:effectLst/>
                        </a:rPr>
                        <a:t>1.385 ±0.01</a:t>
                      </a:r>
                      <a:endParaRPr kumimoji="0" lang="zh-CN" altLang="zh-CN" sz="16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u="none" strike="noStrike" cap="none" normalizeH="0" baseline="0" dirty="0">
                          <a:ln>
                            <a:noFill/>
                          </a:ln>
                          <a:effectLst/>
                        </a:rPr>
                        <a:t>100± 0.1</a:t>
                      </a:r>
                      <a:endParaRPr kumimoji="0" lang="zh-CN" altLang="zh-CN" sz="16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tc>
                <a:extLst>
                  <a:ext uri="{0D108BD9-81ED-4DB2-BD59-A6C34878D82A}">
                    <a16:rowId xmlns:a16="http://schemas.microsoft.com/office/drawing/2014/main" val="4236750025"/>
                  </a:ext>
                </a:extLst>
              </a:tr>
              <a:tr h="489654">
                <a:tc vMerge="1">
                  <a:txBody>
                    <a:bodyPr/>
                    <a:lstStyle/>
                    <a:p>
                      <a:endParaRPr lang="zh-CN" altLang="en-US"/>
                    </a:p>
                  </a:txBody>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u="none" strike="noStrike" cap="none" normalizeH="0" baseline="0" dirty="0">
                          <a:ln>
                            <a:noFill/>
                          </a:ln>
                          <a:effectLst/>
                        </a:rPr>
                        <a:t>Pt50</a:t>
                      </a:r>
                      <a:endParaRPr kumimoji="0" lang="zh-CN" altLang="zh-CN" sz="16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u="none" strike="noStrike" cap="none" normalizeH="0" baseline="0">
                          <a:ln>
                            <a:noFill/>
                          </a:ln>
                          <a:effectLst/>
                        </a:rPr>
                        <a:t>1.385± 0.01</a:t>
                      </a:r>
                      <a:endParaRPr kumimoji="0" lang="zh-CN" altLang="zh-CN" sz="1600" b="0" i="0" u="none" strike="noStrike" cap="none" normalizeH="0" baseline="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u="none" strike="noStrike" cap="none" normalizeH="0" baseline="0" dirty="0">
                          <a:ln>
                            <a:noFill/>
                          </a:ln>
                          <a:effectLst/>
                        </a:rPr>
                        <a:t>50 ±0.5</a:t>
                      </a:r>
                      <a:endParaRPr kumimoji="0" lang="zh-CN" altLang="zh-CN" sz="16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tc>
                <a:extLst>
                  <a:ext uri="{0D108BD9-81ED-4DB2-BD59-A6C34878D82A}">
                    <a16:rowId xmlns:a16="http://schemas.microsoft.com/office/drawing/2014/main" val="409457973"/>
                  </a:ext>
                </a:extLst>
              </a:tr>
              <a:tr h="489654">
                <a:tc rowSpan="2">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1600" u="none" strike="noStrike" cap="none" normalizeH="0" baseline="0">
                          <a:ln>
                            <a:noFill/>
                          </a:ln>
                          <a:effectLst/>
                        </a:rPr>
                        <a:t>铜电阻</a:t>
                      </a:r>
                      <a:endParaRPr kumimoji="0" lang="zh-CN" altLang="en-US" sz="1600" b="0" i="0" u="none" strike="noStrike" cap="none" normalizeH="0" baseline="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u="none" strike="noStrike" cap="none" normalizeH="0" baseline="0">
                          <a:ln>
                            <a:noFill/>
                          </a:ln>
                          <a:effectLst/>
                        </a:rPr>
                        <a:t>Cu100</a:t>
                      </a:r>
                      <a:endParaRPr kumimoji="0" lang="zh-CN" altLang="zh-CN" sz="1600" b="0" i="0" u="none" strike="noStrike" cap="none" normalizeH="0" baseline="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u="none" strike="noStrike" cap="none" normalizeH="0" baseline="0">
                          <a:ln>
                            <a:noFill/>
                          </a:ln>
                          <a:effectLst/>
                        </a:rPr>
                        <a:t>1.428± 0.01</a:t>
                      </a:r>
                      <a:endParaRPr kumimoji="0" lang="zh-CN" altLang="zh-CN" sz="1600" b="0" i="0" u="none" strike="noStrike" cap="none" normalizeH="0" baseline="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u="none" strike="noStrike" cap="none" normalizeH="0" baseline="0" dirty="0">
                          <a:ln>
                            <a:noFill/>
                          </a:ln>
                          <a:effectLst/>
                        </a:rPr>
                        <a:t>100 ±0.05</a:t>
                      </a:r>
                      <a:endParaRPr kumimoji="0" lang="zh-CN" altLang="zh-CN" sz="16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tc>
                <a:extLst>
                  <a:ext uri="{0D108BD9-81ED-4DB2-BD59-A6C34878D82A}">
                    <a16:rowId xmlns:a16="http://schemas.microsoft.com/office/drawing/2014/main" val="2866713040"/>
                  </a:ext>
                </a:extLst>
              </a:tr>
              <a:tr h="489654">
                <a:tc vMerge="1">
                  <a:txBody>
                    <a:bodyPr/>
                    <a:lstStyle/>
                    <a:p>
                      <a:endParaRPr lang="zh-CN" altLang="en-US"/>
                    </a:p>
                  </a:txBody>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u="none" strike="noStrike" cap="none" normalizeH="0" baseline="0" dirty="0">
                          <a:ln>
                            <a:noFill/>
                          </a:ln>
                          <a:effectLst/>
                        </a:rPr>
                        <a:t>Ct50</a:t>
                      </a:r>
                      <a:endParaRPr kumimoji="0" lang="zh-CN" altLang="zh-CN" sz="16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u="none" strike="noStrike" cap="none" normalizeH="0" baseline="0" dirty="0">
                          <a:ln>
                            <a:noFill/>
                          </a:ln>
                          <a:effectLst/>
                        </a:rPr>
                        <a:t>1.428± 0.01</a:t>
                      </a:r>
                      <a:endParaRPr kumimoji="0" lang="zh-CN" altLang="zh-CN" sz="16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u="none" strike="noStrike" cap="none" normalizeH="0" baseline="0" dirty="0">
                          <a:ln>
                            <a:noFill/>
                          </a:ln>
                          <a:effectLst/>
                        </a:rPr>
                        <a:t>50± 0.05</a:t>
                      </a:r>
                      <a:endParaRPr kumimoji="0" lang="zh-CN" altLang="zh-CN" sz="16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tc>
                <a:extLst>
                  <a:ext uri="{0D108BD9-81ED-4DB2-BD59-A6C34878D82A}">
                    <a16:rowId xmlns:a16="http://schemas.microsoft.com/office/drawing/2014/main" val="2471893754"/>
                  </a:ext>
                </a:extLst>
              </a:tr>
            </a:tbl>
          </a:graphicData>
        </a:graphic>
      </p:graphicFrame>
      <p:sp>
        <p:nvSpPr>
          <p:cNvPr id="23586" name="Rectangle 1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23587" name="Object 11"/>
          <p:cNvGraphicFramePr>
            <a:graphicFrameLocks noChangeAspect="1"/>
          </p:cNvGraphicFramePr>
          <p:nvPr>
            <p:extLst>
              <p:ext uri="{D42A27DB-BD31-4B8C-83A1-F6EECF244321}">
                <p14:modId xmlns:p14="http://schemas.microsoft.com/office/powerpoint/2010/main" val="3260556849"/>
              </p:ext>
            </p:extLst>
          </p:nvPr>
        </p:nvGraphicFramePr>
        <p:xfrm>
          <a:off x="2999656" y="3877468"/>
          <a:ext cx="841375" cy="360363"/>
        </p:xfrm>
        <a:graphic>
          <a:graphicData uri="http://schemas.openxmlformats.org/presentationml/2006/ole">
            <mc:AlternateContent xmlns:mc="http://schemas.openxmlformats.org/markup-compatibility/2006">
              <mc:Choice xmlns:v="urn:schemas-microsoft-com:vml" Requires="v">
                <p:oleObj spid="_x0000_s3088" name="Equation" r:id="rId4" imgW="533169" imgH="228501" progId="">
                  <p:embed/>
                </p:oleObj>
              </mc:Choice>
              <mc:Fallback>
                <p:oleObj name="Equation" r:id="rId4" imgW="533169" imgH="228501" progId="">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9656" y="3877468"/>
                        <a:ext cx="841375" cy="360363"/>
                      </a:xfrm>
                      <a:prstGeom prst="rect">
                        <a:avLst/>
                      </a:prstGeom>
                      <a:solidFill>
                        <a:schemeClr val="bg1"/>
                      </a:solidFill>
                      <a:ln>
                        <a:noFill/>
                      </a:ln>
                    </p:spPr>
                  </p:pic>
                </p:oleObj>
              </mc:Fallback>
            </mc:AlternateContent>
          </a:graphicData>
        </a:graphic>
      </p:graphicFrame>
      <p:sp>
        <p:nvSpPr>
          <p:cNvPr id="23588" name="Rectangle 1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23589" name="Object 13"/>
          <p:cNvGraphicFramePr>
            <a:graphicFrameLocks noChangeAspect="1"/>
          </p:cNvGraphicFramePr>
          <p:nvPr>
            <p:extLst>
              <p:ext uri="{D42A27DB-BD31-4B8C-83A1-F6EECF244321}">
                <p14:modId xmlns:p14="http://schemas.microsoft.com/office/powerpoint/2010/main" val="932681991"/>
              </p:ext>
            </p:extLst>
          </p:nvPr>
        </p:nvGraphicFramePr>
        <p:xfrm>
          <a:off x="4404767" y="3877468"/>
          <a:ext cx="660400" cy="360363"/>
        </p:xfrm>
        <a:graphic>
          <a:graphicData uri="http://schemas.openxmlformats.org/presentationml/2006/ole">
            <mc:AlternateContent xmlns:mc="http://schemas.openxmlformats.org/markup-compatibility/2006">
              <mc:Choice xmlns:v="urn:schemas-microsoft-com:vml" Requires="v">
                <p:oleObj spid="_x0000_s3089" name="Equation" r:id="rId6" imgW="419100" imgH="228600" progId="">
                  <p:embed/>
                </p:oleObj>
              </mc:Choice>
              <mc:Fallback>
                <p:oleObj name="Equation" r:id="rId6" imgW="419100" imgH="228600" progId="">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4767" y="3877468"/>
                        <a:ext cx="660400" cy="360363"/>
                      </a:xfrm>
                      <a:prstGeom prst="rect">
                        <a:avLst/>
                      </a:prstGeom>
                      <a:solidFill>
                        <a:schemeClr val="bg1"/>
                      </a:solidFill>
                      <a:ln>
                        <a:noFill/>
                      </a:ln>
                    </p:spPr>
                  </p:pic>
                </p:oleObj>
              </mc:Fallback>
            </mc:AlternateContent>
          </a:graphicData>
        </a:graphic>
      </p:graphicFrame>
      <p:pic>
        <p:nvPicPr>
          <p:cNvPr id="12" name="图片 11">
            <a:extLst>
              <a:ext uri="{FF2B5EF4-FFF2-40B4-BE49-F238E27FC236}">
                <a16:creationId xmlns:a16="http://schemas.microsoft.com/office/drawing/2014/main" id="{28C482B8-EBBA-42FE-8745-8D5BF6806F8E}"/>
              </a:ext>
            </a:extLst>
          </p:cNvPr>
          <p:cNvPicPr>
            <a:picLocks noChangeAspect="1"/>
          </p:cNvPicPr>
          <p:nvPr/>
        </p:nvPicPr>
        <p:blipFill>
          <a:blip r:embed="rId8"/>
          <a:stretch>
            <a:fillRect/>
          </a:stretch>
        </p:blipFill>
        <p:spPr>
          <a:xfrm>
            <a:off x="6383015" y="1765604"/>
            <a:ext cx="5613556" cy="4622931"/>
          </a:xfrm>
          <a:prstGeom prst="rect">
            <a:avLst/>
          </a:prstGeom>
        </p:spPr>
      </p:pic>
      <p:sp>
        <p:nvSpPr>
          <p:cNvPr id="13" name="文本框 12">
            <a:extLst>
              <a:ext uri="{FF2B5EF4-FFF2-40B4-BE49-F238E27FC236}">
                <a16:creationId xmlns:a16="http://schemas.microsoft.com/office/drawing/2014/main" id="{FA02B8E1-D014-43FD-BB62-B01368A5839A}"/>
              </a:ext>
            </a:extLst>
          </p:cNvPr>
          <p:cNvSpPr txBox="1"/>
          <p:nvPr/>
        </p:nvSpPr>
        <p:spPr>
          <a:xfrm>
            <a:off x="5807969" y="2202393"/>
            <a:ext cx="648071" cy="369332"/>
          </a:xfrm>
          <a:prstGeom prst="rect">
            <a:avLst/>
          </a:prstGeom>
          <a:noFill/>
        </p:spPr>
        <p:txBody>
          <a:bodyPr wrap="square" rtlCol="0">
            <a:spAutoFit/>
          </a:bodyPr>
          <a:lstStyle/>
          <a:p>
            <a:r>
              <a:rPr lang="en-US" altLang="zh-CN" dirty="0"/>
              <a:t>-200</a:t>
            </a:r>
            <a:endParaRPr lang="zh-CN" altLang="en-US" dirty="0"/>
          </a:p>
        </p:txBody>
      </p:sp>
      <p:sp>
        <p:nvSpPr>
          <p:cNvPr id="14" name="文本框 13">
            <a:extLst>
              <a:ext uri="{FF2B5EF4-FFF2-40B4-BE49-F238E27FC236}">
                <a16:creationId xmlns:a16="http://schemas.microsoft.com/office/drawing/2014/main" id="{1EBCBCF7-5740-4397-9C86-59E288C7722B}"/>
              </a:ext>
            </a:extLst>
          </p:cNvPr>
          <p:cNvSpPr txBox="1"/>
          <p:nvPr/>
        </p:nvSpPr>
        <p:spPr>
          <a:xfrm>
            <a:off x="5735964" y="5882399"/>
            <a:ext cx="720076" cy="369332"/>
          </a:xfrm>
          <a:prstGeom prst="rect">
            <a:avLst/>
          </a:prstGeom>
          <a:noFill/>
        </p:spPr>
        <p:txBody>
          <a:bodyPr wrap="square" rtlCol="0">
            <a:spAutoFit/>
          </a:bodyPr>
          <a:lstStyle/>
          <a:p>
            <a:r>
              <a:rPr lang="en-US" altLang="zh-CN" dirty="0"/>
              <a:t>+850</a:t>
            </a:r>
            <a:endParaRPr lang="zh-CN" altLang="en-US" dirty="0"/>
          </a:p>
        </p:txBody>
      </p:sp>
      <p:sp>
        <p:nvSpPr>
          <p:cNvPr id="15" name="文本框 14">
            <a:extLst>
              <a:ext uri="{FF2B5EF4-FFF2-40B4-BE49-F238E27FC236}">
                <a16:creationId xmlns:a16="http://schemas.microsoft.com/office/drawing/2014/main" id="{E8299EC6-8475-46AA-8D63-2A87C487F973}"/>
              </a:ext>
            </a:extLst>
          </p:cNvPr>
          <p:cNvSpPr txBox="1"/>
          <p:nvPr/>
        </p:nvSpPr>
        <p:spPr>
          <a:xfrm>
            <a:off x="5451061" y="3134148"/>
            <a:ext cx="738664" cy="2304256"/>
          </a:xfrm>
          <a:prstGeom prst="rect">
            <a:avLst/>
          </a:prstGeom>
          <a:noFill/>
        </p:spPr>
        <p:txBody>
          <a:bodyPr vert="eaVert" wrap="square" rtlCol="0">
            <a:spAutoFit/>
          </a:bodyPr>
          <a:lstStyle/>
          <a:p>
            <a:r>
              <a:rPr lang="en-US" altLang="zh-CN" b="1" dirty="0"/>
              <a:t>PT100 </a:t>
            </a:r>
            <a:r>
              <a:rPr lang="zh-CN" altLang="en-US" b="1" dirty="0"/>
              <a:t>的测温范围</a:t>
            </a:r>
            <a:endParaRPr lang="en-US" altLang="zh-CN" dirty="0"/>
          </a:p>
          <a:p>
            <a:endParaRPr lang="zh-CN" altLang="en-US" dirty="0"/>
          </a:p>
        </p:txBody>
      </p:sp>
      <p:cxnSp>
        <p:nvCxnSpPr>
          <p:cNvPr id="16" name="直接箭头连接符 15">
            <a:extLst>
              <a:ext uri="{FF2B5EF4-FFF2-40B4-BE49-F238E27FC236}">
                <a16:creationId xmlns:a16="http://schemas.microsoft.com/office/drawing/2014/main" id="{C69BB76E-F9D1-4507-B5E1-919545A4F25C}"/>
              </a:ext>
            </a:extLst>
          </p:cNvPr>
          <p:cNvCxnSpPr>
            <a:cxnSpLocks/>
          </p:cNvCxnSpPr>
          <p:nvPr/>
        </p:nvCxnSpPr>
        <p:spPr>
          <a:xfrm flipH="1">
            <a:off x="6204013" y="2564904"/>
            <a:ext cx="36003" cy="33106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AC99C44-2864-4B51-B393-5EDC2C9C3097}"/>
              </a:ext>
            </a:extLst>
          </p:cNvPr>
          <p:cNvSpPr txBox="1"/>
          <p:nvPr/>
        </p:nvSpPr>
        <p:spPr>
          <a:xfrm>
            <a:off x="2661791" y="1765604"/>
            <a:ext cx="1887955" cy="338554"/>
          </a:xfrm>
          <a:prstGeom prst="rect">
            <a:avLst/>
          </a:prstGeom>
          <a:noFill/>
        </p:spPr>
        <p:txBody>
          <a:bodyPr wrap="square">
            <a:spAutoFit/>
          </a:bodyPr>
          <a:lstStyle/>
          <a:p>
            <a:r>
              <a:rPr lang="en-US" altLang="zh-CN" sz="1600" dirty="0">
                <a:latin typeface="+mn-lt"/>
              </a:rPr>
              <a:t>0</a:t>
            </a:r>
            <a:r>
              <a:rPr kumimoji="1" lang="zh-CN" altLang="en-US" sz="1600" dirty="0">
                <a:latin typeface="Times New Roman" panose="02020603050405020304" pitchFamily="18" charset="0"/>
                <a:cs typeface="Times New Roman" panose="02020603050405020304" pitchFamily="18" charset="0"/>
              </a:rPr>
              <a:t>℃</a:t>
            </a:r>
            <a:r>
              <a:rPr lang="zh-CN" altLang="en-US" sz="1600" dirty="0">
                <a:latin typeface="+mn-lt"/>
              </a:rPr>
              <a:t>时的电阻</a:t>
            </a:r>
            <a:r>
              <a:rPr lang="en-US" altLang="zh-CN" sz="1600" dirty="0">
                <a:latin typeface="+mn-lt"/>
              </a:rPr>
              <a:t>100Ω</a:t>
            </a:r>
            <a:endParaRPr lang="zh-CN" altLang="en-US" sz="1600" dirty="0">
              <a:latin typeface="+mn-lt"/>
            </a:endParaRPr>
          </a:p>
        </p:txBody>
      </p:sp>
      <p:sp>
        <p:nvSpPr>
          <p:cNvPr id="2" name="文本框 1">
            <a:extLst>
              <a:ext uri="{FF2B5EF4-FFF2-40B4-BE49-F238E27FC236}">
                <a16:creationId xmlns:a16="http://schemas.microsoft.com/office/drawing/2014/main" id="{28A9C183-F025-9B93-F9A3-E05463B7658A}"/>
              </a:ext>
            </a:extLst>
          </p:cNvPr>
          <p:cNvSpPr txBox="1"/>
          <p:nvPr/>
        </p:nvSpPr>
        <p:spPr>
          <a:xfrm>
            <a:off x="5315230" y="1547117"/>
            <a:ext cx="1956536" cy="338554"/>
          </a:xfrm>
          <a:prstGeom prst="rect">
            <a:avLst/>
          </a:prstGeom>
          <a:noFill/>
        </p:spPr>
        <p:txBody>
          <a:bodyPr wrap="square">
            <a:spAutoFit/>
          </a:bodyPr>
          <a:lstStyle/>
          <a:p>
            <a:r>
              <a:rPr lang="en-US" altLang="zh-CN" sz="1600" b="1" dirty="0"/>
              <a:t>PT100</a:t>
            </a:r>
            <a:r>
              <a:rPr lang="zh-CN" altLang="en-US" sz="1600" b="1" dirty="0"/>
              <a:t>的分度表</a:t>
            </a:r>
          </a:p>
        </p:txBody>
      </p:sp>
      <p:cxnSp>
        <p:nvCxnSpPr>
          <p:cNvPr id="5" name="直接箭头连接符 4">
            <a:extLst>
              <a:ext uri="{FF2B5EF4-FFF2-40B4-BE49-F238E27FC236}">
                <a16:creationId xmlns:a16="http://schemas.microsoft.com/office/drawing/2014/main" id="{B883BF20-3DBF-C43A-E55C-DC9C942E40A5}"/>
              </a:ext>
            </a:extLst>
          </p:cNvPr>
          <p:cNvCxnSpPr/>
          <p:nvPr/>
        </p:nvCxnSpPr>
        <p:spPr>
          <a:xfrm flipV="1">
            <a:off x="2418590" y="2032150"/>
            <a:ext cx="486402"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7"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58700" y="1685678"/>
            <a:ext cx="10189827" cy="4921498"/>
          </a:xfrm>
        </p:spPr>
        <p:txBody>
          <a:bodyPr/>
          <a:lstStyle/>
          <a:p>
            <a:pPr>
              <a:buFont typeface="Wingdings" panose="05000000000000000000" pitchFamily="2" charset="2"/>
              <a:buChar char="n"/>
            </a:pPr>
            <a:r>
              <a:rPr lang="zh-CN" altLang="en-US" dirty="0"/>
              <a:t>测量范围及测量精度</a:t>
            </a:r>
          </a:p>
          <a:p>
            <a:endParaRPr lang="en-US" altLang="zh-CN" dirty="0"/>
          </a:p>
          <a:p>
            <a:endParaRPr lang="en-US" altLang="zh-CN" dirty="0"/>
          </a:p>
          <a:p>
            <a:endParaRPr lang="en-US" altLang="zh-CN" dirty="0"/>
          </a:p>
          <a:p>
            <a:endParaRPr lang="en-US" altLang="zh-CN" dirty="0"/>
          </a:p>
          <a:p>
            <a:endParaRPr lang="en-US" altLang="zh-CN" dirty="0"/>
          </a:p>
          <a:p>
            <a:pPr>
              <a:buFont typeface="Wingdings" panose="05000000000000000000" pitchFamily="2" charset="2"/>
              <a:buChar char="n"/>
            </a:pPr>
            <a:r>
              <a:rPr lang="zh-CN" altLang="en-US" dirty="0"/>
              <a:t>允通电流： 通过热电阻中的工作电流应小于</a:t>
            </a:r>
            <a:r>
              <a:rPr lang="en-US" altLang="zh-CN" dirty="0"/>
              <a:t>5mA</a:t>
            </a:r>
            <a:r>
              <a:rPr lang="zh-CN" altLang="en-US" dirty="0"/>
              <a:t>，以避免自热效应产生影响</a:t>
            </a:r>
          </a:p>
          <a:p>
            <a:pPr>
              <a:buFont typeface="Wingdings" panose="05000000000000000000" pitchFamily="2" charset="2"/>
              <a:buChar char="n"/>
            </a:pPr>
            <a:r>
              <a:rPr lang="zh-CN" altLang="en-US" dirty="0"/>
              <a:t>时间常数</a:t>
            </a:r>
            <a:r>
              <a:rPr lang="en-US" altLang="zh-CN" dirty="0"/>
              <a:t>:  </a:t>
            </a:r>
          </a:p>
          <a:p>
            <a:pPr lvl="1">
              <a:buFont typeface="Wingdings" panose="05000000000000000000" pitchFamily="2" charset="2"/>
              <a:buChar char="ü"/>
            </a:pPr>
            <a:r>
              <a:rPr lang="zh-CN" altLang="en-US" dirty="0">
                <a:solidFill>
                  <a:srgbClr val="FF0000"/>
                </a:solidFill>
              </a:rPr>
              <a:t>测温热电阻达到环境温度所需的时间</a:t>
            </a:r>
            <a:r>
              <a:rPr lang="zh-CN" altLang="en-US" dirty="0"/>
              <a:t>，测温电极的</a:t>
            </a:r>
            <a:r>
              <a:rPr lang="zh-CN" altLang="en-US" dirty="0">
                <a:solidFill>
                  <a:srgbClr val="FF0000"/>
                </a:solidFill>
              </a:rPr>
              <a:t>质量和热容比</a:t>
            </a:r>
            <a:r>
              <a:rPr lang="zh-CN" altLang="en-US" dirty="0"/>
              <a:t>越小，时间常数越小</a:t>
            </a:r>
            <a:endParaRPr lang="en-US" altLang="zh-CN" dirty="0"/>
          </a:p>
          <a:p>
            <a:pPr lvl="1">
              <a:buFont typeface="Wingdings" panose="05000000000000000000" pitchFamily="2" charset="2"/>
              <a:buChar char="ü"/>
            </a:pPr>
            <a:r>
              <a:rPr lang="zh-CN" altLang="en-US" dirty="0"/>
              <a:t>铠装的</a:t>
            </a:r>
            <a:r>
              <a:rPr lang="en-US" altLang="zh-CN" dirty="0"/>
              <a:t>Pt100</a:t>
            </a:r>
            <a:r>
              <a:rPr lang="zh-CN" altLang="en-US" dirty="0"/>
              <a:t>电极比的</a:t>
            </a:r>
            <a:r>
              <a:rPr lang="en-US" altLang="zh-CN" dirty="0"/>
              <a:t>Pt100</a:t>
            </a:r>
            <a:r>
              <a:rPr lang="zh-CN" altLang="en-US" dirty="0"/>
              <a:t>本身的时间常数大很多</a:t>
            </a:r>
          </a:p>
          <a:p>
            <a:endParaRPr lang="zh-CN" altLang="en-US" dirty="0"/>
          </a:p>
        </p:txBody>
      </p:sp>
      <p:sp>
        <p:nvSpPr>
          <p:cNvPr id="10" name="Rectangle 11"/>
          <p:cNvSpPr>
            <a:spLocks noGrp="1" noChangeArrowheads="1"/>
          </p:cNvSpPr>
          <p:nvPr>
            <p:ph type="title"/>
          </p:nvPr>
        </p:nvSpPr>
        <p:spPr/>
        <p:txBody>
          <a:bodyPr vert="horz" lIns="91440" tIns="45720" rIns="91440" bIns="45720" rtlCol="0" anchor="b" anchorCtr="0">
            <a:normAutofit/>
          </a:bodyPr>
          <a:lstStyle/>
          <a:p>
            <a:r>
              <a:rPr lang="zh-CN" altLang="zh-CN" dirty="0">
                <a:latin typeface="等线" panose="02010600030101010101" pitchFamily="2" charset="-122"/>
                <a:ea typeface="等线" panose="02010600030101010101" pitchFamily="2" charset="-122"/>
              </a:rPr>
              <a:t>热电阻技术参数</a:t>
            </a:r>
            <a:endParaRPr lang="zh-CN" altLang="en-US" dirty="0">
              <a:latin typeface="等线" panose="02010600030101010101" pitchFamily="2" charset="-122"/>
              <a:ea typeface="等线" panose="02010600030101010101"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572928814"/>
              </p:ext>
            </p:extLst>
          </p:nvPr>
        </p:nvGraphicFramePr>
        <p:xfrm>
          <a:off x="623391" y="2284289"/>
          <a:ext cx="7040564" cy="1864791"/>
        </p:xfrm>
        <a:graphic>
          <a:graphicData uri="http://schemas.openxmlformats.org/drawingml/2006/table">
            <a:tbl>
              <a:tblPr/>
              <a:tblGrid>
                <a:gridCol w="1251656">
                  <a:extLst>
                    <a:ext uri="{9D8B030D-6E8A-4147-A177-3AD203B41FA5}">
                      <a16:colId xmlns:a16="http://schemas.microsoft.com/office/drawing/2014/main" val="20000"/>
                    </a:ext>
                  </a:extLst>
                </a:gridCol>
                <a:gridCol w="1486341">
                  <a:extLst>
                    <a:ext uri="{9D8B030D-6E8A-4147-A177-3AD203B41FA5}">
                      <a16:colId xmlns:a16="http://schemas.microsoft.com/office/drawing/2014/main" val="20001"/>
                    </a:ext>
                  </a:extLst>
                </a:gridCol>
                <a:gridCol w="1095199">
                  <a:extLst>
                    <a:ext uri="{9D8B030D-6E8A-4147-A177-3AD203B41FA5}">
                      <a16:colId xmlns:a16="http://schemas.microsoft.com/office/drawing/2014/main" val="20002"/>
                    </a:ext>
                  </a:extLst>
                </a:gridCol>
                <a:gridCol w="3207368">
                  <a:extLst>
                    <a:ext uri="{9D8B030D-6E8A-4147-A177-3AD203B41FA5}">
                      <a16:colId xmlns:a16="http://schemas.microsoft.com/office/drawing/2014/main" val="20003"/>
                    </a:ext>
                  </a:extLst>
                </a:gridCol>
              </a:tblGrid>
              <a:tr h="419650">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14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rPr>
                        <a:t>热电阻类别</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14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rPr>
                        <a:t>测量范围（℃）</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14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rPr>
                        <a:t>分度号</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14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rPr>
                        <a:t>允许偏差</a:t>
                      </a:r>
                      <a:r>
                        <a:rPr kumimoji="0" lang="en-US" sz="14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rPr>
                        <a:t> </a:t>
                      </a:r>
                      <a:endParaRPr kumimoji="0" lang="zh-CN" altLang="en-US" sz="14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3946">
                <a:tc rowSpan="2">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14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rPr>
                        <a:t>铂电阻</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4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rPr>
                        <a:t>-200~+420</a:t>
                      </a:r>
                      <a:endParaRPr kumimoji="0" lang="zh-CN" altLang="zh-CN" sz="14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400" b="0" i="0" u="none" strike="noStrike" cap="none" normalizeH="0" baseline="0">
                          <a:ln>
                            <a:noFill/>
                          </a:ln>
                          <a:solidFill>
                            <a:srgbClr val="133984"/>
                          </a:solidFill>
                          <a:effectLst/>
                          <a:latin typeface="Times New Roman" pitchFamily="18" charset="0"/>
                          <a:ea typeface="黑体" pitchFamily="2" charset="-122"/>
                          <a:cs typeface="Times New Roman" pitchFamily="18" charset="0"/>
                        </a:rPr>
                        <a:t>Pt100</a:t>
                      </a:r>
                      <a:endParaRPr kumimoji="0" lang="zh-CN" altLang="zh-CN" sz="1400" b="0" i="0" u="none" strike="noStrike" cap="none" normalizeH="0" baseline="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4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rPr>
                        <a:t>A</a:t>
                      </a:r>
                      <a:r>
                        <a:rPr kumimoji="0" lang="zh-CN" altLang="en-US" sz="14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rPr>
                        <a:t>级 </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5456">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4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rPr>
                        <a:t>Pt50</a:t>
                      </a:r>
                      <a:endParaRPr kumimoji="0" lang="zh-CN" altLang="zh-CN" sz="14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4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rPr>
                        <a:t>B</a:t>
                      </a:r>
                      <a:r>
                        <a:rPr kumimoji="0" lang="zh-CN" altLang="en-US" sz="14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rPr>
                        <a:t>级 </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5739">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1400" b="0" i="0" u="none" strike="noStrike" cap="none" normalizeH="0" baseline="0">
                          <a:ln>
                            <a:noFill/>
                          </a:ln>
                          <a:solidFill>
                            <a:srgbClr val="133984"/>
                          </a:solidFill>
                          <a:effectLst/>
                          <a:latin typeface="Times New Roman" pitchFamily="18" charset="0"/>
                          <a:ea typeface="黑体" pitchFamily="2" charset="-122"/>
                          <a:cs typeface="Times New Roman" pitchFamily="18" charset="0"/>
                        </a:rPr>
                        <a:t>铜电阻</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400" b="0" i="0" u="none" strike="noStrike" cap="none" normalizeH="0" baseline="0">
                          <a:ln>
                            <a:noFill/>
                          </a:ln>
                          <a:solidFill>
                            <a:srgbClr val="133984"/>
                          </a:solidFill>
                          <a:effectLst/>
                          <a:latin typeface="Times New Roman" pitchFamily="18" charset="0"/>
                          <a:ea typeface="黑体" pitchFamily="2" charset="-122"/>
                          <a:cs typeface="Times New Roman" pitchFamily="18" charset="0"/>
                        </a:rPr>
                        <a:t>-50~+100</a:t>
                      </a:r>
                      <a:endParaRPr kumimoji="0" lang="zh-CN" altLang="zh-CN" sz="1400" b="0" i="0" u="none" strike="noStrike" cap="none" normalizeH="0" baseline="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4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rPr>
                        <a:t>Ct50</a:t>
                      </a:r>
                      <a:endParaRPr kumimoji="0" lang="zh-CN" altLang="zh-CN" sz="14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US" altLang="zh-CN" sz="1400" b="0" i="0" u="none" strike="noStrike" cap="none" normalizeH="0" baseline="0" dirty="0">
                        <a:ln>
                          <a:noFill/>
                        </a:ln>
                        <a:solidFill>
                          <a:srgbClr val="133984"/>
                        </a:solidFill>
                        <a:effectLst/>
                        <a:latin typeface="Times New Roman" pitchFamily="18" charset="0"/>
                        <a:ea typeface="黑体" pitchFamily="2" charset="-122"/>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25627" name="Object 4"/>
              <p:cNvSpPr txBox="1"/>
              <p:nvPr/>
            </p:nvSpPr>
            <p:spPr bwMode="auto">
              <a:xfrm>
                <a:off x="6459587" y="2348880"/>
                <a:ext cx="644525" cy="35152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m:rPr>
                          <m:nor/>
                        </m:rPr>
                        <a:rPr lang="zh-CN" altLang="en-US" i="0">
                          <a:solidFill>
                            <a:srgbClr val="000000"/>
                          </a:solidFill>
                          <a:latin typeface="Cambria Math" panose="02040503050406030204" pitchFamily="18" charset="0"/>
                        </a:rPr>
                        <m:t>t</m:t>
                      </m:r>
                      <m:r>
                        <m:rPr>
                          <m:nor/>
                        </m:rPr>
                        <a:rPr lang="zh-CN" altLang="en-US" i="0">
                          <a:solidFill>
                            <a:srgbClr val="000000"/>
                          </a:solidFill>
                          <a:latin typeface="Cambria Math" panose="02040503050406030204" pitchFamily="18" charset="0"/>
                        </a:rPr>
                        <m:t>/℃</m:t>
                      </m:r>
                    </m:oMath>
                  </m:oMathPara>
                </a14:m>
                <a:endParaRPr lang="zh-CN" altLang="en-US" dirty="0"/>
              </a:p>
            </p:txBody>
          </p:sp>
        </mc:Choice>
        <mc:Fallback xmlns="">
          <p:sp>
            <p:nvSpPr>
              <p:cNvPr id="25627" name="Object 4"/>
              <p:cNvSpPr txBox="1">
                <a:spLocks noRot="1" noChangeAspect="1" noMove="1" noResize="1" noEditPoints="1" noAdjustHandles="1" noChangeArrowheads="1" noChangeShapeType="1" noTextEdit="1"/>
              </p:cNvSpPr>
              <p:nvPr/>
            </p:nvSpPr>
            <p:spPr bwMode="auto">
              <a:xfrm>
                <a:off x="6459587" y="2348880"/>
                <a:ext cx="644525" cy="351520"/>
              </a:xfrm>
              <a:prstGeom prst="rect">
                <a:avLst/>
              </a:prstGeom>
              <a:blipFill>
                <a:blip r:embed="rId2"/>
                <a:stretch>
                  <a:fillRect r="-7619" b="-1206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28" name="Object 3"/>
              <p:cNvSpPr txBox="1"/>
              <p:nvPr/>
            </p:nvSpPr>
            <p:spPr bwMode="auto">
              <a:xfrm>
                <a:off x="4943872" y="2739087"/>
                <a:ext cx="2448272" cy="36195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1600" i="1">
                          <a:solidFill>
                            <a:srgbClr val="000000"/>
                          </a:solidFill>
                          <a:latin typeface="Cambria Math" panose="02040503050406030204" pitchFamily="18" charset="0"/>
                        </a:rPr>
                        <m:t>Δ</m:t>
                      </m:r>
                      <m:r>
                        <m:rPr>
                          <m:sty m:val="p"/>
                        </m:rPr>
                        <a:rPr lang="zh-CN" altLang="en-US" sz="1600" i="0">
                          <a:solidFill>
                            <a:srgbClr val="000000"/>
                          </a:solidFill>
                          <a:latin typeface="Cambria Math" panose="02040503050406030204" pitchFamily="18" charset="0"/>
                        </a:rPr>
                        <m:t>t</m:t>
                      </m:r>
                      <m:r>
                        <a:rPr lang="zh-CN" altLang="en-US" sz="1600" i="1">
                          <a:solidFill>
                            <a:srgbClr val="000000"/>
                          </a:solidFill>
                          <a:latin typeface="Cambria Math" panose="02040503050406030204" pitchFamily="18" charset="0"/>
                        </a:rPr>
                        <m:t>=±(0.15+0.002</m:t>
                      </m:r>
                      <m:d>
                        <m:dPr>
                          <m:begChr m:val="|"/>
                          <m:endChr m:val="|"/>
                          <m:ctrlPr>
                            <a:rPr lang="zh-CN" altLang="en-US" sz="1600" i="1">
                              <a:solidFill>
                                <a:srgbClr val="000000"/>
                              </a:solidFill>
                              <a:latin typeface="Cambria Math" panose="02040503050406030204" pitchFamily="18" charset="0"/>
                            </a:rPr>
                          </m:ctrlPr>
                        </m:dPr>
                        <m:e>
                          <m:r>
                            <a:rPr lang="zh-CN" altLang="en-US" sz="1600" i="1">
                              <a:solidFill>
                                <a:srgbClr val="000000"/>
                              </a:solidFill>
                              <a:latin typeface="Cambria Math" panose="02040503050406030204" pitchFamily="18" charset="0"/>
                            </a:rPr>
                            <m:t>𝑡</m:t>
                          </m:r>
                        </m:e>
                      </m:d>
                      <m:r>
                        <a:rPr lang="zh-CN" altLang="en-US" sz="1600" i="1">
                          <a:solidFill>
                            <a:srgbClr val="000000"/>
                          </a:solidFill>
                          <a:latin typeface="Cambria Math" panose="02040503050406030204" pitchFamily="18" charset="0"/>
                        </a:rPr>
                        <m:t>)</m:t>
                      </m:r>
                    </m:oMath>
                  </m:oMathPara>
                </a14:m>
                <a:endParaRPr lang="zh-CN" altLang="en-US" sz="1600" dirty="0"/>
              </a:p>
            </p:txBody>
          </p:sp>
        </mc:Choice>
        <mc:Fallback xmlns="">
          <p:sp>
            <p:nvSpPr>
              <p:cNvPr id="25628" name="Object 3"/>
              <p:cNvSpPr txBox="1">
                <a:spLocks noRot="1" noChangeAspect="1" noMove="1" noResize="1" noEditPoints="1" noAdjustHandles="1" noChangeArrowheads="1" noChangeShapeType="1" noTextEdit="1"/>
              </p:cNvSpPr>
              <p:nvPr/>
            </p:nvSpPr>
            <p:spPr bwMode="auto">
              <a:xfrm>
                <a:off x="4943872" y="2739087"/>
                <a:ext cx="2448272" cy="361950"/>
              </a:xfrm>
              <a:prstGeom prst="rect">
                <a:avLst/>
              </a:prstGeom>
              <a:blipFill>
                <a:blip r:embed="rId3"/>
                <a:stretch>
                  <a:fillRect b="-333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29" name="Object 2"/>
              <p:cNvSpPr txBox="1"/>
              <p:nvPr/>
            </p:nvSpPr>
            <p:spPr bwMode="auto">
              <a:xfrm>
                <a:off x="4684625" y="3747442"/>
                <a:ext cx="2491495" cy="4016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1600" i="1">
                          <a:solidFill>
                            <a:srgbClr val="000000"/>
                          </a:solidFill>
                          <a:latin typeface="Cambria Math" panose="02040503050406030204" pitchFamily="18" charset="0"/>
                        </a:rPr>
                        <m:t>Δ</m:t>
                      </m:r>
                      <m:r>
                        <m:rPr>
                          <m:sty m:val="p"/>
                        </m:rPr>
                        <a:rPr lang="zh-CN" altLang="en-US" sz="1600" i="0">
                          <a:solidFill>
                            <a:srgbClr val="000000"/>
                          </a:solidFill>
                          <a:latin typeface="Cambria Math" panose="02040503050406030204" pitchFamily="18" charset="0"/>
                        </a:rPr>
                        <m:t>t</m:t>
                      </m:r>
                      <m:r>
                        <a:rPr lang="zh-CN" altLang="en-US" sz="1600" i="1">
                          <a:solidFill>
                            <a:srgbClr val="000000"/>
                          </a:solidFill>
                          <a:latin typeface="Cambria Math" panose="02040503050406030204" pitchFamily="18" charset="0"/>
                        </a:rPr>
                        <m:t>=±(0.3+0.005</m:t>
                      </m:r>
                      <m:d>
                        <m:dPr>
                          <m:begChr m:val="|"/>
                          <m:endChr m:val="|"/>
                          <m:ctrlPr>
                            <a:rPr lang="zh-CN" altLang="en-US" sz="1600" i="1">
                              <a:solidFill>
                                <a:srgbClr val="000000"/>
                              </a:solidFill>
                              <a:latin typeface="Cambria Math" panose="02040503050406030204" pitchFamily="18" charset="0"/>
                            </a:rPr>
                          </m:ctrlPr>
                        </m:dPr>
                        <m:e>
                          <m:r>
                            <a:rPr lang="zh-CN" altLang="en-US" sz="1600" i="1">
                              <a:solidFill>
                                <a:srgbClr val="000000"/>
                              </a:solidFill>
                              <a:latin typeface="Cambria Math" panose="02040503050406030204" pitchFamily="18" charset="0"/>
                            </a:rPr>
                            <m:t>𝑡</m:t>
                          </m:r>
                        </m:e>
                      </m:d>
                      <m:r>
                        <a:rPr lang="zh-CN" altLang="en-US" sz="1600" i="1">
                          <a:solidFill>
                            <a:srgbClr val="000000"/>
                          </a:solidFill>
                          <a:latin typeface="Cambria Math" panose="02040503050406030204" pitchFamily="18" charset="0"/>
                        </a:rPr>
                        <m:t>)</m:t>
                      </m:r>
                    </m:oMath>
                  </m:oMathPara>
                </a14:m>
                <a:endParaRPr lang="zh-CN" altLang="en-US" sz="1600" dirty="0"/>
              </a:p>
            </p:txBody>
          </p:sp>
        </mc:Choice>
        <mc:Fallback xmlns="">
          <p:sp>
            <p:nvSpPr>
              <p:cNvPr id="25629" name="Object 2"/>
              <p:cNvSpPr txBox="1">
                <a:spLocks noRot="1" noChangeAspect="1" noMove="1" noResize="1" noEditPoints="1" noAdjustHandles="1" noChangeArrowheads="1" noChangeShapeType="1" noTextEdit="1"/>
              </p:cNvSpPr>
              <p:nvPr/>
            </p:nvSpPr>
            <p:spPr bwMode="auto">
              <a:xfrm>
                <a:off x="4684625" y="3747442"/>
                <a:ext cx="2491495" cy="401638"/>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30" name="Object 1"/>
              <p:cNvSpPr txBox="1"/>
              <p:nvPr/>
            </p:nvSpPr>
            <p:spPr bwMode="auto">
              <a:xfrm>
                <a:off x="4888706" y="3212976"/>
                <a:ext cx="2647454" cy="315913"/>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1600" i="1">
                          <a:solidFill>
                            <a:srgbClr val="000000"/>
                          </a:solidFill>
                          <a:latin typeface="Cambria Math" panose="02040503050406030204" pitchFamily="18" charset="0"/>
                        </a:rPr>
                        <m:t>Δ</m:t>
                      </m:r>
                      <m:r>
                        <m:rPr>
                          <m:sty m:val="p"/>
                        </m:rPr>
                        <a:rPr lang="zh-CN" altLang="en-US" sz="1600" i="0">
                          <a:solidFill>
                            <a:srgbClr val="000000"/>
                          </a:solidFill>
                          <a:latin typeface="Cambria Math" panose="02040503050406030204" pitchFamily="18" charset="0"/>
                        </a:rPr>
                        <m:t>t</m:t>
                      </m:r>
                      <m:r>
                        <a:rPr lang="zh-CN" altLang="en-US" sz="1600" i="1">
                          <a:solidFill>
                            <a:srgbClr val="000000"/>
                          </a:solidFill>
                          <a:latin typeface="Cambria Math" panose="02040503050406030204" pitchFamily="18" charset="0"/>
                        </a:rPr>
                        <m:t>=±(0.3+6.0×1</m:t>
                      </m:r>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0</m:t>
                          </m:r>
                        </m:e>
                        <m:sup>
                          <m:r>
                            <a:rPr lang="zh-CN" altLang="en-US" sz="1600" i="1">
                              <a:solidFill>
                                <a:srgbClr val="000000"/>
                              </a:solidFill>
                              <a:latin typeface="Cambria Math" panose="02040503050406030204" pitchFamily="18" charset="0"/>
                            </a:rPr>
                            <m:t>−3</m:t>
                          </m:r>
                        </m:sup>
                      </m:sSup>
                      <m:r>
                        <m:rPr>
                          <m:sty m:val="p"/>
                        </m:rPr>
                        <a:rPr lang="zh-CN" altLang="en-US" sz="1600" i="0">
                          <a:solidFill>
                            <a:srgbClr val="000000"/>
                          </a:solidFill>
                          <a:latin typeface="Cambria Math" panose="02040503050406030204" pitchFamily="18" charset="0"/>
                        </a:rPr>
                        <m:t>t</m:t>
                      </m:r>
                      <m:r>
                        <a:rPr lang="zh-CN" altLang="en-US" sz="1600" i="1">
                          <a:solidFill>
                            <a:srgbClr val="000000"/>
                          </a:solidFill>
                          <a:latin typeface="Cambria Math" panose="02040503050406030204" pitchFamily="18" charset="0"/>
                        </a:rPr>
                        <m:t>)</m:t>
                      </m:r>
                    </m:oMath>
                  </m:oMathPara>
                </a14:m>
                <a:endParaRPr lang="zh-CN" altLang="en-US" sz="1600" dirty="0"/>
              </a:p>
            </p:txBody>
          </p:sp>
        </mc:Choice>
        <mc:Fallback xmlns="">
          <p:sp>
            <p:nvSpPr>
              <p:cNvPr id="25630" name="Object 1"/>
              <p:cNvSpPr txBox="1">
                <a:spLocks noRot="1" noChangeAspect="1" noMove="1" noResize="1" noEditPoints="1" noAdjustHandles="1" noChangeArrowheads="1" noChangeShapeType="1" noTextEdit="1"/>
              </p:cNvSpPr>
              <p:nvPr/>
            </p:nvSpPr>
            <p:spPr bwMode="auto">
              <a:xfrm>
                <a:off x="4888706" y="3212976"/>
                <a:ext cx="2647454" cy="315913"/>
              </a:xfrm>
              <a:prstGeom prst="rect">
                <a:avLst/>
              </a:prstGeom>
              <a:blipFill>
                <a:blip r:embed="rId5"/>
                <a:stretch>
                  <a:fillRect b="-19231"/>
                </a:stretch>
              </a:blipFill>
              <a:ln>
                <a:noFill/>
              </a:ln>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96B9D4DF-8A24-42EC-8D07-4CCEF9354054}"/>
              </a:ext>
            </a:extLst>
          </p:cNvPr>
          <p:cNvSpPr txBox="1"/>
          <p:nvPr/>
        </p:nvSpPr>
        <p:spPr>
          <a:xfrm>
            <a:off x="8170432" y="1628776"/>
            <a:ext cx="1453960" cy="369332"/>
          </a:xfrm>
          <a:prstGeom prst="rect">
            <a:avLst/>
          </a:prstGeom>
          <a:noFill/>
        </p:spPr>
        <p:txBody>
          <a:bodyPr wrap="square">
            <a:spAutoFit/>
          </a:bodyPr>
          <a:lstStyle/>
          <a:p>
            <a:pPr>
              <a:buFont typeface="Wingdings" panose="05000000000000000000" pitchFamily="2" charset="2"/>
              <a:buChar char="n"/>
            </a:pPr>
            <a:r>
              <a:rPr lang="zh-CN" altLang="en-US" dirty="0"/>
              <a:t>温度系数</a:t>
            </a:r>
          </a:p>
        </p:txBody>
      </p:sp>
      <mc:AlternateContent xmlns:mc="http://schemas.openxmlformats.org/markup-compatibility/2006" xmlns:a14="http://schemas.microsoft.com/office/drawing/2010/main">
        <mc:Choice Requires="a14">
          <p:sp>
            <p:nvSpPr>
              <p:cNvPr id="13" name="Object 4">
                <a:extLst>
                  <a:ext uri="{FF2B5EF4-FFF2-40B4-BE49-F238E27FC236}">
                    <a16:creationId xmlns:a16="http://schemas.microsoft.com/office/drawing/2014/main" id="{A8EBE294-513F-4CFA-9564-276FD91D277A}"/>
                  </a:ext>
                </a:extLst>
              </p:cNvPr>
              <p:cNvSpPr txBox="1"/>
              <p:nvPr/>
            </p:nvSpPr>
            <p:spPr bwMode="auto">
              <a:xfrm>
                <a:off x="9180673" y="2096679"/>
                <a:ext cx="2640912" cy="7550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𝛼</m:t>
                          </m:r>
                        </m:e>
                        <m:sub>
                          <m:r>
                            <m:rPr>
                              <m:sty m:val="p"/>
                            </m:rPr>
                            <a:rPr lang="zh-CN" altLang="en-US" sz="2000" i="0">
                              <a:solidFill>
                                <a:srgbClr val="000000"/>
                              </a:solidFill>
                              <a:latin typeface="Cambria Math" panose="02040503050406030204" pitchFamily="18" charset="0"/>
                            </a:rPr>
                            <m:t>t</m:t>
                          </m:r>
                        </m:sub>
                      </m:sSub>
                      <m:r>
                        <a:rPr lang="zh-CN" altLang="en-US" sz="2000" i="0">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m:rPr>
                              <m:sty m:val="p"/>
                            </m:rPr>
                            <a:rPr lang="zh-CN" altLang="en-US" sz="2000" i="1">
                              <a:solidFill>
                                <a:srgbClr val="000000"/>
                              </a:solidFill>
                              <a:latin typeface="Cambria Math" panose="02040503050406030204" pitchFamily="18" charset="0"/>
                            </a:rPr>
                            <m:t>Δ</m:t>
                          </m:r>
                          <m:r>
                            <a:rPr lang="zh-CN" altLang="en-US" sz="2000" i="1">
                              <a:solidFill>
                                <a:srgbClr val="000000"/>
                              </a:solidFill>
                              <a:latin typeface="Cambria Math" panose="02040503050406030204" pitchFamily="18" charset="0"/>
                            </a:rPr>
                            <m:t>𝑅</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𝑅</m:t>
                          </m:r>
                        </m:num>
                        <m:den>
                          <m:r>
                            <m:rPr>
                              <m:sty m:val="p"/>
                            </m:rPr>
                            <a:rPr lang="zh-CN" altLang="en-US" sz="2000" i="1">
                              <a:solidFill>
                                <a:srgbClr val="000000"/>
                              </a:solidFill>
                              <a:latin typeface="Cambria Math" panose="02040503050406030204" pitchFamily="18" charset="0"/>
                            </a:rPr>
                            <m:t>Δ</m:t>
                          </m:r>
                          <m:r>
                            <a:rPr lang="zh-CN" altLang="en-US" sz="2000" i="1">
                              <a:solidFill>
                                <a:srgbClr val="000000"/>
                              </a:solidFill>
                              <a:latin typeface="Cambria Math" panose="02040503050406030204" pitchFamily="18" charset="0"/>
                            </a:rPr>
                            <m:t>𝑇</m:t>
                          </m:r>
                        </m:den>
                      </m:f>
                      <m:r>
                        <a:rPr lang="zh-CN" altLang="en-US" sz="2000" i="0">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𝐴</m:t>
                      </m:r>
                    </m:oMath>
                  </m:oMathPara>
                </a14:m>
                <a:endParaRPr lang="zh-CN" altLang="en-US" sz="2000" dirty="0"/>
              </a:p>
            </p:txBody>
          </p:sp>
        </mc:Choice>
        <mc:Fallback xmlns="">
          <p:sp>
            <p:nvSpPr>
              <p:cNvPr id="13" name="Object 4">
                <a:extLst>
                  <a:ext uri="{FF2B5EF4-FFF2-40B4-BE49-F238E27FC236}">
                    <a16:creationId xmlns:a16="http://schemas.microsoft.com/office/drawing/2014/main" id="{A8EBE294-513F-4CFA-9564-276FD91D277A}"/>
                  </a:ext>
                </a:extLst>
              </p:cNvPr>
              <p:cNvSpPr txBox="1">
                <a:spLocks noRot="1" noChangeAspect="1" noMove="1" noResize="1" noEditPoints="1" noAdjustHandles="1" noChangeArrowheads="1" noChangeShapeType="1" noTextEdit="1"/>
              </p:cNvSpPr>
              <p:nvPr/>
            </p:nvSpPr>
            <p:spPr bwMode="auto">
              <a:xfrm>
                <a:off x="9180673" y="2096679"/>
                <a:ext cx="2640912" cy="755000"/>
              </a:xfrm>
              <a:prstGeom prst="rect">
                <a:avLst/>
              </a:prstGeom>
              <a:blipFill>
                <a:blip r:embed="rId6"/>
                <a:stretch>
                  <a:fillRect/>
                </a:stretch>
              </a:blipFill>
              <a:ln>
                <a:noFill/>
              </a:ln>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C8C5E28C-38C1-4415-9722-9276DBA51FEB}"/>
              </a:ext>
            </a:extLst>
          </p:cNvPr>
          <p:cNvSpPr txBox="1"/>
          <p:nvPr/>
        </p:nvSpPr>
        <p:spPr>
          <a:xfrm>
            <a:off x="8778900" y="2950250"/>
            <a:ext cx="3184572" cy="646331"/>
          </a:xfrm>
          <a:prstGeom prst="rect">
            <a:avLst/>
          </a:prstGeom>
          <a:noFill/>
        </p:spPr>
        <p:txBody>
          <a:bodyPr wrap="square">
            <a:spAutoFit/>
          </a:bodyPr>
          <a:lstStyle/>
          <a:p>
            <a:r>
              <a:rPr lang="zh-CN" altLang="en-US" dirty="0"/>
              <a:t>函数关系里面一次项系数</a:t>
            </a:r>
            <a:endParaRPr lang="en-US" altLang="zh-CN"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vert="horz" lIns="91440" tIns="45720" rIns="91440" bIns="45720" rtlCol="0" anchor="b" anchorCtr="0">
            <a:normAutofit/>
          </a:bodyPr>
          <a:lstStyle/>
          <a:p>
            <a:r>
              <a:rPr lang="zh-CN" altLang="zh-CN" dirty="0">
                <a:latin typeface="+mn-ea"/>
              </a:rPr>
              <a:t>测</a:t>
            </a:r>
            <a:r>
              <a:rPr lang="zh-CN" altLang="en-US" dirty="0">
                <a:latin typeface="+mn-ea"/>
              </a:rPr>
              <a:t>温</a:t>
            </a:r>
            <a:r>
              <a:rPr lang="zh-CN" altLang="zh-CN" dirty="0">
                <a:latin typeface="+mn-ea"/>
              </a:rPr>
              <a:t>电路</a:t>
            </a:r>
            <a:r>
              <a:rPr lang="zh-CN" altLang="en-US" dirty="0">
                <a:latin typeface="+mn-ea"/>
              </a:rPr>
              <a:t>举例：双</a:t>
            </a:r>
            <a:r>
              <a:rPr lang="zh-CN" altLang="en-US" dirty="0">
                <a:latin typeface="+mj-ea"/>
              </a:rPr>
              <a:t>恒流源</a:t>
            </a:r>
            <a:r>
              <a:rPr lang="en-US" altLang="zh-CN" dirty="0">
                <a:latin typeface="+mj-ea"/>
              </a:rPr>
              <a:t>+</a:t>
            </a:r>
            <a:r>
              <a:rPr lang="zh-CN" altLang="en-US" dirty="0">
                <a:latin typeface="+mj-ea"/>
              </a:rPr>
              <a:t>热电阻</a:t>
            </a:r>
          </a:p>
        </p:txBody>
      </p:sp>
      <p:sp>
        <p:nvSpPr>
          <p:cNvPr id="2" name="内容占位符 1"/>
          <p:cNvSpPr>
            <a:spLocks noGrp="1"/>
          </p:cNvSpPr>
          <p:nvPr>
            <p:ph sz="quarter" idx="4294967295"/>
          </p:nvPr>
        </p:nvSpPr>
        <p:spPr>
          <a:xfrm>
            <a:off x="0" y="1714500"/>
            <a:ext cx="5376863" cy="4826000"/>
          </a:xfrm>
        </p:spPr>
        <p:txBody>
          <a:bodyPr/>
          <a:lstStyle/>
          <a:p>
            <a:pPr marL="0" indent="0">
              <a:buNone/>
            </a:pPr>
            <a:r>
              <a:rPr lang="en-US" altLang="zh-CN" sz="2400" kern="0" dirty="0">
                <a:latin typeface="+mn-ea"/>
              </a:rPr>
              <a:t>1. </a:t>
            </a:r>
            <a:r>
              <a:rPr lang="zh-CN" altLang="en-US" sz="2400" kern="0" dirty="0">
                <a:latin typeface="+mn-ea"/>
              </a:rPr>
              <a:t>双恒流源调理电路输出电压为： </a:t>
            </a:r>
          </a:p>
          <a:p>
            <a:pPr marL="0" indent="0">
              <a:lnSpc>
                <a:spcPct val="80000"/>
              </a:lnSpc>
              <a:spcBef>
                <a:spcPts val="1200"/>
              </a:spcBef>
              <a:buClr>
                <a:schemeClr val="folHlink"/>
              </a:buClr>
              <a:buSzPct val="60000"/>
              <a:buNone/>
              <a:defRPr/>
            </a:pPr>
            <a:endParaRPr lang="zh-CN" altLang="en-US" sz="2400" kern="0" dirty="0">
              <a:latin typeface="+mn-ea"/>
            </a:endParaRPr>
          </a:p>
          <a:p>
            <a:pPr marL="0" indent="0">
              <a:lnSpc>
                <a:spcPct val="80000"/>
              </a:lnSpc>
              <a:spcBef>
                <a:spcPts val="1200"/>
              </a:spcBef>
              <a:buClr>
                <a:schemeClr val="folHlink"/>
              </a:buClr>
              <a:buSzPct val="60000"/>
              <a:buNone/>
              <a:defRPr/>
            </a:pPr>
            <a:endParaRPr lang="en-US" altLang="zh-CN" sz="2400" kern="0" dirty="0">
              <a:latin typeface="+mn-ea"/>
            </a:endParaRPr>
          </a:p>
          <a:p>
            <a:pPr marL="0" indent="0">
              <a:lnSpc>
                <a:spcPct val="80000"/>
              </a:lnSpc>
              <a:spcBef>
                <a:spcPts val="1200"/>
              </a:spcBef>
              <a:buClr>
                <a:schemeClr val="folHlink"/>
              </a:buClr>
              <a:buSzPct val="60000"/>
              <a:buNone/>
              <a:defRPr/>
            </a:pPr>
            <a:endParaRPr lang="en-US" altLang="zh-CN" sz="2400" kern="0" dirty="0">
              <a:latin typeface="+mn-ea"/>
            </a:endParaRPr>
          </a:p>
          <a:p>
            <a:pPr marL="0" indent="0">
              <a:lnSpc>
                <a:spcPct val="80000"/>
              </a:lnSpc>
              <a:spcBef>
                <a:spcPts val="1200"/>
              </a:spcBef>
              <a:buClr>
                <a:schemeClr val="folHlink"/>
              </a:buClr>
              <a:buSzPct val="60000"/>
              <a:buNone/>
              <a:defRPr/>
            </a:pPr>
            <a:endParaRPr lang="en-US" altLang="zh-CN" sz="2400" kern="0" dirty="0">
              <a:latin typeface="+mn-ea"/>
            </a:endParaRPr>
          </a:p>
          <a:p>
            <a:pPr marL="0" indent="0">
              <a:lnSpc>
                <a:spcPct val="80000"/>
              </a:lnSpc>
              <a:spcBef>
                <a:spcPts val="1200"/>
              </a:spcBef>
              <a:buClr>
                <a:schemeClr val="folHlink"/>
              </a:buClr>
              <a:buSzPct val="60000"/>
              <a:buNone/>
              <a:defRPr/>
            </a:pPr>
            <a:r>
              <a:rPr lang="en-US" altLang="zh-CN" sz="2400" kern="0" dirty="0">
                <a:latin typeface="+mn-ea"/>
              </a:rPr>
              <a:t>2. </a:t>
            </a:r>
            <a:r>
              <a:rPr lang="zh-CN" altLang="en-US" sz="2400" kern="0" dirty="0">
                <a:latin typeface="+mn-ea"/>
              </a:rPr>
              <a:t>三运放构成典型的仪表放大器：</a:t>
            </a:r>
          </a:p>
          <a:p>
            <a:pPr marL="0" indent="0">
              <a:lnSpc>
                <a:spcPct val="80000"/>
              </a:lnSpc>
              <a:spcBef>
                <a:spcPts val="1200"/>
              </a:spcBef>
              <a:buClr>
                <a:schemeClr val="folHlink"/>
              </a:buClr>
              <a:buSzPct val="60000"/>
              <a:buNone/>
              <a:defRPr/>
            </a:pPr>
            <a:r>
              <a:rPr lang="zh-CN" altLang="en-US" i="1" kern="0" dirty="0">
                <a:latin typeface="+mn-ea"/>
              </a:rPr>
              <a:t>                                            </a:t>
            </a:r>
            <a:endParaRPr lang="en-US" altLang="zh-CN" i="1" kern="0" dirty="0">
              <a:latin typeface="+mn-ea"/>
            </a:endParaRPr>
          </a:p>
          <a:p>
            <a:pPr marL="0" indent="0">
              <a:lnSpc>
                <a:spcPct val="80000"/>
              </a:lnSpc>
              <a:spcBef>
                <a:spcPts val="1200"/>
              </a:spcBef>
              <a:buClr>
                <a:schemeClr val="folHlink"/>
              </a:buClr>
              <a:buSzPct val="60000"/>
              <a:buNone/>
              <a:defRPr/>
            </a:pPr>
            <a:r>
              <a:rPr lang="zh-CN" altLang="en-US" i="1" kern="0" dirty="0">
                <a:latin typeface="+mn-ea"/>
              </a:rPr>
              <a:t>  </a:t>
            </a:r>
            <a:r>
              <a:rPr lang="en-US" altLang="zh-CN" i="1" kern="0" dirty="0">
                <a:latin typeface="+mn-ea"/>
                <a:cs typeface="Times New Roman" pitchFamily="18" charset="0"/>
              </a:rPr>
              <a:t>      </a:t>
            </a:r>
            <a:endParaRPr lang="zh-CN" altLang="en-US" kern="0" dirty="0">
              <a:latin typeface="+mn-ea"/>
              <a:cs typeface="Times New Roman" pitchFamily="18" charset="0"/>
            </a:endParaRPr>
          </a:p>
          <a:p>
            <a:pPr marL="0" indent="0">
              <a:spcBef>
                <a:spcPts val="1200"/>
              </a:spcBef>
              <a:buNone/>
            </a:pPr>
            <a:endParaRPr lang="zh-CN" altLang="en-US" dirty="0"/>
          </a:p>
        </p:txBody>
      </p:sp>
      <p:pic>
        <p:nvPicPr>
          <p:cNvPr id="9" name="Picture 3"/>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tretch>
            <a:fillRect/>
          </a:stretch>
        </p:blipFill>
        <p:spPr bwMode="auto">
          <a:xfrm>
            <a:off x="5273675" y="3046413"/>
            <a:ext cx="6918325" cy="254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1"/>
          <p:cNvGraphicFramePr>
            <a:graphicFrameLocks noChangeAspect="1"/>
          </p:cNvGraphicFramePr>
          <p:nvPr>
            <p:extLst>
              <p:ext uri="{D42A27DB-BD31-4B8C-83A1-F6EECF244321}">
                <p14:modId xmlns:p14="http://schemas.microsoft.com/office/powerpoint/2010/main" val="2724030862"/>
              </p:ext>
            </p:extLst>
          </p:nvPr>
        </p:nvGraphicFramePr>
        <p:xfrm>
          <a:off x="934179" y="2285159"/>
          <a:ext cx="1849453" cy="571232"/>
        </p:xfrm>
        <a:graphic>
          <a:graphicData uri="http://schemas.openxmlformats.org/presentationml/2006/ole">
            <mc:AlternateContent xmlns:mc="http://schemas.openxmlformats.org/markup-compatibility/2006">
              <mc:Choice xmlns:v="urn:schemas-microsoft-com:vml" Requires="v">
                <p:oleObj spid="_x0000_s4119" r:id="rId4" imgW="952087" imgH="241195" progId="">
                  <p:embed/>
                </p:oleObj>
              </mc:Choice>
              <mc:Fallback>
                <p:oleObj r:id="rId4" imgW="952087" imgH="241195" progId="">
                  <p:embed/>
                  <p:pic>
                    <p:nvPicPr>
                      <p:cNvPr id="7"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179" y="2285159"/>
                        <a:ext cx="1849453" cy="571232"/>
                      </a:xfrm>
                      <a:prstGeom prst="rect">
                        <a:avLst/>
                      </a:prstGeom>
                      <a:noFill/>
                      <a:ln>
                        <a:noFill/>
                      </a:ln>
                    </p:spPr>
                  </p:pic>
                </p:oleObj>
              </mc:Fallback>
            </mc:AlternateContent>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3036987613"/>
              </p:ext>
            </p:extLst>
          </p:nvPr>
        </p:nvGraphicFramePr>
        <p:xfrm>
          <a:off x="1487488" y="2924944"/>
          <a:ext cx="2204381" cy="859285"/>
        </p:xfrm>
        <a:graphic>
          <a:graphicData uri="http://schemas.openxmlformats.org/presentationml/2006/ole">
            <mc:AlternateContent xmlns:mc="http://schemas.openxmlformats.org/markup-compatibility/2006">
              <mc:Choice xmlns:v="urn:schemas-microsoft-com:vml" Requires="v">
                <p:oleObj spid="_x0000_s4120" name="Equation" r:id="rId6" imgW="1320800" imgH="457200" progId="">
                  <p:embed/>
                </p:oleObj>
              </mc:Choice>
              <mc:Fallback>
                <p:oleObj name="Equation" r:id="rId6" imgW="1320800" imgH="457200" progId="">
                  <p:embed/>
                  <p:pic>
                    <p:nvPicPr>
                      <p:cNvPr id="9"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7488" y="2924944"/>
                        <a:ext cx="2204381" cy="859285"/>
                      </a:xfrm>
                      <a:prstGeom prst="rect">
                        <a:avLst/>
                      </a:prstGeom>
                      <a:noFill/>
                      <a:ln>
                        <a:noFill/>
                      </a:ln>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2840309149"/>
              </p:ext>
            </p:extLst>
          </p:nvPr>
        </p:nvGraphicFramePr>
        <p:xfrm>
          <a:off x="1502741" y="4941168"/>
          <a:ext cx="1655762" cy="528637"/>
        </p:xfrm>
        <a:graphic>
          <a:graphicData uri="http://schemas.openxmlformats.org/presentationml/2006/ole">
            <mc:AlternateContent xmlns:mc="http://schemas.openxmlformats.org/markup-compatibility/2006">
              <mc:Choice xmlns:v="urn:schemas-microsoft-com:vml" Requires="v">
                <p:oleObj spid="_x0000_s4121" r:id="rId8" imgW="723586" imgH="228501" progId="">
                  <p:embed/>
                </p:oleObj>
              </mc:Choice>
              <mc:Fallback>
                <p:oleObj r:id="rId8" imgW="723586" imgH="228501" progId="">
                  <p:embed/>
                  <p:pic>
                    <p:nvPicPr>
                      <p:cNvPr id="11"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2741" y="4941168"/>
                        <a:ext cx="1655762"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椭圆形标注 2"/>
          <p:cNvSpPr/>
          <p:nvPr/>
        </p:nvSpPr>
        <p:spPr>
          <a:xfrm>
            <a:off x="8904312" y="1749143"/>
            <a:ext cx="2426404" cy="865223"/>
          </a:xfrm>
          <a:prstGeom prst="wedgeEllipseCallout">
            <a:avLst>
              <a:gd name="adj1" fmla="val -24520"/>
              <a:gd name="adj2" fmla="val 82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三运放构成仪表放大电路</a:t>
            </a:r>
          </a:p>
        </p:txBody>
      </p:sp>
      <p:sp>
        <p:nvSpPr>
          <p:cNvPr id="4" name="椭圆 3"/>
          <p:cNvSpPr/>
          <p:nvPr/>
        </p:nvSpPr>
        <p:spPr>
          <a:xfrm>
            <a:off x="6384032" y="2811909"/>
            <a:ext cx="5256584" cy="2912022"/>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形标注 10"/>
          <p:cNvSpPr/>
          <p:nvPr/>
        </p:nvSpPr>
        <p:spPr>
          <a:xfrm>
            <a:off x="4604273" y="5636541"/>
            <a:ext cx="2426404" cy="865223"/>
          </a:xfrm>
          <a:prstGeom prst="wedgeEllipseCallout">
            <a:avLst>
              <a:gd name="adj1" fmla="val 22996"/>
              <a:gd name="adj2" fmla="val -1793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双恒流源电路输出差分电压</a:t>
            </a:r>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lIns="91440" tIns="45720" rIns="91440" bIns="45720" rtlCol="0" anchor="b" anchorCtr="0">
            <a:normAutofit fontScale="90000"/>
          </a:bodyPr>
          <a:lstStyle/>
          <a:p>
            <a:pPr eaLnBrk="1" hangingPunct="1"/>
            <a:r>
              <a:rPr lang="zh-CN" altLang="zh-CN" b="0">
                <a:ea typeface="宋体" panose="02010600030101010101" pitchFamily="2" charset="-122"/>
              </a:rPr>
              <a:t>常用传感器及其调理电路</a:t>
            </a:r>
            <a:endParaRPr lang="zh-CN" altLang="en-US">
              <a:ea typeface="宋体" panose="02010600030101010101" pitchFamily="2" charset="-122"/>
            </a:endParaRPr>
          </a:p>
        </p:txBody>
      </p:sp>
      <p:grpSp>
        <p:nvGrpSpPr>
          <p:cNvPr id="5" name="组合 4"/>
          <p:cNvGrpSpPr/>
          <p:nvPr/>
        </p:nvGrpSpPr>
        <p:grpSpPr>
          <a:xfrm>
            <a:off x="695400" y="907852"/>
            <a:ext cx="5460930" cy="472042"/>
            <a:chOff x="1841535" y="1274734"/>
            <a:chExt cx="5460930" cy="472042"/>
          </a:xfrm>
        </p:grpSpPr>
        <p:grpSp>
          <p:nvGrpSpPr>
            <p:cNvPr id="48" name="组合 47"/>
            <p:cNvGrpSpPr/>
            <p:nvPr/>
          </p:nvGrpSpPr>
          <p:grpSpPr>
            <a:xfrm>
              <a:off x="1841535" y="1303550"/>
              <a:ext cx="843427" cy="443226"/>
              <a:chOff x="666810" y="2586037"/>
              <a:chExt cx="468000" cy="245937"/>
            </a:xfrm>
          </p:grpSpPr>
          <p:sp>
            <p:nvSpPr>
              <p:cNvPr id="5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2" name="文本框 5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9" name="直接连接符 48"/>
            <p:cNvCxnSpPr>
              <a:stCxn id="51"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zh-CN" sz="2400" dirty="0">
                  <a:solidFill>
                    <a:schemeClr val="accent1"/>
                  </a:solidFill>
                  <a:latin typeface="Tahoma" pitchFamily="34" charset="0"/>
                </a:rPr>
                <a:t>传感器概述</a:t>
              </a:r>
              <a:endParaRPr kumimoji="1" lang="en-US" altLang="zh-CN" sz="2400" dirty="0">
                <a:solidFill>
                  <a:schemeClr val="accent1"/>
                </a:solidFill>
                <a:latin typeface="Tahoma" pitchFamily="34" charset="0"/>
              </a:endParaRPr>
            </a:p>
          </p:txBody>
        </p:sp>
      </p:grpSp>
      <p:grpSp>
        <p:nvGrpSpPr>
          <p:cNvPr id="6" name="组合 5"/>
          <p:cNvGrpSpPr/>
          <p:nvPr/>
        </p:nvGrpSpPr>
        <p:grpSpPr>
          <a:xfrm>
            <a:off x="695400" y="1504614"/>
            <a:ext cx="5460930" cy="472042"/>
            <a:chOff x="1841535" y="2194707"/>
            <a:chExt cx="5460930" cy="472042"/>
          </a:xfrm>
        </p:grpSpPr>
        <p:grpSp>
          <p:nvGrpSpPr>
            <p:cNvPr id="43" name="组合 42"/>
            <p:cNvGrpSpPr/>
            <p:nvPr/>
          </p:nvGrpSpPr>
          <p:grpSpPr>
            <a:xfrm>
              <a:off x="1841535" y="2223523"/>
              <a:ext cx="843427" cy="443226"/>
              <a:chOff x="666810" y="2586037"/>
              <a:chExt cx="468000" cy="245937"/>
            </a:xfrm>
          </p:grpSpPr>
          <p:sp>
            <p:nvSpPr>
              <p:cNvPr id="4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7" name="文本框 4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4" name="直接连接符 43"/>
            <p:cNvCxnSpPr>
              <a:stCxn id="46"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2915073" y="2194707"/>
              <a:ext cx="4387392" cy="461665"/>
            </a:xfrm>
            <a:prstGeom prst="rect">
              <a:avLst/>
            </a:prstGeom>
            <a:noFill/>
          </p:spPr>
          <p:txBody>
            <a:bodyPr wrap="square" rtlCol="0">
              <a:spAutoFit/>
            </a:bodyPr>
            <a:lstStyle/>
            <a:p>
              <a:r>
                <a:rPr lang="zh-CN" altLang="en-US" sz="2400" dirty="0"/>
                <a:t>金属温度传感器</a:t>
              </a:r>
            </a:p>
          </p:txBody>
        </p:sp>
      </p:grpSp>
      <p:grpSp>
        <p:nvGrpSpPr>
          <p:cNvPr id="7" name="组合 6"/>
          <p:cNvGrpSpPr/>
          <p:nvPr/>
        </p:nvGrpSpPr>
        <p:grpSpPr>
          <a:xfrm>
            <a:off x="695400" y="2101376"/>
            <a:ext cx="5460930" cy="472042"/>
            <a:chOff x="1841535" y="3114680"/>
            <a:chExt cx="5460930" cy="472042"/>
          </a:xfrm>
        </p:grpSpPr>
        <p:grpSp>
          <p:nvGrpSpPr>
            <p:cNvPr id="38" name="组合 37"/>
            <p:cNvGrpSpPr/>
            <p:nvPr/>
          </p:nvGrpSpPr>
          <p:grpSpPr>
            <a:xfrm>
              <a:off x="1841535" y="3143496"/>
              <a:ext cx="843427" cy="443226"/>
              <a:chOff x="666810" y="2586037"/>
              <a:chExt cx="468000" cy="245937"/>
            </a:xfrm>
          </p:grpSpPr>
          <p:sp>
            <p:nvSpPr>
              <p:cNvPr id="4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2" name="文本框 4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9" name="直接连接符 38"/>
            <p:cNvCxnSpPr>
              <a:stCxn id="41"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2915073" y="3114680"/>
              <a:ext cx="4387392" cy="461665"/>
            </a:xfrm>
            <a:prstGeom prst="rect">
              <a:avLst/>
            </a:prstGeom>
            <a:noFill/>
          </p:spPr>
          <p:txBody>
            <a:bodyPr wrap="square" rtlCol="0">
              <a:spAutoFit/>
            </a:bodyPr>
            <a:lstStyle/>
            <a:p>
              <a:r>
                <a:rPr lang="zh-CN" altLang="en-US" sz="2400" dirty="0"/>
                <a:t>热电偶</a:t>
              </a:r>
            </a:p>
          </p:txBody>
        </p:sp>
      </p:grpSp>
      <p:grpSp>
        <p:nvGrpSpPr>
          <p:cNvPr id="8" name="组合 7"/>
          <p:cNvGrpSpPr/>
          <p:nvPr/>
        </p:nvGrpSpPr>
        <p:grpSpPr>
          <a:xfrm>
            <a:off x="695400" y="2698138"/>
            <a:ext cx="5460930" cy="472042"/>
            <a:chOff x="1841535" y="4034653"/>
            <a:chExt cx="5460930" cy="472042"/>
          </a:xfrm>
        </p:grpSpPr>
        <p:grpSp>
          <p:nvGrpSpPr>
            <p:cNvPr id="33" name="组合 32"/>
            <p:cNvGrpSpPr/>
            <p:nvPr/>
          </p:nvGrpSpPr>
          <p:grpSpPr>
            <a:xfrm>
              <a:off x="1841535" y="4063469"/>
              <a:ext cx="843427" cy="443226"/>
              <a:chOff x="666810" y="2586037"/>
              <a:chExt cx="468000" cy="245937"/>
            </a:xfrm>
          </p:grpSpPr>
          <p:sp>
            <p:nvSpPr>
              <p:cNvPr id="3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7" name="文本框 3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4" name="直接连接符 33"/>
            <p:cNvCxnSpPr>
              <a:stCxn id="36"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915073" y="4034653"/>
              <a:ext cx="4387392" cy="461665"/>
            </a:xfrm>
            <a:prstGeom prst="rect">
              <a:avLst/>
            </a:prstGeom>
            <a:noFill/>
          </p:spPr>
          <p:txBody>
            <a:bodyPr wrap="square" rtlCol="0">
              <a:spAutoFit/>
            </a:bodyPr>
            <a:lstStyle/>
            <a:p>
              <a:r>
                <a:rPr lang="zh-CN" altLang="en-US" sz="2400" dirty="0"/>
                <a:t>热敏电阻</a:t>
              </a:r>
            </a:p>
          </p:txBody>
        </p:sp>
      </p:grpSp>
      <p:grpSp>
        <p:nvGrpSpPr>
          <p:cNvPr id="9" name="组合 8"/>
          <p:cNvGrpSpPr/>
          <p:nvPr/>
        </p:nvGrpSpPr>
        <p:grpSpPr>
          <a:xfrm>
            <a:off x="696234" y="3294900"/>
            <a:ext cx="5460930" cy="472042"/>
            <a:chOff x="1841535" y="4954628"/>
            <a:chExt cx="5460930" cy="472042"/>
          </a:xfrm>
        </p:grpSpPr>
        <p:grpSp>
          <p:nvGrpSpPr>
            <p:cNvPr id="28" name="组合 27"/>
            <p:cNvGrpSpPr/>
            <p:nvPr/>
          </p:nvGrpSpPr>
          <p:grpSpPr>
            <a:xfrm>
              <a:off x="1841535" y="4983444"/>
              <a:ext cx="843427" cy="443226"/>
              <a:chOff x="666810" y="2586037"/>
              <a:chExt cx="468000" cy="245937"/>
            </a:xfrm>
          </p:grpSpPr>
          <p:sp>
            <p:nvSpPr>
              <p:cNvPr id="3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2" name="文本框 3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9" name="直接连接符 28"/>
            <p:cNvCxnSpPr>
              <a:stCxn id="3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915073" y="4954628"/>
              <a:ext cx="4387392" cy="461665"/>
            </a:xfrm>
            <a:prstGeom prst="rect">
              <a:avLst/>
            </a:prstGeom>
            <a:noFill/>
          </p:spPr>
          <p:txBody>
            <a:bodyPr wrap="square" rtlCol="0">
              <a:spAutoFit/>
            </a:bodyPr>
            <a:lstStyle/>
            <a:p>
              <a:r>
                <a:rPr lang="zh-CN" altLang="en-US" sz="2400" dirty="0"/>
                <a:t>霍尔传感器</a:t>
              </a:r>
            </a:p>
          </p:txBody>
        </p:sp>
      </p:grpSp>
      <p:grpSp>
        <p:nvGrpSpPr>
          <p:cNvPr id="10" name="组合 9"/>
          <p:cNvGrpSpPr/>
          <p:nvPr/>
        </p:nvGrpSpPr>
        <p:grpSpPr>
          <a:xfrm>
            <a:off x="695400" y="3891662"/>
            <a:ext cx="5460930" cy="472042"/>
            <a:chOff x="1993935" y="1427134"/>
            <a:chExt cx="5460930" cy="472042"/>
          </a:xfrm>
        </p:grpSpPr>
        <p:grpSp>
          <p:nvGrpSpPr>
            <p:cNvPr id="23" name="组合 22"/>
            <p:cNvGrpSpPr/>
            <p:nvPr/>
          </p:nvGrpSpPr>
          <p:grpSpPr>
            <a:xfrm>
              <a:off x="1993935" y="1455950"/>
              <a:ext cx="843427" cy="443226"/>
              <a:chOff x="666810" y="2586037"/>
              <a:chExt cx="468000" cy="245937"/>
            </a:xfrm>
          </p:grpSpPr>
          <p:sp>
            <p:nvSpPr>
              <p:cNvPr id="2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7" name="文本框 2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4" name="直接连接符 23"/>
            <p:cNvCxnSpPr>
              <a:stCxn id="26"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67473" y="1427134"/>
              <a:ext cx="4387392" cy="461665"/>
            </a:xfrm>
            <a:prstGeom prst="rect">
              <a:avLst/>
            </a:prstGeom>
            <a:noFill/>
          </p:spPr>
          <p:txBody>
            <a:bodyPr wrap="square" rtlCol="0">
              <a:spAutoFit/>
            </a:bodyPr>
            <a:lstStyle/>
            <a:p>
              <a:r>
                <a:rPr lang="zh-CN" altLang="en-US" sz="2400" dirty="0"/>
                <a:t>磁阻传感器</a:t>
              </a:r>
            </a:p>
          </p:txBody>
        </p:sp>
      </p:grpSp>
      <p:grpSp>
        <p:nvGrpSpPr>
          <p:cNvPr id="11" name="组合 10"/>
          <p:cNvGrpSpPr/>
          <p:nvPr/>
        </p:nvGrpSpPr>
        <p:grpSpPr>
          <a:xfrm>
            <a:off x="695400" y="4488424"/>
            <a:ext cx="5460930" cy="472042"/>
            <a:chOff x="1841535" y="5284653"/>
            <a:chExt cx="5460930" cy="472042"/>
          </a:xfrm>
        </p:grpSpPr>
        <p:grpSp>
          <p:nvGrpSpPr>
            <p:cNvPr id="18" name="组合 17"/>
            <p:cNvGrpSpPr/>
            <p:nvPr/>
          </p:nvGrpSpPr>
          <p:grpSpPr>
            <a:xfrm>
              <a:off x="1841535" y="5313469"/>
              <a:ext cx="843427" cy="443226"/>
              <a:chOff x="666810" y="2586037"/>
              <a:chExt cx="468000" cy="245937"/>
            </a:xfrm>
          </p:grpSpPr>
          <p:sp>
            <p:nvSpPr>
              <p:cNvPr id="2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2" name="文本框 2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9" name="直接连接符 18"/>
            <p:cNvCxnSpPr>
              <a:stCxn id="21"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15073" y="5284653"/>
              <a:ext cx="4387392" cy="461665"/>
            </a:xfrm>
            <a:prstGeom prst="rect">
              <a:avLst/>
            </a:prstGeom>
            <a:noFill/>
          </p:spPr>
          <p:txBody>
            <a:bodyPr wrap="square" rtlCol="0">
              <a:spAutoFit/>
            </a:bodyPr>
            <a:lstStyle/>
            <a:p>
              <a:r>
                <a:rPr lang="zh-CN" altLang="en-US" sz="2400" dirty="0"/>
                <a:t>电场测量探头</a:t>
              </a:r>
            </a:p>
          </p:txBody>
        </p:sp>
      </p:grpSp>
      <p:grpSp>
        <p:nvGrpSpPr>
          <p:cNvPr id="12" name="组合 11"/>
          <p:cNvGrpSpPr/>
          <p:nvPr/>
        </p:nvGrpSpPr>
        <p:grpSpPr>
          <a:xfrm>
            <a:off x="695400" y="5085184"/>
            <a:ext cx="5460930" cy="472042"/>
            <a:chOff x="1841535" y="5284653"/>
            <a:chExt cx="5460930" cy="472042"/>
          </a:xfrm>
        </p:grpSpPr>
        <p:grpSp>
          <p:nvGrpSpPr>
            <p:cNvPr id="13" name="组合 12"/>
            <p:cNvGrpSpPr/>
            <p:nvPr/>
          </p:nvGrpSpPr>
          <p:grpSpPr>
            <a:xfrm>
              <a:off x="1841535" y="5313469"/>
              <a:ext cx="843427" cy="443226"/>
              <a:chOff x="666810" y="2586037"/>
              <a:chExt cx="468000" cy="245937"/>
            </a:xfrm>
          </p:grpSpPr>
          <p:sp>
            <p:nvSpPr>
              <p:cNvPr id="1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7" name="文本框 1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4" name="直接连接符 13"/>
            <p:cNvCxnSpPr>
              <a:stCxn id="16"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15073" y="5284653"/>
              <a:ext cx="4387392" cy="461665"/>
            </a:xfrm>
            <a:prstGeom prst="rect">
              <a:avLst/>
            </a:prstGeom>
            <a:noFill/>
          </p:spPr>
          <p:txBody>
            <a:bodyPr wrap="square" rtlCol="0">
              <a:spAutoFit/>
            </a:bodyPr>
            <a:lstStyle/>
            <a:p>
              <a:r>
                <a:rPr lang="zh-CN" altLang="en-US" sz="2400" dirty="0"/>
                <a:t>电涡流传感器</a:t>
              </a:r>
            </a:p>
          </p:txBody>
        </p:sp>
      </p:grpSp>
      <p:grpSp>
        <p:nvGrpSpPr>
          <p:cNvPr id="53" name="组合 52"/>
          <p:cNvGrpSpPr/>
          <p:nvPr/>
        </p:nvGrpSpPr>
        <p:grpSpPr>
          <a:xfrm>
            <a:off x="6385607" y="936668"/>
            <a:ext cx="5460930" cy="472042"/>
            <a:chOff x="1841535" y="1274734"/>
            <a:chExt cx="5460930" cy="472042"/>
          </a:xfrm>
        </p:grpSpPr>
        <p:grpSp>
          <p:nvGrpSpPr>
            <p:cNvPr id="54" name="组合 53"/>
            <p:cNvGrpSpPr/>
            <p:nvPr/>
          </p:nvGrpSpPr>
          <p:grpSpPr>
            <a:xfrm>
              <a:off x="1841535" y="1303550"/>
              <a:ext cx="843427" cy="443226"/>
              <a:chOff x="666810" y="2586037"/>
              <a:chExt cx="468000" cy="245937"/>
            </a:xfrm>
          </p:grpSpPr>
          <p:sp>
            <p:nvSpPr>
              <p:cNvPr id="57"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8" name="文本框 57"/>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9</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5" name="直接连接符 54"/>
            <p:cNvCxnSpPr>
              <a:stCxn id="57"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en-US" sz="2400" dirty="0">
                  <a:solidFill>
                    <a:schemeClr val="accent1"/>
                  </a:solidFill>
                  <a:latin typeface="Tahoma" pitchFamily="34" charset="0"/>
                </a:rPr>
                <a:t>压电传感器</a:t>
              </a:r>
            </a:p>
          </p:txBody>
        </p:sp>
      </p:grpSp>
      <p:grpSp>
        <p:nvGrpSpPr>
          <p:cNvPr id="59" name="组合 58"/>
          <p:cNvGrpSpPr/>
          <p:nvPr/>
        </p:nvGrpSpPr>
        <p:grpSpPr>
          <a:xfrm>
            <a:off x="6385607" y="1533430"/>
            <a:ext cx="5460930" cy="472042"/>
            <a:chOff x="1841535" y="2194707"/>
            <a:chExt cx="5460930" cy="472042"/>
          </a:xfrm>
        </p:grpSpPr>
        <p:grpSp>
          <p:nvGrpSpPr>
            <p:cNvPr id="60" name="组合 59"/>
            <p:cNvGrpSpPr/>
            <p:nvPr/>
          </p:nvGrpSpPr>
          <p:grpSpPr>
            <a:xfrm>
              <a:off x="1841535" y="2223523"/>
              <a:ext cx="843427" cy="443226"/>
              <a:chOff x="666810" y="2586037"/>
              <a:chExt cx="468000" cy="245937"/>
            </a:xfrm>
          </p:grpSpPr>
          <p:sp>
            <p:nvSpPr>
              <p:cNvPr id="6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4" name="文本框 6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10</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1" name="直接连接符 60"/>
            <p:cNvCxnSpPr>
              <a:stCxn id="6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2915073" y="2194707"/>
              <a:ext cx="4387392" cy="461665"/>
            </a:xfrm>
            <a:prstGeom prst="rect">
              <a:avLst/>
            </a:prstGeom>
            <a:noFill/>
          </p:spPr>
          <p:txBody>
            <a:bodyPr wrap="square" rtlCol="0">
              <a:spAutoFit/>
            </a:bodyPr>
            <a:lstStyle/>
            <a:p>
              <a:r>
                <a:rPr lang="zh-CN" altLang="en-US" sz="2400" dirty="0"/>
                <a:t>光电传感器</a:t>
              </a:r>
            </a:p>
          </p:txBody>
        </p:sp>
      </p:grpSp>
      <p:grpSp>
        <p:nvGrpSpPr>
          <p:cNvPr id="65" name="组合 64"/>
          <p:cNvGrpSpPr/>
          <p:nvPr/>
        </p:nvGrpSpPr>
        <p:grpSpPr>
          <a:xfrm>
            <a:off x="6385607" y="2130192"/>
            <a:ext cx="5460930" cy="472042"/>
            <a:chOff x="1841535" y="3114680"/>
            <a:chExt cx="5460930" cy="472042"/>
          </a:xfrm>
        </p:grpSpPr>
        <p:grpSp>
          <p:nvGrpSpPr>
            <p:cNvPr id="66" name="组合 65"/>
            <p:cNvGrpSpPr/>
            <p:nvPr/>
          </p:nvGrpSpPr>
          <p:grpSpPr>
            <a:xfrm>
              <a:off x="1841535" y="3143496"/>
              <a:ext cx="843427" cy="443226"/>
              <a:chOff x="666810" y="2586037"/>
              <a:chExt cx="468000" cy="245937"/>
            </a:xfrm>
          </p:grpSpPr>
          <p:sp>
            <p:nvSpPr>
              <p:cNvPr id="6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0" name="文本框 6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7" name="直接连接符 66"/>
            <p:cNvCxnSpPr>
              <a:stCxn id="69"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915073" y="3114680"/>
              <a:ext cx="4387392" cy="461665"/>
            </a:xfrm>
            <a:prstGeom prst="rect">
              <a:avLst/>
            </a:prstGeom>
            <a:noFill/>
          </p:spPr>
          <p:txBody>
            <a:bodyPr wrap="square" rtlCol="0">
              <a:spAutoFit/>
            </a:bodyPr>
            <a:lstStyle/>
            <a:p>
              <a:r>
                <a:rPr lang="zh-CN" altLang="en-US" sz="2400" dirty="0"/>
                <a:t>电容式传感器</a:t>
              </a:r>
            </a:p>
          </p:txBody>
        </p:sp>
      </p:grpSp>
      <p:grpSp>
        <p:nvGrpSpPr>
          <p:cNvPr id="71" name="组合 70"/>
          <p:cNvGrpSpPr/>
          <p:nvPr/>
        </p:nvGrpSpPr>
        <p:grpSpPr>
          <a:xfrm>
            <a:off x="6385607" y="2726954"/>
            <a:ext cx="5460930" cy="472042"/>
            <a:chOff x="1841535" y="4034653"/>
            <a:chExt cx="5460930" cy="472042"/>
          </a:xfrm>
        </p:grpSpPr>
        <p:grpSp>
          <p:nvGrpSpPr>
            <p:cNvPr id="72" name="组合 71"/>
            <p:cNvGrpSpPr/>
            <p:nvPr/>
          </p:nvGrpSpPr>
          <p:grpSpPr>
            <a:xfrm>
              <a:off x="1841535" y="4063469"/>
              <a:ext cx="843427" cy="443226"/>
              <a:chOff x="666810" y="2586037"/>
              <a:chExt cx="468000" cy="245937"/>
            </a:xfrm>
          </p:grpSpPr>
          <p:sp>
            <p:nvSpPr>
              <p:cNvPr id="75"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6" name="文本框 75"/>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3" name="直接连接符 72"/>
            <p:cNvCxnSpPr>
              <a:stCxn id="75"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2915073" y="4034653"/>
              <a:ext cx="4387392" cy="461665"/>
            </a:xfrm>
            <a:prstGeom prst="rect">
              <a:avLst/>
            </a:prstGeom>
            <a:noFill/>
          </p:spPr>
          <p:txBody>
            <a:bodyPr wrap="square" rtlCol="0">
              <a:spAutoFit/>
            </a:bodyPr>
            <a:lstStyle/>
            <a:p>
              <a:r>
                <a:rPr lang="zh-CN" altLang="en-US" sz="2400" dirty="0"/>
                <a:t>电感式传感器</a:t>
              </a:r>
            </a:p>
          </p:txBody>
        </p:sp>
      </p:grpSp>
      <p:grpSp>
        <p:nvGrpSpPr>
          <p:cNvPr id="77" name="组合 76"/>
          <p:cNvGrpSpPr/>
          <p:nvPr/>
        </p:nvGrpSpPr>
        <p:grpSpPr>
          <a:xfrm>
            <a:off x="6386441" y="3323716"/>
            <a:ext cx="5460930" cy="472042"/>
            <a:chOff x="1841535" y="4954628"/>
            <a:chExt cx="5460930" cy="472042"/>
          </a:xfrm>
        </p:grpSpPr>
        <p:grpSp>
          <p:nvGrpSpPr>
            <p:cNvPr id="78" name="组合 77"/>
            <p:cNvGrpSpPr/>
            <p:nvPr/>
          </p:nvGrpSpPr>
          <p:grpSpPr>
            <a:xfrm>
              <a:off x="1841535" y="4983444"/>
              <a:ext cx="843427" cy="443226"/>
              <a:chOff x="666810" y="2586037"/>
              <a:chExt cx="468000" cy="245937"/>
            </a:xfrm>
          </p:grpSpPr>
          <p:sp>
            <p:nvSpPr>
              <p:cNvPr id="8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2" name="文本框 8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9" name="直接连接符 78"/>
            <p:cNvCxnSpPr>
              <a:stCxn id="8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2915073" y="4954628"/>
              <a:ext cx="4387392" cy="461665"/>
            </a:xfrm>
            <a:prstGeom prst="rect">
              <a:avLst/>
            </a:prstGeom>
            <a:noFill/>
          </p:spPr>
          <p:txBody>
            <a:bodyPr wrap="square" rtlCol="0">
              <a:spAutoFit/>
            </a:bodyPr>
            <a:lstStyle/>
            <a:p>
              <a:r>
                <a:rPr lang="zh-CN" altLang="en-US" sz="2400" dirty="0"/>
                <a:t>差动传感器与测量电桥</a:t>
              </a:r>
            </a:p>
          </p:txBody>
        </p:sp>
      </p:grpSp>
    </p:spTree>
    <p:extLst>
      <p:ext uri="{BB962C8B-B14F-4D97-AF65-F5344CB8AC3E}">
        <p14:creationId xmlns:p14="http://schemas.microsoft.com/office/powerpoint/2010/main" val="1255871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49859" y="975600"/>
            <a:ext cx="2433774" cy="576000"/>
          </a:xfrm>
        </p:spPr>
        <p:txBody>
          <a:bodyPr>
            <a:normAutofit/>
          </a:bodyPr>
          <a:lstStyle/>
          <a:p>
            <a:r>
              <a:rPr lang="zh-CN" altLang="en-US" dirty="0"/>
              <a:t>热电效应？</a:t>
            </a:r>
          </a:p>
        </p:txBody>
      </p:sp>
      <p:sp>
        <p:nvSpPr>
          <p:cNvPr id="30723"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30728"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4" name="Text Box 7">
            <a:extLst>
              <a:ext uri="{FF2B5EF4-FFF2-40B4-BE49-F238E27FC236}">
                <a16:creationId xmlns:a16="http://schemas.microsoft.com/office/drawing/2014/main" id="{FE654E64-985A-4923-910B-C3807323D150}"/>
              </a:ext>
            </a:extLst>
          </p:cNvPr>
          <p:cNvSpPr txBox="1">
            <a:spLocks noChangeArrowheads="1"/>
          </p:cNvSpPr>
          <p:nvPr/>
        </p:nvSpPr>
        <p:spPr bwMode="auto">
          <a:xfrm>
            <a:off x="479376" y="1681121"/>
            <a:ext cx="10801200"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buFontTx/>
              <a:buNone/>
            </a:pPr>
            <a:r>
              <a:rPr lang="zh-CN" altLang="en-US" sz="2000" dirty="0">
                <a:latin typeface="华文仿宋" panose="02010600040101010101" pitchFamily="2" charset="-122"/>
                <a:ea typeface="华文仿宋" panose="02010600040101010101" pitchFamily="2" charset="-122"/>
              </a:rPr>
              <a:t>当将</a:t>
            </a:r>
            <a:r>
              <a:rPr lang="zh-CN" altLang="en-US" sz="2000" dirty="0">
                <a:solidFill>
                  <a:srgbClr val="FF0000"/>
                </a:solidFill>
                <a:latin typeface="华文仿宋" panose="02010600040101010101" pitchFamily="2" charset="-122"/>
                <a:ea typeface="华文仿宋" panose="02010600040101010101" pitchFamily="2" charset="-122"/>
              </a:rPr>
              <a:t>两种不同</a:t>
            </a:r>
            <a:r>
              <a:rPr lang="zh-CN" altLang="en-US" sz="2000" dirty="0">
                <a:latin typeface="华文仿宋" panose="02010600040101010101" pitchFamily="2" charset="-122"/>
                <a:ea typeface="华文仿宋" panose="02010600040101010101" pitchFamily="2" charset="-122"/>
              </a:rPr>
              <a:t>的</a:t>
            </a:r>
            <a:r>
              <a:rPr lang="zh-CN" altLang="en-US" sz="2000" dirty="0">
                <a:solidFill>
                  <a:srgbClr val="FF0000"/>
                </a:solidFill>
                <a:latin typeface="华文仿宋" panose="02010600040101010101" pitchFamily="2" charset="-122"/>
                <a:ea typeface="华文仿宋" panose="02010600040101010101" pitchFamily="2" charset="-122"/>
              </a:rPr>
              <a:t>导体</a:t>
            </a:r>
            <a:r>
              <a:rPr lang="zh-CN" altLang="en-US" sz="2000" dirty="0">
                <a:latin typeface="华文仿宋" panose="02010600040101010101" pitchFamily="2" charset="-122"/>
                <a:ea typeface="华文仿宋" panose="02010600040101010101" pitchFamily="2" charset="-122"/>
              </a:rPr>
              <a:t>或</a:t>
            </a:r>
            <a:r>
              <a:rPr lang="zh-CN" altLang="en-US" sz="2000" dirty="0">
                <a:solidFill>
                  <a:srgbClr val="FF0000"/>
                </a:solidFill>
                <a:latin typeface="华文仿宋" panose="02010600040101010101" pitchFamily="2" charset="-122"/>
                <a:ea typeface="华文仿宋" panose="02010600040101010101" pitchFamily="2" charset="-122"/>
              </a:rPr>
              <a:t>半导体</a:t>
            </a:r>
            <a:r>
              <a:rPr lang="zh-CN" altLang="en-US" sz="2000" dirty="0">
                <a:latin typeface="华文仿宋" panose="02010600040101010101" pitchFamily="2" charset="-122"/>
                <a:ea typeface="华文仿宋" panose="02010600040101010101" pitchFamily="2" charset="-122"/>
              </a:rPr>
              <a:t>串接成一个</a:t>
            </a:r>
            <a:r>
              <a:rPr lang="zh-CN" altLang="en-US" sz="2000" dirty="0">
                <a:solidFill>
                  <a:srgbClr val="FF0000"/>
                </a:solidFill>
                <a:latin typeface="华文仿宋" panose="02010600040101010101" pitchFamily="2" charset="-122"/>
                <a:ea typeface="华文仿宋" panose="02010600040101010101" pitchFamily="2" charset="-122"/>
              </a:rPr>
              <a:t>闭合回路</a:t>
            </a:r>
            <a:r>
              <a:rPr lang="zh-CN" altLang="en-US" sz="2000" dirty="0">
                <a:latin typeface="华文仿宋" panose="02010600040101010101" pitchFamily="2" charset="-122"/>
                <a:ea typeface="华文仿宋" panose="02010600040101010101" pitchFamily="2" charset="-122"/>
              </a:rPr>
              <a:t>，若导体的两接点处</a:t>
            </a:r>
            <a:r>
              <a:rPr lang="zh-CN" altLang="en-US" sz="2000" dirty="0">
                <a:solidFill>
                  <a:srgbClr val="FF0000"/>
                </a:solidFill>
                <a:latin typeface="华文仿宋" panose="02010600040101010101" pitchFamily="2" charset="-122"/>
                <a:ea typeface="华文仿宋" panose="02010600040101010101" pitchFamily="2" charset="-122"/>
              </a:rPr>
              <a:t>温度不同</a:t>
            </a:r>
            <a:r>
              <a:rPr lang="zh-CN" altLang="en-US" sz="2000" dirty="0">
                <a:latin typeface="华文仿宋" panose="02010600040101010101" pitchFamily="2" charset="-122"/>
                <a:ea typeface="华文仿宋" panose="02010600040101010101" pitchFamily="2" charset="-122"/>
              </a:rPr>
              <a:t>，两者之间便产生</a:t>
            </a:r>
            <a:r>
              <a:rPr lang="zh-CN" altLang="en-US" sz="2000" dirty="0">
                <a:solidFill>
                  <a:srgbClr val="FF0000"/>
                </a:solidFill>
                <a:latin typeface="华文仿宋" panose="02010600040101010101" pitchFamily="2" charset="-122"/>
                <a:ea typeface="华文仿宋" panose="02010600040101010101" pitchFamily="2" charset="-122"/>
              </a:rPr>
              <a:t>电动势</a:t>
            </a:r>
            <a:r>
              <a:rPr lang="zh-CN" altLang="en-US" sz="2000" dirty="0">
                <a:latin typeface="华文仿宋" panose="02010600040101010101" pitchFamily="2" charset="-122"/>
                <a:ea typeface="华文仿宋" panose="02010600040101010101" pitchFamily="2" charset="-122"/>
              </a:rPr>
              <a:t>，因而在回路中形成一定大小的</a:t>
            </a:r>
            <a:r>
              <a:rPr lang="zh-CN" altLang="en-US" sz="2000" dirty="0">
                <a:solidFill>
                  <a:srgbClr val="FF0000"/>
                </a:solidFill>
                <a:latin typeface="华文仿宋" panose="02010600040101010101" pitchFamily="2" charset="-122"/>
                <a:ea typeface="华文仿宋" panose="02010600040101010101" pitchFamily="2" charset="-122"/>
              </a:rPr>
              <a:t>电流</a:t>
            </a:r>
            <a:r>
              <a:rPr lang="zh-CN" altLang="en-US" sz="2000" dirty="0">
                <a:latin typeface="华文仿宋" panose="02010600040101010101" pitchFamily="2" charset="-122"/>
                <a:ea typeface="华文仿宋" panose="02010600040101010101" pitchFamily="2" charset="-122"/>
              </a:rPr>
              <a:t>，这种现象称为</a:t>
            </a:r>
            <a:r>
              <a:rPr lang="zh-CN" altLang="en-US" sz="2000" b="1" dirty="0">
                <a:solidFill>
                  <a:srgbClr val="990033"/>
                </a:solidFill>
                <a:latin typeface="华文仿宋" panose="02010600040101010101" pitchFamily="2" charset="-122"/>
                <a:ea typeface="华文仿宋" panose="02010600040101010101" pitchFamily="2" charset="-122"/>
              </a:rPr>
              <a:t>热电效应（赛贝克效应）</a:t>
            </a:r>
            <a:r>
              <a:rPr lang="zh-CN" altLang="en-US" sz="2000" dirty="0">
                <a:latin typeface="华文仿宋" panose="02010600040101010101" pitchFamily="2" charset="-122"/>
                <a:ea typeface="华文仿宋" panose="02010600040101010101" pitchFamily="2" charset="-122"/>
              </a:rPr>
              <a:t>。由此效应产生的电动势，通常称为</a:t>
            </a:r>
            <a:r>
              <a:rPr lang="zh-CN" altLang="en-US" sz="2000" dirty="0">
                <a:solidFill>
                  <a:srgbClr val="FF0000"/>
                </a:solidFill>
                <a:latin typeface="华文仿宋" panose="02010600040101010101" pitchFamily="2" charset="-122"/>
                <a:ea typeface="华文仿宋" panose="02010600040101010101" pitchFamily="2" charset="-122"/>
              </a:rPr>
              <a:t>热电动势</a:t>
            </a:r>
            <a:r>
              <a:rPr lang="zh-CN" altLang="en-US" sz="2000" dirty="0">
                <a:latin typeface="华文仿宋" panose="02010600040101010101" pitchFamily="2" charset="-122"/>
                <a:ea typeface="华文仿宋" panose="02010600040101010101" pitchFamily="2" charset="-122"/>
              </a:rPr>
              <a:t>。热电偶就是利用这一效应来工作的。</a:t>
            </a:r>
          </a:p>
        </p:txBody>
      </p:sp>
      <p:sp>
        <p:nvSpPr>
          <p:cNvPr id="15" name="Rectangle 8">
            <a:extLst>
              <a:ext uri="{FF2B5EF4-FFF2-40B4-BE49-F238E27FC236}">
                <a16:creationId xmlns:a16="http://schemas.microsoft.com/office/drawing/2014/main" id="{2AE957D3-8C5F-4099-AE55-FD7424C2000D}"/>
              </a:ext>
            </a:extLst>
          </p:cNvPr>
          <p:cNvSpPr>
            <a:spLocks noChangeArrowheads="1"/>
          </p:cNvSpPr>
          <p:nvPr/>
        </p:nvSpPr>
        <p:spPr bwMode="auto">
          <a:xfrm>
            <a:off x="4342646" y="6034658"/>
            <a:ext cx="2007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b="1" dirty="0">
                <a:latin typeface="黑体" panose="02010609060101010101" pitchFamily="49" charset="-122"/>
                <a:ea typeface="黑体" panose="02010609060101010101" pitchFamily="49" charset="-122"/>
              </a:rPr>
              <a:t>热电效应原理图</a:t>
            </a:r>
          </a:p>
        </p:txBody>
      </p:sp>
      <p:pic>
        <p:nvPicPr>
          <p:cNvPr id="16" name="Picture 9" descr="c8_2_fig3">
            <a:extLst>
              <a:ext uri="{FF2B5EF4-FFF2-40B4-BE49-F238E27FC236}">
                <a16:creationId xmlns:a16="http://schemas.microsoft.com/office/drawing/2014/main" id="{6EAEF7D0-E951-4AD4-9C94-CCECAF4A9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707" y="3501008"/>
            <a:ext cx="4089693"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a:extLst>
              <a:ext uri="{FF2B5EF4-FFF2-40B4-BE49-F238E27FC236}">
                <a16:creationId xmlns:a16="http://schemas.microsoft.com/office/drawing/2014/main" id="{94C912D6-209A-4FD5-BA39-43C9DB89E977}"/>
              </a:ext>
            </a:extLst>
          </p:cNvPr>
          <p:cNvSpPr>
            <a:spLocks noChangeArrowheads="1"/>
          </p:cNvSpPr>
          <p:nvPr/>
        </p:nvSpPr>
        <p:spPr bwMode="auto">
          <a:xfrm>
            <a:off x="7352660" y="3993281"/>
            <a:ext cx="275812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zh-CN" altLang="en-US" sz="2000" dirty="0">
                <a:solidFill>
                  <a:srgbClr val="FF0000"/>
                </a:solidFill>
                <a:latin typeface="华文仿宋" panose="02010600040101010101" pitchFamily="2" charset="-122"/>
                <a:ea typeface="华文仿宋" panose="02010600040101010101" pitchFamily="2" charset="-122"/>
              </a:rPr>
              <a:t>用两种导体组成并将温度转换成热电动势的传感器为热电偶</a:t>
            </a:r>
            <a:endParaRPr lang="zh-CN" altLang="en-US"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95400" y="907852"/>
            <a:ext cx="5460930" cy="472042"/>
            <a:chOff x="1841535" y="1274734"/>
            <a:chExt cx="5460930" cy="472042"/>
          </a:xfrm>
        </p:grpSpPr>
        <p:grpSp>
          <p:nvGrpSpPr>
            <p:cNvPr id="48" name="组合 47"/>
            <p:cNvGrpSpPr/>
            <p:nvPr/>
          </p:nvGrpSpPr>
          <p:grpSpPr>
            <a:xfrm>
              <a:off x="1841535" y="1303550"/>
              <a:ext cx="843427" cy="443226"/>
              <a:chOff x="666810" y="2586037"/>
              <a:chExt cx="468000" cy="245937"/>
            </a:xfrm>
          </p:grpSpPr>
          <p:sp>
            <p:nvSpPr>
              <p:cNvPr id="5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2" name="文本框 5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9" name="直接连接符 48"/>
            <p:cNvCxnSpPr>
              <a:stCxn id="51"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zh-CN" sz="2400" dirty="0">
                  <a:solidFill>
                    <a:schemeClr val="accent1"/>
                  </a:solidFill>
                  <a:latin typeface="Tahoma" pitchFamily="34" charset="0"/>
                </a:rPr>
                <a:t>传感器概述</a:t>
              </a:r>
              <a:endParaRPr kumimoji="1" lang="en-US" altLang="zh-CN" sz="2400" dirty="0">
                <a:solidFill>
                  <a:schemeClr val="accent1"/>
                </a:solidFill>
                <a:latin typeface="Tahoma" pitchFamily="34" charset="0"/>
              </a:endParaRPr>
            </a:p>
          </p:txBody>
        </p:sp>
      </p:grpSp>
      <p:grpSp>
        <p:nvGrpSpPr>
          <p:cNvPr id="6" name="组合 5"/>
          <p:cNvGrpSpPr/>
          <p:nvPr/>
        </p:nvGrpSpPr>
        <p:grpSpPr>
          <a:xfrm>
            <a:off x="695400" y="1504614"/>
            <a:ext cx="5460930" cy="472042"/>
            <a:chOff x="1841535" y="2194707"/>
            <a:chExt cx="5460930" cy="472042"/>
          </a:xfrm>
        </p:grpSpPr>
        <p:grpSp>
          <p:nvGrpSpPr>
            <p:cNvPr id="43" name="组合 42"/>
            <p:cNvGrpSpPr/>
            <p:nvPr/>
          </p:nvGrpSpPr>
          <p:grpSpPr>
            <a:xfrm>
              <a:off x="1841535" y="2223523"/>
              <a:ext cx="843427" cy="443226"/>
              <a:chOff x="666810" y="2586037"/>
              <a:chExt cx="468000" cy="245937"/>
            </a:xfrm>
          </p:grpSpPr>
          <p:sp>
            <p:nvSpPr>
              <p:cNvPr id="4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7" name="文本框 4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4" name="直接连接符 43"/>
            <p:cNvCxnSpPr>
              <a:stCxn id="46"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2915073" y="2194707"/>
              <a:ext cx="4387392" cy="461665"/>
            </a:xfrm>
            <a:prstGeom prst="rect">
              <a:avLst/>
            </a:prstGeom>
            <a:noFill/>
          </p:spPr>
          <p:txBody>
            <a:bodyPr wrap="square" rtlCol="0">
              <a:spAutoFit/>
            </a:bodyPr>
            <a:lstStyle/>
            <a:p>
              <a:r>
                <a:rPr lang="zh-CN" altLang="en-US" sz="2400" dirty="0"/>
                <a:t>金属温度传感器</a:t>
              </a:r>
            </a:p>
          </p:txBody>
        </p:sp>
      </p:grpSp>
      <p:grpSp>
        <p:nvGrpSpPr>
          <p:cNvPr id="7" name="组合 6"/>
          <p:cNvGrpSpPr/>
          <p:nvPr/>
        </p:nvGrpSpPr>
        <p:grpSpPr>
          <a:xfrm>
            <a:off x="695400" y="2101376"/>
            <a:ext cx="5460930" cy="472042"/>
            <a:chOff x="1841535" y="3114680"/>
            <a:chExt cx="5460930" cy="472042"/>
          </a:xfrm>
        </p:grpSpPr>
        <p:grpSp>
          <p:nvGrpSpPr>
            <p:cNvPr id="38" name="组合 37"/>
            <p:cNvGrpSpPr/>
            <p:nvPr/>
          </p:nvGrpSpPr>
          <p:grpSpPr>
            <a:xfrm>
              <a:off x="1841535" y="3143496"/>
              <a:ext cx="843427" cy="443226"/>
              <a:chOff x="666810" y="2586037"/>
              <a:chExt cx="468000" cy="245937"/>
            </a:xfrm>
          </p:grpSpPr>
          <p:sp>
            <p:nvSpPr>
              <p:cNvPr id="4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2" name="文本框 4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9" name="直接连接符 38"/>
            <p:cNvCxnSpPr>
              <a:stCxn id="41"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2915073" y="3114680"/>
              <a:ext cx="4387392" cy="461665"/>
            </a:xfrm>
            <a:prstGeom prst="rect">
              <a:avLst/>
            </a:prstGeom>
            <a:noFill/>
          </p:spPr>
          <p:txBody>
            <a:bodyPr wrap="square" rtlCol="0">
              <a:spAutoFit/>
            </a:bodyPr>
            <a:lstStyle/>
            <a:p>
              <a:r>
                <a:rPr lang="zh-CN" altLang="en-US" sz="2400" dirty="0"/>
                <a:t>热电偶</a:t>
              </a:r>
            </a:p>
          </p:txBody>
        </p:sp>
      </p:grpSp>
      <p:grpSp>
        <p:nvGrpSpPr>
          <p:cNvPr id="8" name="组合 7"/>
          <p:cNvGrpSpPr/>
          <p:nvPr/>
        </p:nvGrpSpPr>
        <p:grpSpPr>
          <a:xfrm>
            <a:off x="695400" y="2698138"/>
            <a:ext cx="5460930" cy="472042"/>
            <a:chOff x="1841535" y="4034653"/>
            <a:chExt cx="5460930" cy="472042"/>
          </a:xfrm>
        </p:grpSpPr>
        <p:grpSp>
          <p:nvGrpSpPr>
            <p:cNvPr id="33" name="组合 32"/>
            <p:cNvGrpSpPr/>
            <p:nvPr/>
          </p:nvGrpSpPr>
          <p:grpSpPr>
            <a:xfrm>
              <a:off x="1841535" y="4063469"/>
              <a:ext cx="843427" cy="443226"/>
              <a:chOff x="666810" y="2586037"/>
              <a:chExt cx="468000" cy="245937"/>
            </a:xfrm>
          </p:grpSpPr>
          <p:sp>
            <p:nvSpPr>
              <p:cNvPr id="3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7" name="文本框 3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4" name="直接连接符 33"/>
            <p:cNvCxnSpPr>
              <a:stCxn id="36"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915073" y="4034653"/>
              <a:ext cx="4387392" cy="461665"/>
            </a:xfrm>
            <a:prstGeom prst="rect">
              <a:avLst/>
            </a:prstGeom>
            <a:noFill/>
          </p:spPr>
          <p:txBody>
            <a:bodyPr wrap="square" rtlCol="0">
              <a:spAutoFit/>
            </a:bodyPr>
            <a:lstStyle/>
            <a:p>
              <a:r>
                <a:rPr lang="zh-CN" altLang="en-US" sz="2400" dirty="0"/>
                <a:t>热敏电阻</a:t>
              </a:r>
            </a:p>
          </p:txBody>
        </p:sp>
      </p:grpSp>
      <p:grpSp>
        <p:nvGrpSpPr>
          <p:cNvPr id="9" name="组合 8"/>
          <p:cNvGrpSpPr/>
          <p:nvPr/>
        </p:nvGrpSpPr>
        <p:grpSpPr>
          <a:xfrm>
            <a:off x="696234" y="3294900"/>
            <a:ext cx="5460930" cy="472042"/>
            <a:chOff x="1841535" y="4954628"/>
            <a:chExt cx="5460930" cy="472042"/>
          </a:xfrm>
        </p:grpSpPr>
        <p:grpSp>
          <p:nvGrpSpPr>
            <p:cNvPr id="28" name="组合 27"/>
            <p:cNvGrpSpPr/>
            <p:nvPr/>
          </p:nvGrpSpPr>
          <p:grpSpPr>
            <a:xfrm>
              <a:off x="1841535" y="4983444"/>
              <a:ext cx="843427" cy="443226"/>
              <a:chOff x="666810" y="2586037"/>
              <a:chExt cx="468000" cy="245937"/>
            </a:xfrm>
          </p:grpSpPr>
          <p:sp>
            <p:nvSpPr>
              <p:cNvPr id="3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2" name="文本框 3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9" name="直接连接符 28"/>
            <p:cNvCxnSpPr>
              <a:stCxn id="3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915073" y="4954628"/>
              <a:ext cx="4387392" cy="461665"/>
            </a:xfrm>
            <a:prstGeom prst="rect">
              <a:avLst/>
            </a:prstGeom>
            <a:noFill/>
          </p:spPr>
          <p:txBody>
            <a:bodyPr wrap="square" rtlCol="0">
              <a:spAutoFit/>
            </a:bodyPr>
            <a:lstStyle/>
            <a:p>
              <a:r>
                <a:rPr lang="zh-CN" altLang="en-US" sz="2400" dirty="0"/>
                <a:t>霍尔传感器</a:t>
              </a:r>
            </a:p>
          </p:txBody>
        </p:sp>
      </p:grpSp>
      <p:grpSp>
        <p:nvGrpSpPr>
          <p:cNvPr id="10" name="组合 9"/>
          <p:cNvGrpSpPr/>
          <p:nvPr/>
        </p:nvGrpSpPr>
        <p:grpSpPr>
          <a:xfrm>
            <a:off x="695400" y="3891662"/>
            <a:ext cx="5460930" cy="472042"/>
            <a:chOff x="1993935" y="1427134"/>
            <a:chExt cx="5460930" cy="472042"/>
          </a:xfrm>
        </p:grpSpPr>
        <p:grpSp>
          <p:nvGrpSpPr>
            <p:cNvPr id="23" name="组合 22"/>
            <p:cNvGrpSpPr/>
            <p:nvPr/>
          </p:nvGrpSpPr>
          <p:grpSpPr>
            <a:xfrm>
              <a:off x="1993935" y="1455950"/>
              <a:ext cx="843427" cy="443226"/>
              <a:chOff x="666810" y="2586037"/>
              <a:chExt cx="468000" cy="245937"/>
            </a:xfrm>
          </p:grpSpPr>
          <p:sp>
            <p:nvSpPr>
              <p:cNvPr id="2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7" name="文本框 2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4" name="直接连接符 23"/>
            <p:cNvCxnSpPr>
              <a:stCxn id="26"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67473" y="1427134"/>
              <a:ext cx="4387392" cy="461665"/>
            </a:xfrm>
            <a:prstGeom prst="rect">
              <a:avLst/>
            </a:prstGeom>
            <a:noFill/>
          </p:spPr>
          <p:txBody>
            <a:bodyPr wrap="square" rtlCol="0">
              <a:spAutoFit/>
            </a:bodyPr>
            <a:lstStyle/>
            <a:p>
              <a:r>
                <a:rPr lang="zh-CN" altLang="en-US" sz="2400" dirty="0"/>
                <a:t>磁阻传感器*</a:t>
              </a:r>
            </a:p>
          </p:txBody>
        </p:sp>
      </p:grpSp>
      <p:grpSp>
        <p:nvGrpSpPr>
          <p:cNvPr id="11" name="组合 10"/>
          <p:cNvGrpSpPr/>
          <p:nvPr/>
        </p:nvGrpSpPr>
        <p:grpSpPr>
          <a:xfrm>
            <a:off x="695400" y="4488424"/>
            <a:ext cx="5460930" cy="472042"/>
            <a:chOff x="1841535" y="5284653"/>
            <a:chExt cx="5460930" cy="472042"/>
          </a:xfrm>
        </p:grpSpPr>
        <p:grpSp>
          <p:nvGrpSpPr>
            <p:cNvPr id="18" name="组合 17"/>
            <p:cNvGrpSpPr/>
            <p:nvPr/>
          </p:nvGrpSpPr>
          <p:grpSpPr>
            <a:xfrm>
              <a:off x="1841535" y="5313469"/>
              <a:ext cx="843427" cy="443226"/>
              <a:chOff x="666810" y="2586037"/>
              <a:chExt cx="468000" cy="245937"/>
            </a:xfrm>
          </p:grpSpPr>
          <p:sp>
            <p:nvSpPr>
              <p:cNvPr id="2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2" name="文本框 2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9" name="直接连接符 18"/>
            <p:cNvCxnSpPr>
              <a:stCxn id="21"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15073" y="5284653"/>
              <a:ext cx="4387392" cy="461665"/>
            </a:xfrm>
            <a:prstGeom prst="rect">
              <a:avLst/>
            </a:prstGeom>
            <a:noFill/>
          </p:spPr>
          <p:txBody>
            <a:bodyPr wrap="square" rtlCol="0">
              <a:spAutoFit/>
            </a:bodyPr>
            <a:lstStyle/>
            <a:p>
              <a:r>
                <a:rPr lang="zh-CN" altLang="en-US" sz="2400" dirty="0"/>
                <a:t>电场测量探头*</a:t>
              </a:r>
            </a:p>
          </p:txBody>
        </p:sp>
      </p:grpSp>
      <p:grpSp>
        <p:nvGrpSpPr>
          <p:cNvPr id="12" name="组合 11"/>
          <p:cNvGrpSpPr/>
          <p:nvPr/>
        </p:nvGrpSpPr>
        <p:grpSpPr>
          <a:xfrm>
            <a:off x="695400" y="5085184"/>
            <a:ext cx="5460930" cy="472042"/>
            <a:chOff x="1841535" y="5284653"/>
            <a:chExt cx="5460930" cy="472042"/>
          </a:xfrm>
        </p:grpSpPr>
        <p:grpSp>
          <p:nvGrpSpPr>
            <p:cNvPr id="13" name="组合 12"/>
            <p:cNvGrpSpPr/>
            <p:nvPr/>
          </p:nvGrpSpPr>
          <p:grpSpPr>
            <a:xfrm>
              <a:off x="1841535" y="5313469"/>
              <a:ext cx="843427" cy="443226"/>
              <a:chOff x="666810" y="2586037"/>
              <a:chExt cx="468000" cy="245937"/>
            </a:xfrm>
          </p:grpSpPr>
          <p:sp>
            <p:nvSpPr>
              <p:cNvPr id="1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7" name="文本框 1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4" name="直接连接符 13"/>
            <p:cNvCxnSpPr>
              <a:stCxn id="16"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15073" y="5284653"/>
              <a:ext cx="4387392" cy="461665"/>
            </a:xfrm>
            <a:prstGeom prst="rect">
              <a:avLst/>
            </a:prstGeom>
            <a:noFill/>
          </p:spPr>
          <p:txBody>
            <a:bodyPr wrap="square" rtlCol="0">
              <a:spAutoFit/>
            </a:bodyPr>
            <a:lstStyle/>
            <a:p>
              <a:r>
                <a:rPr lang="zh-CN" altLang="en-US" sz="2400" dirty="0"/>
                <a:t>电涡流传感器*</a:t>
              </a:r>
            </a:p>
          </p:txBody>
        </p:sp>
      </p:grpSp>
      <p:grpSp>
        <p:nvGrpSpPr>
          <p:cNvPr id="53" name="组合 52"/>
          <p:cNvGrpSpPr/>
          <p:nvPr/>
        </p:nvGrpSpPr>
        <p:grpSpPr>
          <a:xfrm>
            <a:off x="6385607" y="936668"/>
            <a:ext cx="5460930" cy="472042"/>
            <a:chOff x="1841535" y="1274734"/>
            <a:chExt cx="5460930" cy="472042"/>
          </a:xfrm>
        </p:grpSpPr>
        <p:grpSp>
          <p:nvGrpSpPr>
            <p:cNvPr id="54" name="组合 53"/>
            <p:cNvGrpSpPr/>
            <p:nvPr/>
          </p:nvGrpSpPr>
          <p:grpSpPr>
            <a:xfrm>
              <a:off x="1841535" y="1303550"/>
              <a:ext cx="843427" cy="443226"/>
              <a:chOff x="666810" y="2586037"/>
              <a:chExt cx="468000" cy="245937"/>
            </a:xfrm>
          </p:grpSpPr>
          <p:sp>
            <p:nvSpPr>
              <p:cNvPr id="57"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8" name="文本框 57"/>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9</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5" name="直接连接符 54"/>
            <p:cNvCxnSpPr>
              <a:stCxn id="57"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en-US" sz="2400" dirty="0">
                  <a:solidFill>
                    <a:schemeClr val="accent1"/>
                  </a:solidFill>
                  <a:latin typeface="Tahoma" pitchFamily="34" charset="0"/>
                </a:rPr>
                <a:t>压电传感器</a:t>
              </a:r>
            </a:p>
          </p:txBody>
        </p:sp>
      </p:grpSp>
      <p:grpSp>
        <p:nvGrpSpPr>
          <p:cNvPr id="59" name="组合 58"/>
          <p:cNvGrpSpPr/>
          <p:nvPr/>
        </p:nvGrpSpPr>
        <p:grpSpPr>
          <a:xfrm>
            <a:off x="6385607" y="1533430"/>
            <a:ext cx="5460930" cy="472042"/>
            <a:chOff x="1841535" y="2194707"/>
            <a:chExt cx="5460930" cy="472042"/>
          </a:xfrm>
        </p:grpSpPr>
        <p:grpSp>
          <p:nvGrpSpPr>
            <p:cNvPr id="60" name="组合 59"/>
            <p:cNvGrpSpPr/>
            <p:nvPr/>
          </p:nvGrpSpPr>
          <p:grpSpPr>
            <a:xfrm>
              <a:off x="1841535" y="2223523"/>
              <a:ext cx="843427" cy="443226"/>
              <a:chOff x="666810" y="2586037"/>
              <a:chExt cx="468000" cy="245937"/>
            </a:xfrm>
          </p:grpSpPr>
          <p:sp>
            <p:nvSpPr>
              <p:cNvPr id="6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4" name="文本框 6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10</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1" name="直接连接符 60"/>
            <p:cNvCxnSpPr>
              <a:stCxn id="6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2915073" y="2194707"/>
              <a:ext cx="4387392" cy="461665"/>
            </a:xfrm>
            <a:prstGeom prst="rect">
              <a:avLst/>
            </a:prstGeom>
            <a:noFill/>
          </p:spPr>
          <p:txBody>
            <a:bodyPr wrap="square" rtlCol="0">
              <a:spAutoFit/>
            </a:bodyPr>
            <a:lstStyle/>
            <a:p>
              <a:r>
                <a:rPr lang="zh-CN" altLang="en-US" sz="2400" dirty="0"/>
                <a:t>光电传感器</a:t>
              </a:r>
            </a:p>
          </p:txBody>
        </p:sp>
      </p:grpSp>
      <p:grpSp>
        <p:nvGrpSpPr>
          <p:cNvPr id="65" name="组合 64"/>
          <p:cNvGrpSpPr/>
          <p:nvPr/>
        </p:nvGrpSpPr>
        <p:grpSpPr>
          <a:xfrm>
            <a:off x="6385607" y="2130192"/>
            <a:ext cx="5460930" cy="472042"/>
            <a:chOff x="1841535" y="3114680"/>
            <a:chExt cx="5460930" cy="472042"/>
          </a:xfrm>
        </p:grpSpPr>
        <p:grpSp>
          <p:nvGrpSpPr>
            <p:cNvPr id="66" name="组合 65"/>
            <p:cNvGrpSpPr/>
            <p:nvPr/>
          </p:nvGrpSpPr>
          <p:grpSpPr>
            <a:xfrm>
              <a:off x="1841535" y="3143496"/>
              <a:ext cx="843427" cy="443226"/>
              <a:chOff x="666810" y="2586037"/>
              <a:chExt cx="468000" cy="245937"/>
            </a:xfrm>
          </p:grpSpPr>
          <p:sp>
            <p:nvSpPr>
              <p:cNvPr id="6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0" name="文本框 6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7" name="直接连接符 66"/>
            <p:cNvCxnSpPr>
              <a:stCxn id="69"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915073" y="3114680"/>
              <a:ext cx="4387392" cy="461665"/>
            </a:xfrm>
            <a:prstGeom prst="rect">
              <a:avLst/>
            </a:prstGeom>
            <a:noFill/>
          </p:spPr>
          <p:txBody>
            <a:bodyPr wrap="square" rtlCol="0">
              <a:spAutoFit/>
            </a:bodyPr>
            <a:lstStyle/>
            <a:p>
              <a:r>
                <a:rPr lang="zh-CN" altLang="en-US" sz="2400" dirty="0"/>
                <a:t>电容式传感器</a:t>
              </a:r>
            </a:p>
          </p:txBody>
        </p:sp>
      </p:grpSp>
      <p:grpSp>
        <p:nvGrpSpPr>
          <p:cNvPr id="71" name="组合 70"/>
          <p:cNvGrpSpPr/>
          <p:nvPr/>
        </p:nvGrpSpPr>
        <p:grpSpPr>
          <a:xfrm>
            <a:off x="6385607" y="2726954"/>
            <a:ext cx="5460930" cy="472042"/>
            <a:chOff x="1841535" y="4034653"/>
            <a:chExt cx="5460930" cy="472042"/>
          </a:xfrm>
        </p:grpSpPr>
        <p:grpSp>
          <p:nvGrpSpPr>
            <p:cNvPr id="72" name="组合 71"/>
            <p:cNvGrpSpPr/>
            <p:nvPr/>
          </p:nvGrpSpPr>
          <p:grpSpPr>
            <a:xfrm>
              <a:off x="1841535" y="4063469"/>
              <a:ext cx="843427" cy="443226"/>
              <a:chOff x="666810" y="2586037"/>
              <a:chExt cx="468000" cy="245937"/>
            </a:xfrm>
          </p:grpSpPr>
          <p:sp>
            <p:nvSpPr>
              <p:cNvPr id="75"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6" name="文本框 75"/>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3" name="直接连接符 72"/>
            <p:cNvCxnSpPr>
              <a:stCxn id="75"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2915073" y="4034653"/>
              <a:ext cx="4387392" cy="461665"/>
            </a:xfrm>
            <a:prstGeom prst="rect">
              <a:avLst/>
            </a:prstGeom>
            <a:noFill/>
          </p:spPr>
          <p:txBody>
            <a:bodyPr wrap="square" rtlCol="0">
              <a:spAutoFit/>
            </a:bodyPr>
            <a:lstStyle/>
            <a:p>
              <a:r>
                <a:rPr lang="zh-CN" altLang="en-US" sz="2400" dirty="0"/>
                <a:t>电感式传感器</a:t>
              </a:r>
            </a:p>
          </p:txBody>
        </p:sp>
      </p:grpSp>
      <p:grpSp>
        <p:nvGrpSpPr>
          <p:cNvPr id="77" name="组合 76"/>
          <p:cNvGrpSpPr/>
          <p:nvPr/>
        </p:nvGrpSpPr>
        <p:grpSpPr>
          <a:xfrm>
            <a:off x="6386441" y="3323716"/>
            <a:ext cx="5460930" cy="472042"/>
            <a:chOff x="1841535" y="4954628"/>
            <a:chExt cx="5460930" cy="472042"/>
          </a:xfrm>
        </p:grpSpPr>
        <p:grpSp>
          <p:nvGrpSpPr>
            <p:cNvPr id="78" name="组合 77"/>
            <p:cNvGrpSpPr/>
            <p:nvPr/>
          </p:nvGrpSpPr>
          <p:grpSpPr>
            <a:xfrm>
              <a:off x="1841535" y="4983444"/>
              <a:ext cx="843427" cy="443226"/>
              <a:chOff x="666810" y="2586037"/>
              <a:chExt cx="468000" cy="245937"/>
            </a:xfrm>
          </p:grpSpPr>
          <p:sp>
            <p:nvSpPr>
              <p:cNvPr id="8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2" name="文本框 8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9" name="直接连接符 78"/>
            <p:cNvCxnSpPr>
              <a:stCxn id="8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2915073" y="4954628"/>
              <a:ext cx="4387392" cy="461665"/>
            </a:xfrm>
            <a:prstGeom prst="rect">
              <a:avLst/>
            </a:prstGeom>
            <a:noFill/>
          </p:spPr>
          <p:txBody>
            <a:bodyPr wrap="square" rtlCol="0">
              <a:spAutoFit/>
            </a:bodyPr>
            <a:lstStyle/>
            <a:p>
              <a:r>
                <a:rPr lang="zh-CN" altLang="en-US" sz="2400" dirty="0"/>
                <a:t>差动传感器与测量电桥</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49859" y="975600"/>
            <a:ext cx="2433774" cy="576000"/>
          </a:xfrm>
        </p:spPr>
        <p:txBody>
          <a:bodyPr>
            <a:normAutofit/>
          </a:bodyPr>
          <a:lstStyle/>
          <a:p>
            <a:r>
              <a:rPr lang="zh-CN" altLang="en-US" dirty="0"/>
              <a:t>热电效应</a:t>
            </a:r>
          </a:p>
        </p:txBody>
      </p:sp>
      <p:sp>
        <p:nvSpPr>
          <p:cNvPr id="30723"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30728"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pSp>
        <p:nvGrpSpPr>
          <p:cNvPr id="9" name="Group 36">
            <a:extLst>
              <a:ext uri="{FF2B5EF4-FFF2-40B4-BE49-F238E27FC236}">
                <a16:creationId xmlns:a16="http://schemas.microsoft.com/office/drawing/2014/main" id="{85824CD4-A8DF-4C3C-96B1-6BC0806B483C}"/>
              </a:ext>
            </a:extLst>
          </p:cNvPr>
          <p:cNvGrpSpPr>
            <a:grpSpLocks/>
          </p:cNvGrpSpPr>
          <p:nvPr/>
        </p:nvGrpSpPr>
        <p:grpSpPr bwMode="auto">
          <a:xfrm>
            <a:off x="3287391" y="2243609"/>
            <a:ext cx="5829300" cy="3886200"/>
            <a:chOff x="1104" y="624"/>
            <a:chExt cx="3672" cy="2448"/>
          </a:xfrm>
        </p:grpSpPr>
        <p:pic>
          <p:nvPicPr>
            <p:cNvPr id="10" name="Picture 37" descr="烤红薯">
              <a:extLst>
                <a:ext uri="{FF2B5EF4-FFF2-40B4-BE49-F238E27FC236}">
                  <a16:creationId xmlns:a16="http://schemas.microsoft.com/office/drawing/2014/main" id="{362122C0-4B3C-471B-A7A6-8651AFE4AD1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04" y="624"/>
              <a:ext cx="3672" cy="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8">
              <a:extLst>
                <a:ext uri="{FF2B5EF4-FFF2-40B4-BE49-F238E27FC236}">
                  <a16:creationId xmlns:a16="http://schemas.microsoft.com/office/drawing/2014/main" id="{5A5F06BA-002B-429E-85BA-8B8CF1C0B16F}"/>
                </a:ext>
              </a:extLst>
            </p:cNvPr>
            <p:cNvSpPr>
              <a:spLocks noChangeArrowheads="1"/>
            </p:cNvSpPr>
            <p:nvPr/>
          </p:nvSpPr>
          <p:spPr bwMode="auto">
            <a:xfrm>
              <a:off x="3600" y="624"/>
              <a:ext cx="1152" cy="336"/>
            </a:xfrm>
            <a:prstGeom prst="rect">
              <a:avLst/>
            </a:prstGeom>
            <a:solidFill>
              <a:srgbClr val="FFFFFF"/>
            </a:solidFill>
            <a:ln w="9525">
              <a:solidFill>
                <a:srgbClr val="FFFFFF"/>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grpSp>
      <p:sp>
        <p:nvSpPr>
          <p:cNvPr id="12" name="Rectangle 39">
            <a:extLst>
              <a:ext uri="{FF2B5EF4-FFF2-40B4-BE49-F238E27FC236}">
                <a16:creationId xmlns:a16="http://schemas.microsoft.com/office/drawing/2014/main" id="{9B0B508D-B603-4C04-8726-A810217F712E}"/>
              </a:ext>
            </a:extLst>
          </p:cNvPr>
          <p:cNvSpPr>
            <a:spLocks noChangeArrowheads="1"/>
          </p:cNvSpPr>
          <p:nvPr/>
        </p:nvSpPr>
        <p:spPr bwMode="auto">
          <a:xfrm>
            <a:off x="1991991" y="1484784"/>
            <a:ext cx="8458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ct val="0"/>
              </a:spcBef>
              <a:buFontTx/>
              <a:buNone/>
            </a:pPr>
            <a:r>
              <a:rPr lang="zh-CN" altLang="en-US" sz="2400" b="1" dirty="0">
                <a:solidFill>
                  <a:srgbClr val="00B200"/>
                </a:solidFill>
                <a:latin typeface="宋体" panose="02010600030101010101" pitchFamily="2" charset="-122"/>
              </a:rPr>
              <a:t>热电效应演示实验</a:t>
            </a:r>
            <a:r>
              <a:rPr lang="zh-CN" altLang="en-US" sz="2400" b="1" dirty="0">
                <a:solidFill>
                  <a:srgbClr val="FF0000"/>
                </a:solidFill>
                <a:latin typeface="Times New Roman" panose="02020603050405020304" pitchFamily="18" charset="0"/>
                <a:ea typeface="黑体" panose="02010609060101010101" pitchFamily="49" charset="-122"/>
              </a:rPr>
              <a:t> </a:t>
            </a:r>
          </a:p>
        </p:txBody>
      </p:sp>
      <p:sp>
        <p:nvSpPr>
          <p:cNvPr id="13" name="Text Box 40">
            <a:extLst>
              <a:ext uri="{FF2B5EF4-FFF2-40B4-BE49-F238E27FC236}">
                <a16:creationId xmlns:a16="http://schemas.microsoft.com/office/drawing/2014/main" id="{1398F989-29EA-474B-B2EE-2F88D05872AD}"/>
              </a:ext>
            </a:extLst>
          </p:cNvPr>
          <p:cNvSpPr txBox="1">
            <a:spLocks noChangeArrowheads="1"/>
          </p:cNvSpPr>
          <p:nvPr/>
        </p:nvSpPr>
        <p:spPr bwMode="auto">
          <a:xfrm>
            <a:off x="2115816" y="6096471"/>
            <a:ext cx="7848600" cy="457200"/>
          </a:xfrm>
          <a:prstGeom prst="rect">
            <a:avLst/>
          </a:prstGeom>
          <a:noFill/>
          <a:ln w="9525">
            <a:noFill/>
            <a:miter lim="800000"/>
            <a:headEnd/>
            <a:tailEnd/>
          </a:ln>
          <a:effectLst/>
        </p:spPr>
        <p:txBody>
          <a:bodyPr>
            <a:spAutoFit/>
          </a:bodyPr>
          <a:lstStyle/>
          <a:p>
            <a:pPr eaLnBrk="1" hangingPunct="1">
              <a:spcBef>
                <a:spcPct val="50000"/>
              </a:spcBef>
              <a:defRPr/>
            </a:pPr>
            <a:r>
              <a:rPr kumimoji="1" lang="zh-CN" altLang="en-US" sz="2400" b="1" u="sng" dirty="0">
                <a:solidFill>
                  <a:srgbClr val="FF0000"/>
                </a:solidFill>
                <a:effectLst>
                  <a:outerShdw blurRad="38100" dist="38100" dir="2700000" algn="tl">
                    <a:srgbClr val="C0C0C0"/>
                  </a:outerShdw>
                </a:effectLst>
                <a:latin typeface="宋体" pitchFamily="2" charset="-122"/>
              </a:rPr>
              <a:t>结论</a:t>
            </a:r>
            <a:r>
              <a:rPr kumimoji="1" lang="zh-CN" altLang="en-US" sz="2400" b="1" dirty="0">
                <a:solidFill>
                  <a:srgbClr val="000099"/>
                </a:solidFill>
                <a:latin typeface="宋体" pitchFamily="2" charset="-122"/>
              </a:rPr>
              <a:t>：</a:t>
            </a:r>
            <a:r>
              <a:rPr kumimoji="1" lang="zh-CN" altLang="en-US" sz="2400" b="1" dirty="0">
                <a:solidFill>
                  <a:srgbClr val="000099"/>
                </a:solidFill>
                <a:latin typeface="黑体" pitchFamily="49" charset="-122"/>
                <a:ea typeface="黑体" pitchFamily="49" charset="-122"/>
              </a:rPr>
              <a:t>当两个结点温度不相同时，回路中将产生电动势</a:t>
            </a:r>
            <a:r>
              <a:rPr kumimoji="1" lang="zh-CN" altLang="en-US" sz="2400" b="1" dirty="0">
                <a:solidFill>
                  <a:srgbClr val="000099"/>
                </a:solidFill>
                <a:latin typeface="宋体" pitchFamily="2" charset="-122"/>
              </a:rPr>
              <a:t>。</a:t>
            </a:r>
            <a:r>
              <a:rPr kumimoji="1" lang="zh-CN" altLang="en-US" sz="2400" dirty="0">
                <a:solidFill>
                  <a:srgbClr val="000099"/>
                </a:solidFill>
                <a:latin typeface="宋体" pitchFamily="2" charset="-122"/>
              </a:rPr>
              <a:t> </a:t>
            </a:r>
          </a:p>
        </p:txBody>
      </p:sp>
      <p:sp>
        <p:nvSpPr>
          <p:cNvPr id="18" name="Text Box 41">
            <a:extLst>
              <a:ext uri="{FF2B5EF4-FFF2-40B4-BE49-F238E27FC236}">
                <a16:creationId xmlns:a16="http://schemas.microsoft.com/office/drawing/2014/main" id="{8B871B51-7C6C-4D41-B044-93F722EAACD6}"/>
              </a:ext>
            </a:extLst>
          </p:cNvPr>
          <p:cNvSpPr txBox="1">
            <a:spLocks noChangeArrowheads="1"/>
          </p:cNvSpPr>
          <p:nvPr/>
        </p:nvSpPr>
        <p:spPr bwMode="auto">
          <a:xfrm>
            <a:off x="2006278" y="2636912"/>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000" b="1" dirty="0">
                <a:solidFill>
                  <a:srgbClr val="000000"/>
                </a:solidFill>
                <a:latin typeface="黑体" panose="02010609060101010101" pitchFamily="49" charset="-122"/>
                <a:ea typeface="黑体" panose="02010609060101010101" pitchFamily="49" charset="-122"/>
              </a:rPr>
              <a:t>热电极</a:t>
            </a:r>
            <a:r>
              <a:rPr kumimoji="1" lang="en-US" altLang="zh-CN" sz="2000" b="1" dirty="0">
                <a:solidFill>
                  <a:srgbClr val="FF0000"/>
                </a:solidFill>
                <a:latin typeface="黑体" panose="02010609060101010101" pitchFamily="49" charset="-122"/>
                <a:ea typeface="黑体" panose="02010609060101010101" pitchFamily="49" charset="-122"/>
              </a:rPr>
              <a:t>A</a:t>
            </a:r>
            <a:endParaRPr kumimoji="1" lang="en-US" altLang="zh-CN" sz="2000" dirty="0">
              <a:solidFill>
                <a:srgbClr val="FF0000"/>
              </a:solidFill>
              <a:latin typeface="黑体" panose="02010609060101010101" pitchFamily="49" charset="-122"/>
              <a:ea typeface="黑体" panose="02010609060101010101" pitchFamily="49" charset="-122"/>
            </a:endParaRPr>
          </a:p>
        </p:txBody>
      </p:sp>
      <p:sp>
        <p:nvSpPr>
          <p:cNvPr id="19" name="Text Box 42">
            <a:extLst>
              <a:ext uri="{FF2B5EF4-FFF2-40B4-BE49-F238E27FC236}">
                <a16:creationId xmlns:a16="http://schemas.microsoft.com/office/drawing/2014/main" id="{FA823D85-8651-403C-B1C1-418ED1096811}"/>
              </a:ext>
            </a:extLst>
          </p:cNvPr>
          <p:cNvSpPr txBox="1">
            <a:spLocks noChangeArrowheads="1"/>
          </p:cNvSpPr>
          <p:nvPr/>
        </p:nvSpPr>
        <p:spPr bwMode="auto">
          <a:xfrm>
            <a:off x="8740453" y="2564904"/>
            <a:ext cx="228123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None/>
            </a:pPr>
            <a:r>
              <a:rPr kumimoji="1" lang="zh-CN" altLang="en-US" sz="2000" b="1" dirty="0">
                <a:solidFill>
                  <a:srgbClr val="000000"/>
                </a:solidFill>
                <a:latin typeface="黑体" panose="02010609060101010101" pitchFamily="49" charset="-122"/>
                <a:ea typeface="黑体" panose="02010609060101010101" pitchFamily="49" charset="-122"/>
              </a:rPr>
              <a:t>右端称为：</a:t>
            </a:r>
            <a:r>
              <a:rPr kumimoji="1" lang="zh-CN" altLang="en-US" sz="2000" b="1" dirty="0">
                <a:solidFill>
                  <a:srgbClr val="703DFF"/>
                </a:solidFill>
                <a:latin typeface="黑体" panose="02010609060101010101" pitchFamily="49" charset="-122"/>
                <a:ea typeface="黑体" panose="02010609060101010101" pitchFamily="49" charset="-122"/>
              </a:rPr>
              <a:t>自由端</a:t>
            </a:r>
            <a:r>
              <a:rPr kumimoji="1" lang="en-US" altLang="zh-CN" sz="2000" b="1" dirty="0">
                <a:solidFill>
                  <a:srgbClr val="703DFF"/>
                </a:solidFill>
                <a:latin typeface="黑体" panose="02010609060101010101" pitchFamily="49" charset="-122"/>
                <a:ea typeface="黑体" panose="02010609060101010101" pitchFamily="49" charset="-122"/>
              </a:rPr>
              <a:t>(</a:t>
            </a:r>
            <a:r>
              <a:rPr kumimoji="1" lang="zh-CN" altLang="en-US" sz="2000" b="1" dirty="0">
                <a:solidFill>
                  <a:srgbClr val="FFB800"/>
                </a:solidFill>
                <a:latin typeface="黑体" panose="02010609060101010101" pitchFamily="49" charset="-122"/>
                <a:ea typeface="黑体" panose="02010609060101010101" pitchFamily="49" charset="-122"/>
              </a:rPr>
              <a:t>参考端、冷端</a:t>
            </a:r>
            <a:r>
              <a:rPr kumimoji="1" lang="en-US" altLang="zh-CN" sz="2000" b="1" dirty="0">
                <a:solidFill>
                  <a:srgbClr val="FFB800"/>
                </a:solidFill>
                <a:latin typeface="黑体" panose="02010609060101010101" pitchFamily="49" charset="-122"/>
                <a:ea typeface="黑体" panose="02010609060101010101" pitchFamily="49" charset="-122"/>
              </a:rPr>
              <a:t>)</a:t>
            </a:r>
            <a:endParaRPr kumimoji="1" lang="zh-CN" altLang="en-US" sz="2000" dirty="0">
              <a:solidFill>
                <a:srgbClr val="FFB800"/>
              </a:solidFill>
              <a:latin typeface="黑体" panose="02010609060101010101" pitchFamily="49" charset="-122"/>
              <a:ea typeface="黑体" panose="02010609060101010101" pitchFamily="49" charset="-122"/>
            </a:endParaRPr>
          </a:p>
        </p:txBody>
      </p:sp>
      <p:sp>
        <p:nvSpPr>
          <p:cNvPr id="20" name="Line 43">
            <a:extLst>
              <a:ext uri="{FF2B5EF4-FFF2-40B4-BE49-F238E27FC236}">
                <a16:creationId xmlns:a16="http://schemas.microsoft.com/office/drawing/2014/main" id="{9FD03678-1630-4358-B3AD-0C4A4BAD1CEE}"/>
              </a:ext>
            </a:extLst>
          </p:cNvPr>
          <p:cNvSpPr>
            <a:spLocks noChangeShapeType="1"/>
          </p:cNvSpPr>
          <p:nvPr/>
        </p:nvSpPr>
        <p:spPr bwMode="auto">
          <a:xfrm>
            <a:off x="3058791" y="2932584"/>
            <a:ext cx="1524000" cy="11430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44">
            <a:extLst>
              <a:ext uri="{FF2B5EF4-FFF2-40B4-BE49-F238E27FC236}">
                <a16:creationId xmlns:a16="http://schemas.microsoft.com/office/drawing/2014/main" id="{007DB581-785A-4F23-9F61-98553E11DF58}"/>
              </a:ext>
            </a:extLst>
          </p:cNvPr>
          <p:cNvSpPr>
            <a:spLocks noChangeShapeType="1"/>
          </p:cNvSpPr>
          <p:nvPr/>
        </p:nvSpPr>
        <p:spPr bwMode="auto">
          <a:xfrm flipH="1">
            <a:off x="8316591" y="3900960"/>
            <a:ext cx="531812" cy="555625"/>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Text Box 45">
            <a:extLst>
              <a:ext uri="{FF2B5EF4-FFF2-40B4-BE49-F238E27FC236}">
                <a16:creationId xmlns:a16="http://schemas.microsoft.com/office/drawing/2014/main" id="{3159B438-60F5-4A7E-910A-8271804C4135}"/>
              </a:ext>
            </a:extLst>
          </p:cNvPr>
          <p:cNvSpPr txBox="1">
            <a:spLocks noChangeArrowheads="1"/>
          </p:cNvSpPr>
          <p:nvPr/>
        </p:nvSpPr>
        <p:spPr bwMode="auto">
          <a:xfrm>
            <a:off x="1123628" y="4305290"/>
            <a:ext cx="23241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None/>
            </a:pPr>
            <a:r>
              <a:rPr kumimoji="1" lang="zh-CN" altLang="en-US" sz="2000" b="1" dirty="0">
                <a:solidFill>
                  <a:srgbClr val="000000"/>
                </a:solidFill>
                <a:latin typeface="黑体" panose="02010609060101010101" pitchFamily="49" charset="-122"/>
                <a:ea typeface="黑体" panose="02010609060101010101" pitchFamily="49" charset="-122"/>
              </a:rPr>
              <a:t>左端称为：</a:t>
            </a:r>
            <a:r>
              <a:rPr kumimoji="1" lang="zh-CN" altLang="en-US" sz="2000" b="1" dirty="0">
                <a:solidFill>
                  <a:srgbClr val="703DFF"/>
                </a:solidFill>
                <a:latin typeface="黑体" panose="02010609060101010101" pitchFamily="49" charset="-122"/>
                <a:ea typeface="黑体" panose="02010609060101010101" pitchFamily="49" charset="-122"/>
              </a:rPr>
              <a:t>测量端</a:t>
            </a:r>
            <a:r>
              <a:rPr kumimoji="1" lang="zh-CN" altLang="en-US" sz="2000" b="1" dirty="0">
                <a:solidFill>
                  <a:srgbClr val="FFB800"/>
                </a:solidFill>
                <a:latin typeface="黑体" panose="02010609060101010101" pitchFamily="49" charset="-122"/>
                <a:ea typeface="黑体" panose="02010609060101010101" pitchFamily="49" charset="-122"/>
              </a:rPr>
              <a:t>（工作端、热端</a:t>
            </a:r>
            <a:r>
              <a:rPr kumimoji="1" lang="zh-CN" altLang="en-US" sz="2000" b="1" dirty="0">
                <a:solidFill>
                  <a:srgbClr val="FFB800"/>
                </a:solidFill>
                <a:latin typeface="宋体" panose="02010600030101010101" pitchFamily="2" charset="-122"/>
              </a:rPr>
              <a:t>）</a:t>
            </a:r>
            <a:r>
              <a:rPr kumimoji="1" lang="zh-CN" altLang="en-US" sz="2000" dirty="0">
                <a:solidFill>
                  <a:srgbClr val="FFB800"/>
                </a:solidFill>
                <a:latin typeface="Times New Roman" panose="02020603050405020304" pitchFamily="18" charset="0"/>
              </a:rPr>
              <a:t> </a:t>
            </a:r>
          </a:p>
        </p:txBody>
      </p:sp>
      <p:sp>
        <p:nvSpPr>
          <p:cNvPr id="23" name="Line 46">
            <a:extLst>
              <a:ext uri="{FF2B5EF4-FFF2-40B4-BE49-F238E27FC236}">
                <a16:creationId xmlns:a16="http://schemas.microsoft.com/office/drawing/2014/main" id="{6400E93F-3761-472A-818C-0C893A2F6D2C}"/>
              </a:ext>
            </a:extLst>
          </p:cNvPr>
          <p:cNvSpPr>
            <a:spLocks noChangeShapeType="1"/>
          </p:cNvSpPr>
          <p:nvPr/>
        </p:nvSpPr>
        <p:spPr bwMode="auto">
          <a:xfrm flipV="1">
            <a:off x="3447729" y="4532784"/>
            <a:ext cx="601663" cy="195262"/>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Text Box 47">
            <a:extLst>
              <a:ext uri="{FF2B5EF4-FFF2-40B4-BE49-F238E27FC236}">
                <a16:creationId xmlns:a16="http://schemas.microsoft.com/office/drawing/2014/main" id="{556D14BB-DBC8-4A10-8AE7-9E00CF045698}"/>
              </a:ext>
            </a:extLst>
          </p:cNvPr>
          <p:cNvSpPr txBox="1">
            <a:spLocks noChangeArrowheads="1"/>
          </p:cNvSpPr>
          <p:nvPr/>
        </p:nvSpPr>
        <p:spPr bwMode="auto">
          <a:xfrm>
            <a:off x="8740453" y="2204864"/>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000" b="1" dirty="0">
                <a:solidFill>
                  <a:srgbClr val="000000"/>
                </a:solidFill>
                <a:latin typeface="宋体" panose="02010600030101010101" pitchFamily="2" charset="-122"/>
              </a:rPr>
              <a:t>热电极</a:t>
            </a:r>
            <a:r>
              <a:rPr kumimoji="1" lang="en-US" altLang="zh-CN" sz="2000" b="1" dirty="0">
                <a:solidFill>
                  <a:srgbClr val="FF0000"/>
                </a:solidFill>
                <a:latin typeface="宋体" panose="02010600030101010101" pitchFamily="2" charset="-122"/>
              </a:rPr>
              <a:t>B</a:t>
            </a:r>
            <a:endParaRPr kumimoji="1" lang="en-US" altLang="zh-CN" sz="2000" dirty="0">
              <a:solidFill>
                <a:srgbClr val="FF0000"/>
              </a:solidFill>
              <a:latin typeface="Times New Roman" panose="02020603050405020304" pitchFamily="18" charset="0"/>
            </a:endParaRPr>
          </a:p>
        </p:txBody>
      </p:sp>
      <p:sp>
        <p:nvSpPr>
          <p:cNvPr id="25" name="Line 48">
            <a:extLst>
              <a:ext uri="{FF2B5EF4-FFF2-40B4-BE49-F238E27FC236}">
                <a16:creationId xmlns:a16="http://schemas.microsoft.com/office/drawing/2014/main" id="{0DE1933C-4C5A-47B5-BC60-627278979A22}"/>
              </a:ext>
            </a:extLst>
          </p:cNvPr>
          <p:cNvSpPr>
            <a:spLocks noChangeShapeType="1"/>
          </p:cNvSpPr>
          <p:nvPr/>
        </p:nvSpPr>
        <p:spPr bwMode="auto">
          <a:xfrm flipH="1">
            <a:off x="6487791" y="2927822"/>
            <a:ext cx="2324100" cy="2138363"/>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Text Box 49">
            <a:extLst>
              <a:ext uri="{FF2B5EF4-FFF2-40B4-BE49-F238E27FC236}">
                <a16:creationId xmlns:a16="http://schemas.microsoft.com/office/drawing/2014/main" id="{F9DC9B05-DDEA-4F19-AE7A-4B3D43312D07}"/>
              </a:ext>
            </a:extLst>
          </p:cNvPr>
          <p:cNvSpPr txBox="1">
            <a:spLocks noChangeArrowheads="1"/>
          </p:cNvSpPr>
          <p:nvPr/>
        </p:nvSpPr>
        <p:spPr bwMode="auto">
          <a:xfrm>
            <a:off x="6868791" y="2475385"/>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000" b="1">
                <a:solidFill>
                  <a:srgbClr val="FF0000"/>
                </a:solidFill>
                <a:latin typeface="宋体" panose="02010600030101010101" pitchFamily="2" charset="-122"/>
              </a:rPr>
              <a:t>热电势</a:t>
            </a:r>
            <a:endParaRPr kumimoji="1" lang="zh-CN" altLang="en-US" sz="2000">
              <a:solidFill>
                <a:srgbClr val="FF0000"/>
              </a:solidFill>
              <a:latin typeface="Times New Roman" panose="02020603050405020304" pitchFamily="18" charset="0"/>
            </a:endParaRPr>
          </a:p>
        </p:txBody>
      </p:sp>
      <p:sp>
        <p:nvSpPr>
          <p:cNvPr id="27" name="Text Box 50">
            <a:extLst>
              <a:ext uri="{FF2B5EF4-FFF2-40B4-BE49-F238E27FC236}">
                <a16:creationId xmlns:a16="http://schemas.microsoft.com/office/drawing/2014/main" id="{9DA5F12D-A368-4301-87FE-AA8559A7F663}"/>
              </a:ext>
            </a:extLst>
          </p:cNvPr>
          <p:cNvSpPr txBox="1">
            <a:spLocks noChangeArrowheads="1"/>
          </p:cNvSpPr>
          <p:nvPr/>
        </p:nvSpPr>
        <p:spPr bwMode="auto">
          <a:xfrm>
            <a:off x="4735191" y="3496147"/>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000" b="1">
                <a:solidFill>
                  <a:srgbClr val="FF0000"/>
                </a:solidFill>
                <a:latin typeface="Times New Roman" panose="02020603050405020304" pitchFamily="18" charset="0"/>
              </a:rPr>
              <a:t>A</a:t>
            </a:r>
          </a:p>
        </p:txBody>
      </p:sp>
      <p:sp>
        <p:nvSpPr>
          <p:cNvPr id="28" name="Text Box 51">
            <a:extLst>
              <a:ext uri="{FF2B5EF4-FFF2-40B4-BE49-F238E27FC236}">
                <a16:creationId xmlns:a16="http://schemas.microsoft.com/office/drawing/2014/main" id="{B9893E62-BDCE-4F00-B4E4-A493C8AFB380}"/>
              </a:ext>
            </a:extLst>
          </p:cNvPr>
          <p:cNvSpPr txBox="1">
            <a:spLocks noChangeArrowheads="1"/>
          </p:cNvSpPr>
          <p:nvPr/>
        </p:nvSpPr>
        <p:spPr bwMode="auto">
          <a:xfrm>
            <a:off x="4811391" y="5066185"/>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000" b="1">
                <a:solidFill>
                  <a:srgbClr val="00FF00"/>
                </a:solidFill>
                <a:latin typeface="Times New Roman" panose="02020603050405020304" pitchFamily="18" charset="0"/>
              </a:rPr>
              <a:t>B</a:t>
            </a:r>
          </a:p>
        </p:txBody>
      </p:sp>
    </p:spTree>
    <p:extLst>
      <p:ext uri="{BB962C8B-B14F-4D97-AF65-F5344CB8AC3E}">
        <p14:creationId xmlns:p14="http://schemas.microsoft.com/office/powerpoint/2010/main" val="41959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00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2500"/>
                            </p:stCondLst>
                            <p:childTnLst>
                              <p:par>
                                <p:cTn id="9" presetID="22" presetClass="entr" presetSubtype="1" fill="hold" nodeType="afterEffect">
                                  <p:stCondLst>
                                    <p:cond delay="200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childTnLst>
                          </p:cTn>
                        </p:par>
                        <p:par>
                          <p:cTn id="12" fill="hold">
                            <p:stCondLst>
                              <p:cond delay="5000"/>
                            </p:stCondLst>
                            <p:childTnLst>
                              <p:par>
                                <p:cTn id="13" presetID="22" presetClass="entr" presetSubtype="1" fill="hold" grpId="0" nodeType="afterEffect">
                                  <p:stCondLst>
                                    <p:cond delay="200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par>
                          <p:cTn id="16" fill="hold">
                            <p:stCondLst>
                              <p:cond delay="7500"/>
                            </p:stCondLst>
                            <p:childTnLst>
                              <p:par>
                                <p:cTn id="17" presetID="22" presetClass="entr" presetSubtype="1" fill="hold" nodeType="afterEffect">
                                  <p:stCondLst>
                                    <p:cond delay="200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500"/>
                                        <p:tgtEl>
                                          <p:spTgt spid="25"/>
                                        </p:tgtEl>
                                      </p:cBhvr>
                                    </p:animEffect>
                                  </p:childTnLst>
                                </p:cTn>
                              </p:par>
                            </p:childTnLst>
                          </p:cTn>
                        </p:par>
                        <p:par>
                          <p:cTn id="20" fill="hold">
                            <p:stCondLst>
                              <p:cond delay="10000"/>
                            </p:stCondLst>
                            <p:childTnLst>
                              <p:par>
                                <p:cTn id="21" presetID="22" presetClass="entr" presetSubtype="1" fill="hold" grpId="0" nodeType="afterEffect">
                                  <p:stCondLst>
                                    <p:cond delay="2000"/>
                                  </p:stCondLst>
                                  <p:childTnLst>
                                    <p:set>
                                      <p:cBhvr>
                                        <p:cTn id="22" dur="1" fill="hold">
                                          <p:stCondLst>
                                            <p:cond delay="0"/>
                                          </p:stCondLst>
                                        </p:cTn>
                                        <p:tgtEl>
                                          <p:spTgt spid="26"/>
                                        </p:tgtEl>
                                        <p:attrNameLst>
                                          <p:attrName>style.visibility</p:attrName>
                                        </p:attrNameLst>
                                      </p:cBhvr>
                                      <p:to>
                                        <p:strVal val="visible"/>
                                      </p:to>
                                    </p:set>
                                    <p:animEffect transition="in" filter="wipe(up)">
                                      <p:cBhvr>
                                        <p:cTn id="23" dur="500"/>
                                        <p:tgtEl>
                                          <p:spTgt spid="26"/>
                                        </p:tgtEl>
                                      </p:cBhvr>
                                    </p:animEffect>
                                  </p:childTnLst>
                                </p:cTn>
                              </p:par>
                            </p:childTnLst>
                          </p:cTn>
                        </p:par>
                        <p:par>
                          <p:cTn id="24" fill="hold">
                            <p:stCondLst>
                              <p:cond delay="12500"/>
                            </p:stCondLst>
                            <p:childTnLst>
                              <p:par>
                                <p:cTn id="25" presetID="22" presetClass="entr" presetSubtype="1" fill="hold" grpId="0" nodeType="afterEffect">
                                  <p:stCondLst>
                                    <p:cond delay="200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childTnLst>
                          </p:cTn>
                        </p:par>
                        <p:par>
                          <p:cTn id="28" fill="hold">
                            <p:stCondLst>
                              <p:cond delay="15000"/>
                            </p:stCondLst>
                            <p:childTnLst>
                              <p:par>
                                <p:cTn id="29" presetID="22" presetClass="entr" presetSubtype="8" fill="hold" nodeType="afterEffect">
                                  <p:stCondLst>
                                    <p:cond delay="200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par>
                          <p:cTn id="32" fill="hold">
                            <p:stCondLst>
                              <p:cond delay="17500"/>
                            </p:stCondLst>
                            <p:childTnLst>
                              <p:par>
                                <p:cTn id="33" presetID="22" presetClass="entr" presetSubtype="1" fill="hold" grpId="0" nodeType="afterEffect">
                                  <p:stCondLst>
                                    <p:cond delay="2000"/>
                                  </p:stCondLst>
                                  <p:childTnLst>
                                    <p:set>
                                      <p:cBhvr>
                                        <p:cTn id="34" dur="1" fill="hold">
                                          <p:stCondLst>
                                            <p:cond delay="0"/>
                                          </p:stCondLst>
                                        </p:cTn>
                                        <p:tgtEl>
                                          <p:spTgt spid="19"/>
                                        </p:tgtEl>
                                        <p:attrNameLst>
                                          <p:attrName>style.visibility</p:attrName>
                                        </p:attrNameLst>
                                      </p:cBhvr>
                                      <p:to>
                                        <p:strVal val="visible"/>
                                      </p:to>
                                    </p:set>
                                    <p:animEffect transition="in" filter="wipe(up)">
                                      <p:cBhvr>
                                        <p:cTn id="35" dur="500"/>
                                        <p:tgtEl>
                                          <p:spTgt spid="19"/>
                                        </p:tgtEl>
                                      </p:cBhvr>
                                    </p:animEffect>
                                  </p:childTnLst>
                                </p:cTn>
                              </p:par>
                            </p:childTnLst>
                          </p:cTn>
                        </p:par>
                        <p:par>
                          <p:cTn id="36" fill="hold">
                            <p:stCondLst>
                              <p:cond delay="20000"/>
                            </p:stCondLst>
                            <p:childTnLst>
                              <p:par>
                                <p:cTn id="37" presetID="22" presetClass="entr" presetSubtype="1" fill="hold" nodeType="afterEffect">
                                  <p:stCondLst>
                                    <p:cond delay="2000"/>
                                  </p:stCondLst>
                                  <p:childTnLst>
                                    <p:set>
                                      <p:cBhvr>
                                        <p:cTn id="38" dur="1" fill="hold">
                                          <p:stCondLst>
                                            <p:cond delay="0"/>
                                          </p:stCondLst>
                                        </p:cTn>
                                        <p:tgtEl>
                                          <p:spTgt spid="21"/>
                                        </p:tgtEl>
                                        <p:attrNameLst>
                                          <p:attrName>style.visibility</p:attrName>
                                        </p:attrNameLst>
                                      </p:cBhvr>
                                      <p:to>
                                        <p:strVal val="visible"/>
                                      </p:to>
                                    </p:set>
                                    <p:animEffect transition="in" filter="wipe(up)">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strips(downRight)">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8" grpId="0" autoUpdateAnimBg="0"/>
      <p:bldP spid="19" grpId="0" autoUpdateAnimBg="0"/>
      <p:bldP spid="22" grpId="0" autoUpdateAnimBg="0"/>
      <p:bldP spid="24" grpId="0" autoUpdateAnimBg="0"/>
      <p:bldP spid="26"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349859" y="1717675"/>
            <a:ext cx="6763978" cy="4826248"/>
          </a:xfrm>
        </p:spPr>
        <p:txBody>
          <a:bodyPr/>
          <a:lstStyle/>
          <a:p>
            <a:pPr algn="just">
              <a:buFont typeface="Wingdings" panose="05000000000000000000" pitchFamily="2" charset="2"/>
              <a:buChar char="n"/>
            </a:pPr>
            <a:r>
              <a:rPr kumimoji="1" lang="zh-CN" altLang="en-US" b="1" kern="0" dirty="0">
                <a:solidFill>
                  <a:schemeClr val="accent1">
                    <a:lumMod val="50000"/>
                  </a:schemeClr>
                </a:solidFill>
                <a:latin typeface="+mn-ea"/>
              </a:rPr>
              <a:t>帕尔帖效应：</a:t>
            </a:r>
            <a:r>
              <a:rPr lang="zh-CN" altLang="en-US" kern="0" dirty="0">
                <a:solidFill>
                  <a:srgbClr val="FF0000"/>
                </a:solidFill>
                <a:latin typeface="+mn-ea"/>
              </a:rPr>
              <a:t>不同金属导体接触，</a:t>
            </a:r>
            <a:r>
              <a:rPr lang="zh-CN" altLang="en-US" kern="0" dirty="0">
                <a:solidFill>
                  <a:srgbClr val="FF0000"/>
                </a:solidFill>
                <a:highlight>
                  <a:srgbClr val="FFFF00"/>
                </a:highlight>
                <a:latin typeface="+mn-ea"/>
              </a:rPr>
              <a:t>自由电子由于浓度不同</a:t>
            </a:r>
            <a:r>
              <a:rPr lang="zh-CN" altLang="en-US" kern="0" dirty="0">
                <a:solidFill>
                  <a:srgbClr val="FF0000"/>
                </a:solidFill>
                <a:latin typeface="+mn-ea"/>
              </a:rPr>
              <a:t>而在接触面附近出现扩散现象，从而形成一个稳定的电位差</a:t>
            </a:r>
            <a:r>
              <a:rPr lang="zh-CN" altLang="en-US" kern="0" dirty="0">
                <a:solidFill>
                  <a:schemeClr val="accent1">
                    <a:lumMod val="50000"/>
                  </a:schemeClr>
                </a:solidFill>
                <a:latin typeface="+mn-ea"/>
              </a:rPr>
              <a:t>，叫做</a:t>
            </a:r>
            <a:r>
              <a:rPr kumimoji="1" lang="zh-CN" altLang="en-US" b="1" kern="0" dirty="0">
                <a:solidFill>
                  <a:schemeClr val="accent1">
                    <a:lumMod val="50000"/>
                  </a:schemeClr>
                </a:solidFill>
                <a:latin typeface="+mn-ea"/>
              </a:rPr>
              <a:t>帕尔帖电势或</a:t>
            </a:r>
            <a:r>
              <a:rPr lang="zh-CN" altLang="en-US" kern="0" dirty="0">
                <a:solidFill>
                  <a:schemeClr val="accent1">
                    <a:lumMod val="50000"/>
                  </a:schemeClr>
                </a:solidFill>
                <a:latin typeface="+mn-ea"/>
              </a:rPr>
              <a:t>接触电动势。</a:t>
            </a:r>
            <a:r>
              <a:rPr lang="zh-CN" altLang="en-US" b="1" kern="0" dirty="0">
                <a:solidFill>
                  <a:schemeClr val="accent1">
                    <a:lumMod val="50000"/>
                  </a:schemeClr>
                </a:solidFill>
                <a:latin typeface="+mn-ea"/>
              </a:rPr>
              <a:t>大小可表示为 ：</a:t>
            </a:r>
          </a:p>
          <a:p>
            <a:endParaRPr lang="en-US" altLang="zh-CN" dirty="0">
              <a:solidFill>
                <a:schemeClr val="accent1">
                  <a:lumMod val="50000"/>
                </a:schemeClr>
              </a:solidFill>
              <a:latin typeface="+mn-ea"/>
            </a:endParaRPr>
          </a:p>
          <a:p>
            <a:endParaRPr lang="en-US" altLang="zh-CN" dirty="0">
              <a:solidFill>
                <a:schemeClr val="accent1">
                  <a:lumMod val="50000"/>
                </a:schemeClr>
              </a:solidFill>
              <a:latin typeface="+mn-ea"/>
            </a:endParaRPr>
          </a:p>
          <a:p>
            <a:pPr>
              <a:lnSpc>
                <a:spcPct val="100000"/>
              </a:lnSpc>
              <a:spcBef>
                <a:spcPct val="0"/>
              </a:spcBef>
              <a:buSzTx/>
              <a:buNone/>
            </a:pPr>
            <a:endParaRPr lang="en-US" altLang="zh-CN" dirty="0">
              <a:solidFill>
                <a:schemeClr val="accent1">
                  <a:lumMod val="50000"/>
                </a:schemeClr>
              </a:solidFill>
              <a:latin typeface="+mn-ea"/>
            </a:endParaRPr>
          </a:p>
          <a:p>
            <a:pPr>
              <a:lnSpc>
                <a:spcPct val="100000"/>
              </a:lnSpc>
              <a:spcBef>
                <a:spcPct val="0"/>
              </a:spcBef>
              <a:buSzTx/>
              <a:buNone/>
            </a:pPr>
            <a:r>
              <a:rPr lang="zh-CN" altLang="en-US" dirty="0">
                <a:solidFill>
                  <a:schemeClr val="accent1">
                    <a:lumMod val="50000"/>
                  </a:schemeClr>
                </a:solidFill>
                <a:latin typeface="+mn-ea"/>
              </a:rPr>
              <a:t>式中： </a:t>
            </a:r>
            <a:r>
              <a:rPr lang="en-US" altLang="zh-CN" i="1" dirty="0">
                <a:solidFill>
                  <a:schemeClr val="accent1">
                    <a:lumMod val="50000"/>
                  </a:schemeClr>
                </a:solidFill>
                <a:latin typeface="+mn-ea"/>
                <a:cs typeface="Times New Roman" panose="02020603050405020304" pitchFamily="18" charset="0"/>
              </a:rPr>
              <a:t>k</a:t>
            </a:r>
            <a:r>
              <a:rPr lang="en-US" altLang="zh-CN" dirty="0">
                <a:solidFill>
                  <a:schemeClr val="accent1">
                    <a:lumMod val="50000"/>
                  </a:schemeClr>
                </a:solidFill>
                <a:latin typeface="+mn-ea"/>
              </a:rPr>
              <a:t>—</a:t>
            </a:r>
            <a:r>
              <a:rPr lang="zh-CN" altLang="en-US" dirty="0">
                <a:solidFill>
                  <a:schemeClr val="accent1">
                    <a:lumMod val="50000"/>
                  </a:schemeClr>
                </a:solidFill>
                <a:latin typeface="+mn-ea"/>
              </a:rPr>
              <a:t>波尔兹曼常数，为</a:t>
            </a:r>
            <a:r>
              <a:rPr lang="en-US" altLang="zh-CN" dirty="0">
                <a:solidFill>
                  <a:schemeClr val="accent1">
                    <a:lumMod val="50000"/>
                  </a:schemeClr>
                </a:solidFill>
                <a:latin typeface="+mn-ea"/>
              </a:rPr>
              <a:t>1.38×10</a:t>
            </a:r>
            <a:r>
              <a:rPr lang="en-US" altLang="zh-CN" baseline="30000" dirty="0">
                <a:solidFill>
                  <a:schemeClr val="accent1">
                    <a:lumMod val="50000"/>
                  </a:schemeClr>
                </a:solidFill>
                <a:latin typeface="+mn-ea"/>
              </a:rPr>
              <a:t>-16</a:t>
            </a:r>
            <a:r>
              <a:rPr lang="zh-CN" altLang="en-US" dirty="0">
                <a:solidFill>
                  <a:schemeClr val="accent1">
                    <a:lumMod val="50000"/>
                  </a:schemeClr>
                </a:solidFill>
                <a:latin typeface="+mn-ea"/>
              </a:rPr>
              <a:t>；</a:t>
            </a:r>
          </a:p>
          <a:p>
            <a:pPr>
              <a:lnSpc>
                <a:spcPct val="100000"/>
              </a:lnSpc>
              <a:spcBef>
                <a:spcPct val="0"/>
              </a:spcBef>
              <a:buSzTx/>
              <a:buNone/>
            </a:pPr>
            <a:r>
              <a:rPr lang="zh-CN" altLang="en-US" dirty="0">
                <a:solidFill>
                  <a:schemeClr val="accent1">
                    <a:lumMod val="50000"/>
                  </a:schemeClr>
                </a:solidFill>
                <a:latin typeface="+mn-ea"/>
              </a:rPr>
              <a:t>          </a:t>
            </a:r>
            <a:r>
              <a:rPr lang="en-US" altLang="zh-CN" i="1" dirty="0">
                <a:solidFill>
                  <a:schemeClr val="accent1">
                    <a:lumMod val="50000"/>
                  </a:schemeClr>
                </a:solidFill>
                <a:latin typeface="+mn-ea"/>
              </a:rPr>
              <a:t>T</a:t>
            </a:r>
            <a:r>
              <a:rPr lang="en-US" altLang="zh-CN" dirty="0">
                <a:solidFill>
                  <a:schemeClr val="accent1">
                    <a:lumMod val="50000"/>
                  </a:schemeClr>
                </a:solidFill>
                <a:latin typeface="+mn-ea"/>
              </a:rPr>
              <a:t> —</a:t>
            </a:r>
            <a:r>
              <a:rPr lang="zh-CN" altLang="en-US" dirty="0">
                <a:solidFill>
                  <a:schemeClr val="accent1">
                    <a:lumMod val="50000"/>
                  </a:schemeClr>
                </a:solidFill>
                <a:latin typeface="+mn-ea"/>
              </a:rPr>
              <a:t>接触处的绝对温度；</a:t>
            </a:r>
          </a:p>
          <a:p>
            <a:pPr>
              <a:lnSpc>
                <a:spcPct val="100000"/>
              </a:lnSpc>
              <a:spcBef>
                <a:spcPct val="0"/>
              </a:spcBef>
              <a:buSzTx/>
              <a:buNone/>
            </a:pPr>
            <a:r>
              <a:rPr lang="zh-CN" altLang="en-US" dirty="0">
                <a:solidFill>
                  <a:schemeClr val="accent1">
                    <a:lumMod val="50000"/>
                  </a:schemeClr>
                </a:solidFill>
                <a:latin typeface="+mn-ea"/>
              </a:rPr>
              <a:t>          </a:t>
            </a:r>
            <a:r>
              <a:rPr lang="en-US" altLang="zh-CN" i="1" dirty="0">
                <a:solidFill>
                  <a:schemeClr val="accent1">
                    <a:lumMod val="50000"/>
                  </a:schemeClr>
                </a:solidFill>
                <a:latin typeface="+mn-ea"/>
              </a:rPr>
              <a:t>e</a:t>
            </a:r>
            <a:r>
              <a:rPr lang="en-US" altLang="zh-CN" dirty="0">
                <a:solidFill>
                  <a:schemeClr val="accent1">
                    <a:lumMod val="50000"/>
                  </a:schemeClr>
                </a:solidFill>
                <a:latin typeface="+mn-ea"/>
              </a:rPr>
              <a:t> —</a:t>
            </a:r>
            <a:r>
              <a:rPr lang="zh-CN" altLang="en-US" dirty="0">
                <a:solidFill>
                  <a:schemeClr val="accent1">
                    <a:lumMod val="50000"/>
                  </a:schemeClr>
                </a:solidFill>
                <a:latin typeface="+mn-ea"/>
              </a:rPr>
              <a:t>电子电荷数；</a:t>
            </a:r>
          </a:p>
          <a:p>
            <a:pPr>
              <a:lnSpc>
                <a:spcPct val="100000"/>
              </a:lnSpc>
              <a:spcBef>
                <a:spcPct val="0"/>
              </a:spcBef>
              <a:buSzTx/>
              <a:buNone/>
            </a:pPr>
            <a:r>
              <a:rPr lang="zh-CN" altLang="en-US" dirty="0">
                <a:solidFill>
                  <a:schemeClr val="accent1">
                    <a:lumMod val="50000"/>
                  </a:schemeClr>
                </a:solidFill>
                <a:latin typeface="+mn-ea"/>
              </a:rPr>
              <a:t>          </a:t>
            </a:r>
            <a:r>
              <a:rPr lang="en-US" altLang="zh-CN" i="1" dirty="0">
                <a:solidFill>
                  <a:schemeClr val="accent1">
                    <a:lumMod val="50000"/>
                  </a:schemeClr>
                </a:solidFill>
                <a:latin typeface="+mn-ea"/>
              </a:rPr>
              <a:t>N</a:t>
            </a:r>
            <a:r>
              <a:rPr lang="en-US" altLang="zh-CN" i="1" baseline="-25000" dirty="0">
                <a:solidFill>
                  <a:schemeClr val="accent1">
                    <a:lumMod val="50000"/>
                  </a:schemeClr>
                </a:solidFill>
                <a:latin typeface="+mn-ea"/>
              </a:rPr>
              <a:t>A</a:t>
            </a:r>
            <a:r>
              <a:rPr lang="zh-CN" altLang="en-US" i="1" dirty="0">
                <a:solidFill>
                  <a:schemeClr val="accent1">
                    <a:lumMod val="50000"/>
                  </a:schemeClr>
                </a:solidFill>
                <a:latin typeface="+mn-ea"/>
              </a:rPr>
              <a:t>、</a:t>
            </a:r>
            <a:r>
              <a:rPr lang="en-US" altLang="zh-CN" i="1" dirty="0">
                <a:solidFill>
                  <a:schemeClr val="accent1">
                    <a:lumMod val="50000"/>
                  </a:schemeClr>
                </a:solidFill>
                <a:latin typeface="+mn-ea"/>
              </a:rPr>
              <a:t>N</a:t>
            </a:r>
            <a:r>
              <a:rPr lang="en-US" altLang="zh-CN" i="1" baseline="-25000" dirty="0">
                <a:solidFill>
                  <a:schemeClr val="accent1">
                    <a:lumMod val="50000"/>
                  </a:schemeClr>
                </a:solidFill>
                <a:latin typeface="+mn-ea"/>
              </a:rPr>
              <a:t>B</a:t>
            </a:r>
            <a:r>
              <a:rPr lang="en-US" altLang="zh-CN" i="1" dirty="0">
                <a:solidFill>
                  <a:schemeClr val="accent1">
                    <a:lumMod val="50000"/>
                  </a:schemeClr>
                </a:solidFill>
                <a:latin typeface="+mn-ea"/>
              </a:rPr>
              <a:t> </a:t>
            </a:r>
            <a:r>
              <a:rPr lang="en-US" altLang="zh-CN" dirty="0">
                <a:solidFill>
                  <a:schemeClr val="accent1">
                    <a:lumMod val="50000"/>
                  </a:schemeClr>
                </a:solidFill>
                <a:latin typeface="+mn-ea"/>
              </a:rPr>
              <a:t>—</a:t>
            </a:r>
            <a:r>
              <a:rPr lang="zh-CN" altLang="en-US" dirty="0">
                <a:solidFill>
                  <a:schemeClr val="accent1">
                    <a:lumMod val="50000"/>
                  </a:schemeClr>
                </a:solidFill>
                <a:latin typeface="+mn-ea"/>
              </a:rPr>
              <a:t>金属</a:t>
            </a:r>
            <a:r>
              <a:rPr lang="en-US" altLang="zh-CN" dirty="0">
                <a:solidFill>
                  <a:schemeClr val="accent1">
                    <a:lumMod val="50000"/>
                  </a:schemeClr>
                </a:solidFill>
                <a:latin typeface="+mn-ea"/>
              </a:rPr>
              <a:t>A</a:t>
            </a:r>
            <a:r>
              <a:rPr lang="zh-CN" altLang="en-US" dirty="0">
                <a:solidFill>
                  <a:schemeClr val="accent1">
                    <a:lumMod val="50000"/>
                  </a:schemeClr>
                </a:solidFill>
                <a:latin typeface="+mn-ea"/>
              </a:rPr>
              <a:t>、 </a:t>
            </a:r>
            <a:r>
              <a:rPr lang="en-US" altLang="zh-CN" dirty="0">
                <a:solidFill>
                  <a:schemeClr val="accent1">
                    <a:lumMod val="50000"/>
                  </a:schemeClr>
                </a:solidFill>
                <a:latin typeface="+mn-ea"/>
              </a:rPr>
              <a:t>B</a:t>
            </a:r>
            <a:r>
              <a:rPr lang="zh-CN" altLang="en-US" dirty="0">
                <a:solidFill>
                  <a:schemeClr val="accent1">
                    <a:lumMod val="50000"/>
                  </a:schemeClr>
                </a:solidFill>
                <a:latin typeface="+mn-ea"/>
              </a:rPr>
              <a:t>的自由电子密度。</a:t>
            </a:r>
          </a:p>
          <a:p>
            <a:endParaRPr lang="zh-CN" altLang="en-US" dirty="0"/>
          </a:p>
        </p:txBody>
      </p:sp>
      <p:sp>
        <p:nvSpPr>
          <p:cNvPr id="3" name="标题 2"/>
          <p:cNvSpPr>
            <a:spLocks noGrp="1"/>
          </p:cNvSpPr>
          <p:nvPr>
            <p:ph type="title"/>
          </p:nvPr>
        </p:nvSpPr>
        <p:spPr>
          <a:xfrm>
            <a:off x="349859" y="975600"/>
            <a:ext cx="4882046" cy="576000"/>
          </a:xfrm>
        </p:spPr>
        <p:txBody>
          <a:bodyPr>
            <a:normAutofit/>
          </a:bodyPr>
          <a:lstStyle/>
          <a:p>
            <a:r>
              <a:rPr lang="zh-CN" altLang="en-US" dirty="0"/>
              <a:t>帕尔帖效应和接触热电势</a:t>
            </a:r>
          </a:p>
        </p:txBody>
      </p:sp>
      <p:sp>
        <p:nvSpPr>
          <p:cNvPr id="30723"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4" name="Object 2"/>
              <p:cNvSpPr txBox="1"/>
              <p:nvPr/>
            </p:nvSpPr>
            <p:spPr bwMode="auto">
              <a:xfrm>
                <a:off x="1839418" y="3028503"/>
                <a:ext cx="3608510" cy="9445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𝐸</m:t>
                          </m:r>
                        </m:e>
                        <m:sub>
                          <m:r>
                            <a:rPr lang="zh-CN" altLang="en-US" sz="2000" i="1">
                              <a:solidFill>
                                <a:srgbClr val="000000"/>
                              </a:solidFill>
                              <a:latin typeface="Cambria Math" panose="02040503050406030204" pitchFamily="18" charset="0"/>
                            </a:rPr>
                            <m:t>𝐴𝐵</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𝑇</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𝑘𝑇</m:t>
                          </m:r>
                        </m:num>
                        <m:den>
                          <m:r>
                            <a:rPr lang="zh-CN" altLang="en-US" sz="2000" i="1">
                              <a:solidFill>
                                <a:srgbClr val="000000"/>
                              </a:solidFill>
                              <a:latin typeface="Cambria Math" panose="02040503050406030204" pitchFamily="18" charset="0"/>
                            </a:rPr>
                            <m:t>𝑒</m:t>
                          </m:r>
                        </m:den>
                      </m:f>
                      <m:func>
                        <m:funcPr>
                          <m:ctrlPr>
                            <a:rPr lang="zh-CN" altLang="en-US" sz="2000" i="1">
                              <a:solidFill>
                                <a:srgbClr val="000000"/>
                              </a:solidFill>
                              <a:latin typeface="Cambria Math" panose="02040503050406030204" pitchFamily="18" charset="0"/>
                            </a:rPr>
                          </m:ctrlPr>
                        </m:funcPr>
                        <m:fName>
                          <m:r>
                            <m:rPr>
                              <m:sty m:val="p"/>
                            </m:rPr>
                            <a:rPr lang="zh-CN" altLang="en-US" sz="2000" i="0">
                              <a:solidFill>
                                <a:srgbClr val="000000"/>
                              </a:solidFill>
                              <a:latin typeface="Cambria Math" panose="02040503050406030204" pitchFamily="18" charset="0"/>
                            </a:rPr>
                            <m:t>ln</m:t>
                          </m:r>
                        </m:fName>
                        <m:e>
                          <m:f>
                            <m:fPr>
                              <m:ctrlPr>
                                <a:rPr lang="zh-CN" altLang="en-US" sz="2000" i="1">
                                  <a:solidFill>
                                    <a:srgbClr val="000000"/>
                                  </a:solidFill>
                                  <a:latin typeface="Cambria Math" panose="02040503050406030204" pitchFamily="18" charset="0"/>
                                </a:rPr>
                              </m:ctrlPr>
                            </m:fPr>
                            <m:num>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𝑁</m:t>
                                  </m:r>
                                </m:e>
                                <m:sub>
                                  <m:r>
                                    <a:rPr lang="zh-CN" altLang="en-US" sz="2000" i="1">
                                      <a:solidFill>
                                        <a:srgbClr val="000000"/>
                                      </a:solidFill>
                                      <a:latin typeface="Cambria Math" panose="02040503050406030204" pitchFamily="18" charset="0"/>
                                    </a:rPr>
                                    <m:t>𝐴</m:t>
                                  </m:r>
                                </m:sub>
                              </m:sSub>
                            </m:num>
                            <m:den>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𝑁</m:t>
                                  </m:r>
                                </m:e>
                                <m:sub>
                                  <m:r>
                                    <a:rPr lang="zh-CN" altLang="en-US" sz="2000" i="1">
                                      <a:solidFill>
                                        <a:srgbClr val="000000"/>
                                      </a:solidFill>
                                      <a:latin typeface="Cambria Math" panose="02040503050406030204" pitchFamily="18" charset="0"/>
                                    </a:rPr>
                                    <m:t>𝐵</m:t>
                                  </m:r>
                                </m:sub>
                              </m:sSub>
                            </m:den>
                          </m:f>
                        </m:e>
                      </m:func>
                    </m:oMath>
                  </m:oMathPara>
                </a14:m>
                <a:endParaRPr lang="zh-CN" altLang="en-US" sz="2000" dirty="0"/>
              </a:p>
            </p:txBody>
          </p:sp>
        </mc:Choice>
        <mc:Fallback xmlns="">
          <p:sp>
            <p:nvSpPr>
              <p:cNvPr id="4" name="Object 2"/>
              <p:cNvSpPr txBox="1">
                <a:spLocks noRot="1" noChangeAspect="1" noMove="1" noResize="1" noEditPoints="1" noAdjustHandles="1" noChangeArrowheads="1" noChangeShapeType="1" noTextEdit="1"/>
              </p:cNvSpPr>
              <p:nvPr/>
            </p:nvSpPr>
            <p:spPr bwMode="auto">
              <a:xfrm>
                <a:off x="1839418" y="3028503"/>
                <a:ext cx="3608510" cy="944563"/>
              </a:xfrm>
              <a:prstGeom prst="rect">
                <a:avLst/>
              </a:prstGeom>
              <a:blipFill>
                <a:blip r:embed="rId3"/>
                <a:stretch>
                  <a:fillRect/>
                </a:stretch>
              </a:blipFill>
              <a:ln>
                <a:noFill/>
              </a:ln>
            </p:spPr>
            <p:txBody>
              <a:bodyPr/>
              <a:lstStyle/>
              <a:p>
                <a:r>
                  <a:rPr lang="zh-CN" altLang="en-US">
                    <a:noFill/>
                  </a:rPr>
                  <a:t> </a:t>
                </a:r>
              </a:p>
            </p:txBody>
          </p:sp>
        </mc:Fallback>
      </mc:AlternateContent>
      <p:sp>
        <p:nvSpPr>
          <p:cNvPr id="30728"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38" name="矩形 37">
            <a:extLst>
              <a:ext uri="{FF2B5EF4-FFF2-40B4-BE49-F238E27FC236}">
                <a16:creationId xmlns:a16="http://schemas.microsoft.com/office/drawing/2014/main" id="{0036AA26-C45E-4144-BF6C-29B4E3665A92}"/>
              </a:ext>
            </a:extLst>
          </p:cNvPr>
          <p:cNvSpPr>
            <a:spLocks noChangeArrowheads="1"/>
          </p:cNvSpPr>
          <p:nvPr/>
        </p:nvSpPr>
        <p:spPr bwMode="auto">
          <a:xfrm>
            <a:off x="1449958" y="5979634"/>
            <a:ext cx="7899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18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接触点两种导体电子密度</a:t>
            </a:r>
            <a:r>
              <a:rPr kumimoji="1" lang="en-US" altLang="zh-CN" sz="18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N</a:t>
            </a:r>
            <a:r>
              <a:rPr kumimoji="1" lang="en-US" altLang="zh-CN" sz="1800" baseline="-25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a:t>
            </a:r>
            <a:r>
              <a:rPr kumimoji="1" lang="zh-CN" altLang="en-US" sz="18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和</a:t>
            </a:r>
            <a:r>
              <a:rPr kumimoji="1" lang="en-US" altLang="zh-CN" sz="18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N</a:t>
            </a:r>
            <a:r>
              <a:rPr kumimoji="1" lang="en-US" altLang="zh-CN" sz="1800" baseline="-25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B</a:t>
            </a:r>
            <a:r>
              <a:rPr kumimoji="1" lang="zh-CN" altLang="en-US" sz="18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差异越大，接触电动势越大；</a:t>
            </a:r>
            <a:endParaRPr kumimoji="1" lang="en-US" altLang="zh-CN" sz="18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endParaRPr>
          </a:p>
          <a:p>
            <a:pPr>
              <a:spcBef>
                <a:spcPct val="0"/>
              </a:spcBef>
              <a:buFontTx/>
              <a:buNone/>
            </a:pPr>
            <a:r>
              <a:rPr kumimoji="1" lang="zh-CN" altLang="en-US" sz="18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接触点温度越高，接触电动势也越大。</a:t>
            </a:r>
            <a:endParaRPr lang="zh-CN" altLang="en-US" sz="1800" dirty="0">
              <a:solidFill>
                <a:srgbClr val="FF0000"/>
              </a:solidFill>
              <a:ea typeface="华文仿宋" panose="02010600040101010101" pitchFamily="2" charset="-122"/>
              <a:cs typeface="Times New Roman" panose="02020603050405020304" pitchFamily="18" charset="0"/>
            </a:endParaRPr>
          </a:p>
        </p:txBody>
      </p:sp>
      <p:sp>
        <p:nvSpPr>
          <p:cNvPr id="40" name="Rectangle 15">
            <a:extLst>
              <a:ext uri="{FF2B5EF4-FFF2-40B4-BE49-F238E27FC236}">
                <a16:creationId xmlns:a16="http://schemas.microsoft.com/office/drawing/2014/main" id="{E0C12CFA-A4E8-4192-AE62-3079D5A5213C}"/>
              </a:ext>
            </a:extLst>
          </p:cNvPr>
          <p:cNvSpPr>
            <a:spLocks noChangeArrowheads="1"/>
          </p:cNvSpPr>
          <p:nvPr/>
        </p:nvSpPr>
        <p:spPr bwMode="auto">
          <a:xfrm>
            <a:off x="8064748" y="1805335"/>
            <a:ext cx="3071812" cy="463550"/>
          </a:xfrm>
          <a:prstGeom prst="rect">
            <a:avLst/>
          </a:prstGeom>
          <a:noFill/>
          <a:ln w="3175" algn="ctr">
            <a:noFill/>
            <a:miter lim="800000"/>
            <a:headEnd/>
            <a:tailEnd/>
          </a:ln>
          <a:effectLst/>
        </p:spPr>
        <p:txBody>
          <a:bodyPr wrap="none" lIns="90000" tIns="46800" rIns="90000" bIns="46800">
            <a:spAutoFit/>
          </a:bodyPr>
          <a:lstStyle/>
          <a:p>
            <a:pPr eaLnBrk="1" hangingPunct="1">
              <a:defRPr/>
            </a:pPr>
            <a:r>
              <a:rPr kumimoji="1" lang="zh-CN" altLang="en-US" sz="2400" b="1"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数量级</a:t>
            </a:r>
            <a:r>
              <a:rPr kumimoji="1" lang="en-US" altLang="zh-CN" sz="2400" b="1" dirty="0">
                <a:solidFill>
                  <a:srgbClr val="000000"/>
                </a:solidFill>
                <a:latin typeface="Times New Roman" pitchFamily="18" charset="0"/>
                <a:ea typeface="黑体" pitchFamily="49" charset="-122"/>
                <a:cs typeface="Times New Roman" pitchFamily="18" charset="0"/>
              </a:rPr>
              <a:t>10</a:t>
            </a:r>
            <a:r>
              <a:rPr kumimoji="1" lang="en-US" altLang="zh-CN" sz="2400" b="1" baseline="30000" dirty="0">
                <a:solidFill>
                  <a:srgbClr val="000000"/>
                </a:solidFill>
                <a:latin typeface="Times New Roman" pitchFamily="18" charset="0"/>
                <a:ea typeface="黑体" pitchFamily="49" charset="-122"/>
                <a:cs typeface="Times New Roman" pitchFamily="18" charset="0"/>
              </a:rPr>
              <a:t>-2</a:t>
            </a:r>
            <a:r>
              <a:rPr kumimoji="1" lang="en-US" altLang="zh-CN" sz="2400" b="1" dirty="0">
                <a:solidFill>
                  <a:srgbClr val="000000"/>
                </a:solidFill>
                <a:latin typeface="Times New Roman" pitchFamily="18" charset="0"/>
                <a:ea typeface="黑体" pitchFamily="49" charset="-122"/>
                <a:cs typeface="Times New Roman" pitchFamily="18" charset="0"/>
              </a:rPr>
              <a:t>~10</a:t>
            </a:r>
            <a:r>
              <a:rPr kumimoji="1" lang="en-US" altLang="zh-CN" sz="2400" b="1" baseline="30000" dirty="0">
                <a:solidFill>
                  <a:srgbClr val="000000"/>
                </a:solidFill>
                <a:latin typeface="Times New Roman" pitchFamily="18" charset="0"/>
                <a:ea typeface="黑体" pitchFamily="49" charset="-122"/>
                <a:cs typeface="Times New Roman" pitchFamily="18" charset="0"/>
              </a:rPr>
              <a:t>-3</a:t>
            </a:r>
            <a:r>
              <a:rPr kumimoji="1" lang="en-US" altLang="zh-CN" sz="2400" b="1" dirty="0">
                <a:solidFill>
                  <a:srgbClr val="000000"/>
                </a:solidFill>
                <a:latin typeface="Times New Roman" pitchFamily="18" charset="0"/>
                <a:ea typeface="黑体" pitchFamily="49" charset="-122"/>
                <a:cs typeface="Times New Roman" pitchFamily="18" charset="0"/>
              </a:rPr>
              <a:t>V</a:t>
            </a:r>
            <a:r>
              <a:rPr kumimoji="1" lang="zh-CN" altLang="en-US" sz="2400" b="1" dirty="0">
                <a:solidFill>
                  <a:srgbClr val="000000"/>
                </a:solidFill>
                <a:latin typeface="Times New Roman" pitchFamily="18" charset="0"/>
                <a:ea typeface="黑体" pitchFamily="49" charset="-122"/>
                <a:cs typeface="Times New Roman" pitchFamily="18" charset="0"/>
              </a:rPr>
              <a:t>之间</a:t>
            </a:r>
          </a:p>
        </p:txBody>
      </p:sp>
      <p:sp>
        <p:nvSpPr>
          <p:cNvPr id="41" name="Rectangle 40">
            <a:extLst>
              <a:ext uri="{FF2B5EF4-FFF2-40B4-BE49-F238E27FC236}">
                <a16:creationId xmlns:a16="http://schemas.microsoft.com/office/drawing/2014/main" id="{DC53E55C-5374-43FE-ACC8-CF774C91D7CE}"/>
              </a:ext>
            </a:extLst>
          </p:cNvPr>
          <p:cNvSpPr>
            <a:spLocks noChangeArrowheads="1"/>
          </p:cNvSpPr>
          <p:nvPr/>
        </p:nvSpPr>
        <p:spPr bwMode="auto">
          <a:xfrm>
            <a:off x="8123485" y="2421285"/>
            <a:ext cx="2736850" cy="1439862"/>
          </a:xfrm>
          <a:prstGeom prst="rect">
            <a:avLst/>
          </a:prstGeom>
          <a:solidFill>
            <a:srgbClr val="FFFF99"/>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sp>
        <p:nvSpPr>
          <p:cNvPr id="42" name="AutoShape 41">
            <a:extLst>
              <a:ext uri="{FF2B5EF4-FFF2-40B4-BE49-F238E27FC236}">
                <a16:creationId xmlns:a16="http://schemas.microsoft.com/office/drawing/2014/main" id="{138987B3-834E-49BD-9C84-77B66C0AD4DA}"/>
              </a:ext>
            </a:extLst>
          </p:cNvPr>
          <p:cNvSpPr>
            <a:spLocks noChangeArrowheads="1"/>
          </p:cNvSpPr>
          <p:nvPr/>
        </p:nvSpPr>
        <p:spPr bwMode="auto">
          <a:xfrm>
            <a:off x="8915648" y="2780060"/>
            <a:ext cx="215900" cy="215900"/>
          </a:xfrm>
          <a:prstGeom prst="flowChartOr">
            <a:avLst/>
          </a:prstGeom>
          <a:solidFill>
            <a:schemeClr val="accent1"/>
          </a:solidFill>
          <a:ln w="254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sp>
        <p:nvSpPr>
          <p:cNvPr id="43" name="AutoShape 42">
            <a:extLst>
              <a:ext uri="{FF2B5EF4-FFF2-40B4-BE49-F238E27FC236}">
                <a16:creationId xmlns:a16="http://schemas.microsoft.com/office/drawing/2014/main" id="{D136E490-D93A-410F-9182-A20C0DBF37B7}"/>
              </a:ext>
            </a:extLst>
          </p:cNvPr>
          <p:cNvSpPr>
            <a:spLocks noChangeArrowheads="1"/>
          </p:cNvSpPr>
          <p:nvPr/>
        </p:nvSpPr>
        <p:spPr bwMode="auto">
          <a:xfrm>
            <a:off x="9634785" y="3356322"/>
            <a:ext cx="215900" cy="215900"/>
          </a:xfrm>
          <a:prstGeom prst="flowChartOr">
            <a:avLst/>
          </a:prstGeom>
          <a:solidFill>
            <a:schemeClr val="accent1"/>
          </a:solidFill>
          <a:ln w="254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sp>
        <p:nvSpPr>
          <p:cNvPr id="44" name="AutoShape 43">
            <a:extLst>
              <a:ext uri="{FF2B5EF4-FFF2-40B4-BE49-F238E27FC236}">
                <a16:creationId xmlns:a16="http://schemas.microsoft.com/office/drawing/2014/main" id="{FA336DC9-FD0F-4C70-BA3E-615BCEE6C4FA}"/>
              </a:ext>
            </a:extLst>
          </p:cNvPr>
          <p:cNvSpPr>
            <a:spLocks noChangeArrowheads="1"/>
          </p:cNvSpPr>
          <p:nvPr/>
        </p:nvSpPr>
        <p:spPr bwMode="auto">
          <a:xfrm>
            <a:off x="10066585" y="2708622"/>
            <a:ext cx="215900" cy="215900"/>
          </a:xfrm>
          <a:prstGeom prst="flowChartOr">
            <a:avLst/>
          </a:prstGeom>
          <a:solidFill>
            <a:schemeClr val="accent1"/>
          </a:solidFill>
          <a:ln w="254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sp>
        <p:nvSpPr>
          <p:cNvPr id="45" name="AutoShape 44">
            <a:extLst>
              <a:ext uri="{FF2B5EF4-FFF2-40B4-BE49-F238E27FC236}">
                <a16:creationId xmlns:a16="http://schemas.microsoft.com/office/drawing/2014/main" id="{45E79721-517A-4F2A-B8C4-70D385C0A344}"/>
              </a:ext>
            </a:extLst>
          </p:cNvPr>
          <p:cNvSpPr>
            <a:spLocks noChangeArrowheads="1"/>
          </p:cNvSpPr>
          <p:nvPr/>
        </p:nvSpPr>
        <p:spPr bwMode="auto">
          <a:xfrm>
            <a:off x="8410823" y="3284885"/>
            <a:ext cx="215900" cy="215900"/>
          </a:xfrm>
          <a:prstGeom prst="flowChartOr">
            <a:avLst/>
          </a:prstGeom>
          <a:solidFill>
            <a:schemeClr val="accent1"/>
          </a:solidFill>
          <a:ln w="254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grpSp>
        <p:nvGrpSpPr>
          <p:cNvPr id="46" name="Group 45">
            <a:extLst>
              <a:ext uri="{FF2B5EF4-FFF2-40B4-BE49-F238E27FC236}">
                <a16:creationId xmlns:a16="http://schemas.microsoft.com/office/drawing/2014/main" id="{F2BDFE46-1BC9-4431-BE61-EE147A0BB99E}"/>
              </a:ext>
            </a:extLst>
          </p:cNvPr>
          <p:cNvGrpSpPr>
            <a:grpSpLocks/>
          </p:cNvGrpSpPr>
          <p:nvPr/>
        </p:nvGrpSpPr>
        <p:grpSpPr bwMode="auto">
          <a:xfrm>
            <a:off x="8410824" y="2780061"/>
            <a:ext cx="217487" cy="217487"/>
            <a:chOff x="3696" y="1752"/>
            <a:chExt cx="137" cy="137"/>
          </a:xfrm>
        </p:grpSpPr>
        <p:sp>
          <p:nvSpPr>
            <p:cNvPr id="47" name="Oval 46">
              <a:extLst>
                <a:ext uri="{FF2B5EF4-FFF2-40B4-BE49-F238E27FC236}">
                  <a16:creationId xmlns:a16="http://schemas.microsoft.com/office/drawing/2014/main" id="{E56EE574-72D6-4F61-B108-E264C3BCD916}"/>
                </a:ext>
              </a:extLst>
            </p:cNvPr>
            <p:cNvSpPr>
              <a:spLocks noChangeArrowheads="1"/>
            </p:cNvSpPr>
            <p:nvPr/>
          </p:nvSpPr>
          <p:spPr bwMode="auto">
            <a:xfrm>
              <a:off x="3696" y="1752"/>
              <a:ext cx="137" cy="137"/>
            </a:xfrm>
            <a:prstGeom prst="ellipse">
              <a:avLst/>
            </a:prstGeom>
            <a:solidFill>
              <a:srgbClr val="FF6600"/>
            </a:solidFill>
            <a:ln w="254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sp>
          <p:nvSpPr>
            <p:cNvPr id="48" name="Line 47">
              <a:extLst>
                <a:ext uri="{FF2B5EF4-FFF2-40B4-BE49-F238E27FC236}">
                  <a16:creationId xmlns:a16="http://schemas.microsoft.com/office/drawing/2014/main" id="{D31FB8A2-17C8-4A59-A057-024B87F9DC09}"/>
                </a:ext>
              </a:extLst>
            </p:cNvPr>
            <p:cNvSpPr>
              <a:spLocks noChangeShapeType="1"/>
            </p:cNvSpPr>
            <p:nvPr/>
          </p:nvSpPr>
          <p:spPr bwMode="auto">
            <a:xfrm>
              <a:off x="3696" y="1820"/>
              <a:ext cx="137"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9" name="Group 48">
            <a:extLst>
              <a:ext uri="{FF2B5EF4-FFF2-40B4-BE49-F238E27FC236}">
                <a16:creationId xmlns:a16="http://schemas.microsoft.com/office/drawing/2014/main" id="{61950405-215D-4AC8-968D-C02D97B513B9}"/>
              </a:ext>
            </a:extLst>
          </p:cNvPr>
          <p:cNvGrpSpPr>
            <a:grpSpLocks/>
          </p:cNvGrpSpPr>
          <p:nvPr/>
        </p:nvGrpSpPr>
        <p:grpSpPr bwMode="auto">
          <a:xfrm>
            <a:off x="9491910" y="2708622"/>
            <a:ext cx="217488" cy="217488"/>
            <a:chOff x="3696" y="1752"/>
            <a:chExt cx="137" cy="137"/>
          </a:xfrm>
        </p:grpSpPr>
        <p:sp>
          <p:nvSpPr>
            <p:cNvPr id="50" name="Oval 49">
              <a:extLst>
                <a:ext uri="{FF2B5EF4-FFF2-40B4-BE49-F238E27FC236}">
                  <a16:creationId xmlns:a16="http://schemas.microsoft.com/office/drawing/2014/main" id="{F29A8884-86AC-4A7C-86B1-70C3D085B505}"/>
                </a:ext>
              </a:extLst>
            </p:cNvPr>
            <p:cNvSpPr>
              <a:spLocks noChangeArrowheads="1"/>
            </p:cNvSpPr>
            <p:nvPr/>
          </p:nvSpPr>
          <p:spPr bwMode="auto">
            <a:xfrm>
              <a:off x="3696" y="1752"/>
              <a:ext cx="137" cy="137"/>
            </a:xfrm>
            <a:prstGeom prst="ellipse">
              <a:avLst/>
            </a:prstGeom>
            <a:solidFill>
              <a:srgbClr val="FF6600"/>
            </a:solidFill>
            <a:ln w="254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sp>
          <p:nvSpPr>
            <p:cNvPr id="51" name="Line 50">
              <a:extLst>
                <a:ext uri="{FF2B5EF4-FFF2-40B4-BE49-F238E27FC236}">
                  <a16:creationId xmlns:a16="http://schemas.microsoft.com/office/drawing/2014/main" id="{9F68AB86-8479-41BA-9ADB-19722E90649C}"/>
                </a:ext>
              </a:extLst>
            </p:cNvPr>
            <p:cNvSpPr>
              <a:spLocks noChangeShapeType="1"/>
            </p:cNvSpPr>
            <p:nvPr/>
          </p:nvSpPr>
          <p:spPr bwMode="auto">
            <a:xfrm>
              <a:off x="3696" y="1820"/>
              <a:ext cx="137"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2" name="Group 51">
            <a:extLst>
              <a:ext uri="{FF2B5EF4-FFF2-40B4-BE49-F238E27FC236}">
                <a16:creationId xmlns:a16="http://schemas.microsoft.com/office/drawing/2014/main" id="{D091750D-0C2C-4AB3-8BC4-0B65AC07D3DE}"/>
              </a:ext>
            </a:extLst>
          </p:cNvPr>
          <p:cNvGrpSpPr>
            <a:grpSpLocks/>
          </p:cNvGrpSpPr>
          <p:nvPr/>
        </p:nvGrpSpPr>
        <p:grpSpPr bwMode="auto">
          <a:xfrm>
            <a:off x="10282485" y="3356322"/>
            <a:ext cx="217488" cy="217488"/>
            <a:chOff x="3696" y="1752"/>
            <a:chExt cx="137" cy="137"/>
          </a:xfrm>
        </p:grpSpPr>
        <p:sp>
          <p:nvSpPr>
            <p:cNvPr id="53" name="Oval 52">
              <a:extLst>
                <a:ext uri="{FF2B5EF4-FFF2-40B4-BE49-F238E27FC236}">
                  <a16:creationId xmlns:a16="http://schemas.microsoft.com/office/drawing/2014/main" id="{B17F3A7B-0B4F-4018-ADAA-A2012482B4A6}"/>
                </a:ext>
              </a:extLst>
            </p:cNvPr>
            <p:cNvSpPr>
              <a:spLocks noChangeArrowheads="1"/>
            </p:cNvSpPr>
            <p:nvPr/>
          </p:nvSpPr>
          <p:spPr bwMode="auto">
            <a:xfrm>
              <a:off x="3696" y="1752"/>
              <a:ext cx="137" cy="137"/>
            </a:xfrm>
            <a:prstGeom prst="ellipse">
              <a:avLst/>
            </a:prstGeom>
            <a:solidFill>
              <a:srgbClr val="FF6600"/>
            </a:solidFill>
            <a:ln w="254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sp>
          <p:nvSpPr>
            <p:cNvPr id="54" name="Line 53">
              <a:extLst>
                <a:ext uri="{FF2B5EF4-FFF2-40B4-BE49-F238E27FC236}">
                  <a16:creationId xmlns:a16="http://schemas.microsoft.com/office/drawing/2014/main" id="{E031EE08-2501-4248-9A1B-12DCFE6772FA}"/>
                </a:ext>
              </a:extLst>
            </p:cNvPr>
            <p:cNvSpPr>
              <a:spLocks noChangeShapeType="1"/>
            </p:cNvSpPr>
            <p:nvPr/>
          </p:nvSpPr>
          <p:spPr bwMode="auto">
            <a:xfrm>
              <a:off x="3696" y="1820"/>
              <a:ext cx="137"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5" name="Group 54">
            <a:extLst>
              <a:ext uri="{FF2B5EF4-FFF2-40B4-BE49-F238E27FC236}">
                <a16:creationId xmlns:a16="http://schemas.microsoft.com/office/drawing/2014/main" id="{551ABC70-8961-4902-83E6-C59D2C481644}"/>
              </a:ext>
            </a:extLst>
          </p:cNvPr>
          <p:cNvGrpSpPr>
            <a:grpSpLocks/>
          </p:cNvGrpSpPr>
          <p:nvPr/>
        </p:nvGrpSpPr>
        <p:grpSpPr bwMode="auto">
          <a:xfrm>
            <a:off x="8134598" y="4437410"/>
            <a:ext cx="2736850" cy="1439862"/>
            <a:chOff x="3470" y="2478"/>
            <a:chExt cx="1724" cy="907"/>
          </a:xfrm>
        </p:grpSpPr>
        <p:sp>
          <p:nvSpPr>
            <p:cNvPr id="56" name="Rectangle 55">
              <a:extLst>
                <a:ext uri="{FF2B5EF4-FFF2-40B4-BE49-F238E27FC236}">
                  <a16:creationId xmlns:a16="http://schemas.microsoft.com/office/drawing/2014/main" id="{6CBA872B-77AD-431F-997D-C064CCC48CA4}"/>
                </a:ext>
              </a:extLst>
            </p:cNvPr>
            <p:cNvSpPr>
              <a:spLocks noChangeArrowheads="1"/>
            </p:cNvSpPr>
            <p:nvPr/>
          </p:nvSpPr>
          <p:spPr bwMode="auto">
            <a:xfrm>
              <a:off x="3470" y="2478"/>
              <a:ext cx="1724" cy="907"/>
            </a:xfrm>
            <a:prstGeom prst="rect">
              <a:avLst/>
            </a:prstGeom>
            <a:solidFill>
              <a:srgbClr val="CCFFFF"/>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grpSp>
          <p:nvGrpSpPr>
            <p:cNvPr id="57" name="Group 56">
              <a:extLst>
                <a:ext uri="{FF2B5EF4-FFF2-40B4-BE49-F238E27FC236}">
                  <a16:creationId xmlns:a16="http://schemas.microsoft.com/office/drawing/2014/main" id="{1EFE52BF-A793-4B63-AD51-B784D28E97E4}"/>
                </a:ext>
              </a:extLst>
            </p:cNvPr>
            <p:cNvGrpSpPr>
              <a:grpSpLocks/>
            </p:cNvGrpSpPr>
            <p:nvPr/>
          </p:nvGrpSpPr>
          <p:grpSpPr bwMode="auto">
            <a:xfrm>
              <a:off x="3923" y="2886"/>
              <a:ext cx="137" cy="137"/>
              <a:chOff x="3696" y="1752"/>
              <a:chExt cx="137" cy="137"/>
            </a:xfrm>
          </p:grpSpPr>
          <p:sp>
            <p:nvSpPr>
              <p:cNvPr id="59" name="Oval 57">
                <a:extLst>
                  <a:ext uri="{FF2B5EF4-FFF2-40B4-BE49-F238E27FC236}">
                    <a16:creationId xmlns:a16="http://schemas.microsoft.com/office/drawing/2014/main" id="{CE73323E-66F1-43BD-A298-6D8B1763C5D7}"/>
                  </a:ext>
                </a:extLst>
              </p:cNvPr>
              <p:cNvSpPr>
                <a:spLocks noChangeArrowheads="1"/>
              </p:cNvSpPr>
              <p:nvPr/>
            </p:nvSpPr>
            <p:spPr bwMode="auto">
              <a:xfrm>
                <a:off x="3696" y="1752"/>
                <a:ext cx="137" cy="137"/>
              </a:xfrm>
              <a:prstGeom prst="ellipse">
                <a:avLst/>
              </a:prstGeom>
              <a:solidFill>
                <a:srgbClr val="FF6600"/>
              </a:solidFill>
              <a:ln w="254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sp>
            <p:nvSpPr>
              <p:cNvPr id="60" name="Line 58">
                <a:extLst>
                  <a:ext uri="{FF2B5EF4-FFF2-40B4-BE49-F238E27FC236}">
                    <a16:creationId xmlns:a16="http://schemas.microsoft.com/office/drawing/2014/main" id="{6042A842-C415-4179-97D7-885FD1693C91}"/>
                  </a:ext>
                </a:extLst>
              </p:cNvPr>
              <p:cNvSpPr>
                <a:spLocks noChangeShapeType="1"/>
              </p:cNvSpPr>
              <p:nvPr/>
            </p:nvSpPr>
            <p:spPr bwMode="auto">
              <a:xfrm>
                <a:off x="3696" y="1820"/>
                <a:ext cx="137"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58" name="AutoShape 59">
              <a:extLst>
                <a:ext uri="{FF2B5EF4-FFF2-40B4-BE49-F238E27FC236}">
                  <a16:creationId xmlns:a16="http://schemas.microsoft.com/office/drawing/2014/main" id="{F0E878B3-40B9-440D-BA22-CC4505A3DC3A}"/>
                </a:ext>
              </a:extLst>
            </p:cNvPr>
            <p:cNvSpPr>
              <a:spLocks noChangeArrowheads="1"/>
            </p:cNvSpPr>
            <p:nvPr/>
          </p:nvSpPr>
          <p:spPr bwMode="auto">
            <a:xfrm>
              <a:off x="4649" y="2795"/>
              <a:ext cx="136" cy="136"/>
            </a:xfrm>
            <a:prstGeom prst="flowChartOr">
              <a:avLst/>
            </a:prstGeom>
            <a:solidFill>
              <a:srgbClr val="33CCCC"/>
            </a:solidFill>
            <a:ln w="254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grpSp>
      <p:grpSp>
        <p:nvGrpSpPr>
          <p:cNvPr id="61" name="Group 60">
            <a:extLst>
              <a:ext uri="{FF2B5EF4-FFF2-40B4-BE49-F238E27FC236}">
                <a16:creationId xmlns:a16="http://schemas.microsoft.com/office/drawing/2014/main" id="{FC6759FC-465C-4EC1-866B-F3DFC88A774D}"/>
              </a:ext>
            </a:extLst>
          </p:cNvPr>
          <p:cNvGrpSpPr>
            <a:grpSpLocks/>
          </p:cNvGrpSpPr>
          <p:nvPr/>
        </p:nvGrpSpPr>
        <p:grpSpPr bwMode="auto">
          <a:xfrm>
            <a:off x="8842624" y="3429347"/>
            <a:ext cx="217487" cy="217488"/>
            <a:chOff x="3696" y="1752"/>
            <a:chExt cx="137" cy="137"/>
          </a:xfrm>
        </p:grpSpPr>
        <p:sp>
          <p:nvSpPr>
            <p:cNvPr id="62" name="Oval 61">
              <a:extLst>
                <a:ext uri="{FF2B5EF4-FFF2-40B4-BE49-F238E27FC236}">
                  <a16:creationId xmlns:a16="http://schemas.microsoft.com/office/drawing/2014/main" id="{99658D6E-F151-4C79-AAAA-D4E5B59FAA94}"/>
                </a:ext>
              </a:extLst>
            </p:cNvPr>
            <p:cNvSpPr>
              <a:spLocks noChangeArrowheads="1"/>
            </p:cNvSpPr>
            <p:nvPr/>
          </p:nvSpPr>
          <p:spPr bwMode="auto">
            <a:xfrm>
              <a:off x="3696" y="1752"/>
              <a:ext cx="137" cy="137"/>
            </a:xfrm>
            <a:prstGeom prst="ellipse">
              <a:avLst/>
            </a:prstGeom>
            <a:solidFill>
              <a:srgbClr val="FF6600"/>
            </a:solidFill>
            <a:ln w="254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sp>
          <p:nvSpPr>
            <p:cNvPr id="63" name="Line 62">
              <a:extLst>
                <a:ext uri="{FF2B5EF4-FFF2-40B4-BE49-F238E27FC236}">
                  <a16:creationId xmlns:a16="http://schemas.microsoft.com/office/drawing/2014/main" id="{A07FBFC0-5CC2-4726-B957-E8A96290D0EB}"/>
                </a:ext>
              </a:extLst>
            </p:cNvPr>
            <p:cNvSpPr>
              <a:spLocks noChangeShapeType="1"/>
            </p:cNvSpPr>
            <p:nvPr/>
          </p:nvSpPr>
          <p:spPr bwMode="auto">
            <a:xfrm>
              <a:off x="3696" y="1820"/>
              <a:ext cx="137"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64" name="Line 63">
            <a:extLst>
              <a:ext uri="{FF2B5EF4-FFF2-40B4-BE49-F238E27FC236}">
                <a16:creationId xmlns:a16="http://schemas.microsoft.com/office/drawing/2014/main" id="{D33D7EB0-6058-4872-B6BA-1F14D1186BBB}"/>
              </a:ext>
            </a:extLst>
          </p:cNvPr>
          <p:cNvSpPr>
            <a:spLocks noChangeShapeType="1"/>
          </p:cNvSpPr>
          <p:nvPr/>
        </p:nvSpPr>
        <p:spPr bwMode="auto">
          <a:xfrm>
            <a:off x="9491910" y="3213447"/>
            <a:ext cx="0" cy="1295400"/>
          </a:xfrm>
          <a:prstGeom prst="line">
            <a:avLst/>
          </a:prstGeom>
          <a:noFill/>
          <a:ln w="38100">
            <a:solidFill>
              <a:srgbClr val="FF0000"/>
            </a:solidFill>
            <a:miter lim="800000"/>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205099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1000"/>
                                        <p:tgtEl>
                                          <p:spTgt spid="4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1000"/>
                                        <p:tgtEl>
                                          <p:spTgt spid="4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10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childTnLst>
                                </p:cTn>
                              </p:par>
                              <p:par>
                                <p:cTn id="27" presetID="10"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10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10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1000"/>
                                        <p:tgtEl>
                                          <p:spTgt spid="61"/>
                                        </p:tgtEl>
                                      </p:cBhvr>
                                    </p:animEffect>
                                  </p:childTnLst>
                                </p:cTn>
                              </p:par>
                              <p:par>
                                <p:cTn id="36" presetID="10" presetClass="entr" presetSubtype="0" fill="hold"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1000"/>
                                        <p:tgtEl>
                                          <p:spTgt spid="55"/>
                                        </p:tgtEl>
                                      </p:cBhvr>
                                    </p:animEffec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nodeType="clickEffect">
                                  <p:stCondLst>
                                    <p:cond delay="0"/>
                                  </p:stCondLst>
                                  <p:childTnLst>
                                    <p:animMotion origin="layout" path="M 2.91667E-6 -1.85185E-6 L 2.91667E-6 -0.08403 " pathEditMode="relative" rAng="0" ptsTypes="AA">
                                      <p:cBhvr>
                                        <p:cTn id="42" dur="1000" fill="hold"/>
                                        <p:tgtEl>
                                          <p:spTgt spid="55"/>
                                        </p:tgtEl>
                                        <p:attrNameLst>
                                          <p:attrName>ppt_x</p:attrName>
                                          <p:attrName>ppt_y</p:attrName>
                                        </p:attrNameLst>
                                      </p:cBhvr>
                                      <p:rCtr x="0" y="-4213"/>
                                    </p:animMotion>
                                  </p:childTnLst>
                                </p:cTn>
                              </p:par>
                            </p:childTnLst>
                          </p:cTn>
                        </p:par>
                        <p:par>
                          <p:cTn id="43" fill="hold">
                            <p:stCondLst>
                              <p:cond delay="1000"/>
                            </p:stCondLst>
                            <p:childTnLst>
                              <p:par>
                                <p:cTn id="44" presetID="42" presetClass="path" presetSubtype="0" accel="50000" decel="50000" fill="hold" nodeType="afterEffect">
                                  <p:stCondLst>
                                    <p:cond delay="0"/>
                                  </p:stCondLst>
                                  <p:childTnLst>
                                    <p:animMotion origin="layout" path="M -4.58333E-6 -7.40741E-7 L 0.02761 0.09977 " pathEditMode="relative" rAng="0" ptsTypes="AA">
                                      <p:cBhvr>
                                        <p:cTn id="45" dur="5000" fill="hold"/>
                                        <p:tgtEl>
                                          <p:spTgt spid="61"/>
                                        </p:tgtEl>
                                        <p:attrNameLst>
                                          <p:attrName>ppt_x</p:attrName>
                                          <p:attrName>ppt_y</p:attrName>
                                        </p:attrNameLst>
                                      </p:cBhvr>
                                      <p:rCtr x="1380" y="4977"/>
                                    </p:animMotion>
                                  </p:childTnLst>
                                </p:cTn>
                              </p:par>
                            </p:childTnLst>
                          </p:cTn>
                        </p:par>
                        <p:par>
                          <p:cTn id="46" fill="hold">
                            <p:stCondLst>
                              <p:cond delay="6000"/>
                            </p:stCondLst>
                            <p:childTnLst>
                              <p:par>
                                <p:cTn id="47" presetID="22" presetClass="entr" presetSubtype="1" fill="hold" nodeType="after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wipe(up)">
                                      <p:cBhvr>
                                        <p:cTn id="49" dur="5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animBg="1"/>
      <p:bldP spid="42" grpId="0" animBg="1"/>
      <p:bldP spid="43" grpId="0" animBg="1"/>
      <p:bldP spid="44" grpId="0" animBg="1"/>
      <p:bldP spid="4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349858" y="1717675"/>
            <a:ext cx="6322206" cy="4826248"/>
          </a:xfrm>
        </p:spPr>
        <p:txBody>
          <a:bodyPr/>
          <a:lstStyle/>
          <a:p>
            <a:pPr>
              <a:buFont typeface="Wingdings" panose="05000000000000000000" pitchFamily="2" charset="2"/>
              <a:buChar char="n"/>
            </a:pPr>
            <a:r>
              <a:rPr lang="zh-CN" altLang="en-US" dirty="0">
                <a:solidFill>
                  <a:schemeClr val="accent1">
                    <a:lumMod val="50000"/>
                  </a:schemeClr>
                </a:solidFill>
              </a:rPr>
              <a:t>汤姆逊效应：在一根匀质的金属导体中，如果</a:t>
            </a:r>
            <a:r>
              <a:rPr lang="zh-CN" altLang="en-US" dirty="0">
                <a:solidFill>
                  <a:srgbClr val="FF0000"/>
                </a:solidFill>
                <a:highlight>
                  <a:srgbClr val="FFFF00"/>
                </a:highlight>
              </a:rPr>
              <a:t>两端温度不同</a:t>
            </a:r>
            <a:r>
              <a:rPr lang="zh-CN" altLang="en-US" dirty="0">
                <a:solidFill>
                  <a:schemeClr val="accent1">
                    <a:lumMod val="50000"/>
                  </a:schemeClr>
                </a:solidFill>
              </a:rPr>
              <a:t>，</a:t>
            </a:r>
            <a:r>
              <a:rPr lang="zh-CN" altLang="en-US" dirty="0">
                <a:solidFill>
                  <a:srgbClr val="FF0000"/>
                </a:solidFill>
              </a:rPr>
              <a:t>高温端自由电子的扩散速率比低温端自由电子的扩散速率大</a:t>
            </a:r>
            <a:r>
              <a:rPr lang="zh-CN" altLang="en-US" dirty="0">
                <a:solidFill>
                  <a:schemeClr val="accent1">
                    <a:lumMod val="50000"/>
                  </a:schemeClr>
                </a:solidFill>
              </a:rPr>
              <a:t>，温度较高的一边因失去电子而带正电，温度较低的一边因得到电子而带负电，从而形成了温差电势</a:t>
            </a:r>
            <a:endParaRPr lang="en-US" altLang="zh-CN" dirty="0">
              <a:solidFill>
                <a:schemeClr val="accent1">
                  <a:lumMod val="50000"/>
                </a:schemeClr>
              </a:solidFill>
            </a:endParaRPr>
          </a:p>
          <a:p>
            <a:pPr>
              <a:buFont typeface="Wingdings" panose="05000000000000000000" pitchFamily="2" charset="2"/>
              <a:buChar char="n"/>
            </a:pPr>
            <a:endParaRPr lang="zh-CN" altLang="en-US" dirty="0">
              <a:solidFill>
                <a:schemeClr val="accent1">
                  <a:lumMod val="50000"/>
                </a:schemeClr>
              </a:solidFill>
            </a:endParaRPr>
          </a:p>
          <a:p>
            <a:pPr>
              <a:lnSpc>
                <a:spcPct val="100000"/>
              </a:lnSpc>
              <a:spcBef>
                <a:spcPct val="0"/>
              </a:spcBef>
              <a:buSzTx/>
              <a:buFont typeface="Wingdings" panose="05000000000000000000" pitchFamily="2" charset="2"/>
              <a:buChar char="n"/>
            </a:pPr>
            <a:r>
              <a:rPr lang="zh-CN" altLang="en-US" dirty="0">
                <a:solidFill>
                  <a:schemeClr val="accent1">
                    <a:lumMod val="50000"/>
                  </a:schemeClr>
                </a:solidFill>
                <a:latin typeface="+mn-ea"/>
              </a:rPr>
              <a:t>当导体两端的温度分别为</a:t>
            </a:r>
            <a:r>
              <a:rPr lang="en-US" altLang="zh-CN" dirty="0">
                <a:solidFill>
                  <a:schemeClr val="accent1">
                    <a:lumMod val="50000"/>
                  </a:schemeClr>
                </a:solidFill>
                <a:latin typeface="+mn-ea"/>
                <a:cs typeface="Times New Roman" panose="02020603050405020304" pitchFamily="18" charset="0"/>
              </a:rPr>
              <a:t>T</a:t>
            </a:r>
            <a:r>
              <a:rPr lang="zh-CN" altLang="en-US" dirty="0">
                <a:solidFill>
                  <a:schemeClr val="accent1">
                    <a:lumMod val="50000"/>
                  </a:schemeClr>
                </a:solidFill>
                <a:latin typeface="+mn-ea"/>
                <a:cs typeface="Times New Roman" panose="02020603050405020304" pitchFamily="18" charset="0"/>
              </a:rPr>
              <a:t>、</a:t>
            </a:r>
            <a:r>
              <a:rPr lang="en-US" altLang="zh-CN" dirty="0">
                <a:solidFill>
                  <a:schemeClr val="accent1">
                    <a:lumMod val="50000"/>
                  </a:schemeClr>
                </a:solidFill>
                <a:latin typeface="+mn-ea"/>
                <a:cs typeface="Times New Roman" panose="02020603050405020304" pitchFamily="18" charset="0"/>
              </a:rPr>
              <a:t>T</a:t>
            </a:r>
            <a:r>
              <a:rPr lang="en-US" altLang="zh-CN" baseline="-25000" dirty="0">
                <a:solidFill>
                  <a:schemeClr val="accent1">
                    <a:lumMod val="50000"/>
                  </a:schemeClr>
                </a:solidFill>
                <a:latin typeface="+mn-ea"/>
                <a:cs typeface="Times New Roman" panose="02020603050405020304" pitchFamily="18" charset="0"/>
              </a:rPr>
              <a:t>0</a:t>
            </a:r>
            <a:r>
              <a:rPr lang="zh-CN" altLang="en-US" dirty="0">
                <a:solidFill>
                  <a:schemeClr val="accent1">
                    <a:lumMod val="50000"/>
                  </a:schemeClr>
                </a:solidFill>
                <a:latin typeface="+mn-ea"/>
              </a:rPr>
              <a:t>时，温差电势可由下式表示：</a:t>
            </a:r>
          </a:p>
          <a:p>
            <a:pPr>
              <a:buFont typeface="Wingdings" panose="05000000000000000000" pitchFamily="2" charset="2"/>
              <a:buChar char="n"/>
            </a:pPr>
            <a:endParaRPr lang="en-US" altLang="zh-CN" dirty="0">
              <a:solidFill>
                <a:schemeClr val="accent1">
                  <a:lumMod val="50000"/>
                </a:schemeClr>
              </a:solidFill>
            </a:endParaRPr>
          </a:p>
          <a:p>
            <a:pPr>
              <a:buFont typeface="Wingdings" panose="05000000000000000000" pitchFamily="2" charset="2"/>
              <a:buChar char="n"/>
            </a:pPr>
            <a:r>
              <a:rPr lang="zh-CN" altLang="en-US" dirty="0">
                <a:solidFill>
                  <a:schemeClr val="accent1">
                    <a:lumMod val="50000"/>
                  </a:schemeClr>
                </a:solidFill>
                <a:latin typeface="+mn-ea"/>
              </a:rPr>
              <a:t>式中</a:t>
            </a:r>
            <a:r>
              <a:rPr lang="zh-CN" altLang="en-US" dirty="0">
                <a:solidFill>
                  <a:schemeClr val="accent1">
                    <a:lumMod val="50000"/>
                  </a:schemeClr>
                </a:solidFill>
                <a:latin typeface="+mn-ea"/>
                <a:sym typeface="Symbol" panose="05050102010706020507" pitchFamily="18" charset="2"/>
              </a:rPr>
              <a:t></a:t>
            </a:r>
            <a:r>
              <a:rPr lang="en-US" altLang="zh-CN" baseline="-25000" dirty="0">
                <a:solidFill>
                  <a:schemeClr val="accent1">
                    <a:lumMod val="50000"/>
                  </a:schemeClr>
                </a:solidFill>
                <a:latin typeface="+mn-ea"/>
                <a:sym typeface="Symbol" panose="05050102010706020507" pitchFamily="18" charset="2"/>
              </a:rPr>
              <a:t>A</a:t>
            </a:r>
            <a:r>
              <a:rPr lang="en-US" altLang="zh-CN" dirty="0">
                <a:solidFill>
                  <a:schemeClr val="accent1">
                    <a:lumMod val="50000"/>
                  </a:schemeClr>
                </a:solidFill>
                <a:latin typeface="+mn-ea"/>
              </a:rPr>
              <a:t>—A</a:t>
            </a:r>
            <a:r>
              <a:rPr lang="zh-CN" altLang="en-US" dirty="0">
                <a:solidFill>
                  <a:schemeClr val="accent1">
                    <a:lumMod val="50000"/>
                  </a:schemeClr>
                </a:solidFill>
                <a:latin typeface="+mn-ea"/>
              </a:rPr>
              <a:t>导体的汤姆逊系数</a:t>
            </a:r>
          </a:p>
          <a:p>
            <a:pPr>
              <a:buFont typeface="Wingdings" panose="05000000000000000000" pitchFamily="2" charset="2"/>
              <a:buChar char="n"/>
            </a:pPr>
            <a:endParaRPr lang="zh-CN" altLang="en-US" dirty="0">
              <a:solidFill>
                <a:schemeClr val="accent1">
                  <a:lumMod val="50000"/>
                </a:schemeClr>
              </a:solidFill>
            </a:endParaRPr>
          </a:p>
        </p:txBody>
      </p:sp>
      <p:graphicFrame>
        <p:nvGraphicFramePr>
          <p:cNvPr id="12" name="Object 3"/>
          <p:cNvGraphicFramePr>
            <a:graphicFrameLocks noGrp="1" noChangeAspect="1"/>
          </p:cNvGraphicFramePr>
          <p:nvPr>
            <p:ph sz="quarter" idx="11"/>
            <p:extLst>
              <p:ext uri="{D42A27DB-BD31-4B8C-83A1-F6EECF244321}">
                <p14:modId xmlns:p14="http://schemas.microsoft.com/office/powerpoint/2010/main" val="2204630490"/>
              </p:ext>
            </p:extLst>
          </p:nvPr>
        </p:nvGraphicFramePr>
        <p:xfrm>
          <a:off x="7832727" y="2420888"/>
          <a:ext cx="3444875" cy="1949450"/>
        </p:xfrm>
        <a:graphic>
          <a:graphicData uri="http://schemas.openxmlformats.org/presentationml/2006/ole">
            <mc:AlternateContent xmlns:mc="http://schemas.openxmlformats.org/markup-compatibility/2006">
              <mc:Choice xmlns:v="urn:schemas-microsoft-com:vml" Requires="v">
                <p:oleObj spid="_x0000_s5129" name="Visio" r:id="rId3" imgW="3444430" imgH="1949815" progId="Visio.Drawing.11">
                  <p:embed/>
                </p:oleObj>
              </mc:Choice>
              <mc:Fallback>
                <p:oleObj name="Visio" r:id="rId3" imgW="3444430" imgH="1949815" progId="Visio.Drawing.11">
                  <p:embed/>
                  <p:pic>
                    <p:nvPicPr>
                      <p:cNvPr id="3175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2727" y="2420888"/>
                        <a:ext cx="3444875"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标题 5"/>
          <p:cNvSpPr>
            <a:spLocks noGrp="1"/>
          </p:cNvSpPr>
          <p:nvPr>
            <p:ph type="title"/>
          </p:nvPr>
        </p:nvSpPr>
        <p:spPr>
          <a:xfrm>
            <a:off x="349859" y="975600"/>
            <a:ext cx="6250198" cy="576000"/>
          </a:xfrm>
        </p:spPr>
        <p:txBody>
          <a:bodyPr>
            <a:normAutofit/>
          </a:bodyPr>
          <a:lstStyle/>
          <a:p>
            <a:r>
              <a:rPr lang="zh-CN" altLang="en-US"/>
              <a:t>汤</a:t>
            </a:r>
            <a:r>
              <a:rPr lang="zh-CN" altLang="en-US" dirty="0"/>
              <a:t>姆</a:t>
            </a:r>
            <a:r>
              <a:rPr lang="zh-CN" altLang="en-US"/>
              <a:t>逊效应和温差热电势</a:t>
            </a:r>
            <a:endParaRPr lang="zh-CN" altLang="en-US" dirty="0"/>
          </a:p>
        </p:txBody>
      </p:sp>
      <p:sp>
        <p:nvSpPr>
          <p:cNvPr id="2" name="Rectangle 2"/>
          <p:cNvSpPr txBox="1">
            <a:spLocks noChangeArrowheads="1"/>
          </p:cNvSpPr>
          <p:nvPr/>
        </p:nvSpPr>
        <p:spPr bwMode="auto">
          <a:xfrm>
            <a:off x="2524126" y="0"/>
            <a:ext cx="7750175" cy="730250"/>
          </a:xfrm>
          <a:prstGeom prst="rect">
            <a:avLst/>
          </a:prstGeom>
          <a:noFill/>
          <a:ln w="9525" algn="ctr">
            <a:noFill/>
            <a:miter lim="800000"/>
            <a:headEnd/>
            <a:tailEnd/>
          </a:ln>
        </p:spPr>
        <p:txBody>
          <a:bodyPr anchor="b"/>
          <a:lstStyle/>
          <a:p>
            <a:pPr marL="484188" algn="ctr">
              <a:defRPr/>
            </a:pPr>
            <a:endParaRPr lang="zh-CN" altLang="en-US" sz="3400" b="1" kern="0" dirty="0">
              <a:latin typeface="+mj-lt"/>
              <a:cs typeface="+mj-cs"/>
            </a:endParaRPr>
          </a:p>
        </p:txBody>
      </p:sp>
      <p:sp>
        <p:nvSpPr>
          <p:cNvPr id="31750"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31752" name="Object 9"/>
              <p:cNvSpPr txBox="1"/>
              <p:nvPr/>
            </p:nvSpPr>
            <p:spPr bwMode="auto">
              <a:xfrm>
                <a:off x="1701700" y="4653136"/>
                <a:ext cx="2652712" cy="71437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𝐴𝐵</m:t>
                          </m:r>
                        </m:sub>
                        <m:sup>
                          <m:r>
                            <a:rPr lang="zh-CN" altLang="en-US" i="1">
                              <a:solidFill>
                                <a:srgbClr val="000000"/>
                              </a:solidFill>
                              <a:latin typeface="Cambria Math" panose="02040503050406030204" pitchFamily="18" charset="0"/>
                            </a:rPr>
                            <m:t>𝜋</m:t>
                          </m:r>
                        </m:sup>
                      </m:sSub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0</m:t>
                              </m:r>
                            </m:sub>
                          </m:sSub>
                        </m:sub>
                        <m:sup>
                          <m:r>
                            <a:rPr lang="zh-CN" altLang="en-US" i="1">
                              <a:solidFill>
                                <a:srgbClr val="000000"/>
                              </a:solidFill>
                              <a:latin typeface="Cambria Math" panose="02040503050406030204" pitchFamily="18" charset="0"/>
                            </a:rPr>
                            <m:t>𝑇</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r>
                                <a:rPr lang="zh-CN" altLang="en-US" i="1">
                                  <a:solidFill>
                                    <a:srgbClr val="000000"/>
                                  </a:solidFill>
                                  <a:latin typeface="Cambria Math" panose="02040503050406030204" pitchFamily="18" charset="0"/>
                                </a:rPr>
                                <m:t>𝐴</m:t>
                              </m:r>
                            </m:sub>
                          </m:sSub>
                          <m:r>
                            <a:rPr lang="zh-CN" altLang="en-US" i="1">
                              <a:solidFill>
                                <a:srgbClr val="000000"/>
                              </a:solidFill>
                              <a:latin typeface="Cambria Math" panose="02040503050406030204" pitchFamily="18" charset="0"/>
                            </a:rPr>
                            <m:t>𝑑𝑇</m:t>
                          </m:r>
                        </m:e>
                      </m:nary>
                    </m:oMath>
                  </m:oMathPara>
                </a14:m>
                <a:endParaRPr lang="zh-CN" altLang="en-US"/>
              </a:p>
            </p:txBody>
          </p:sp>
        </mc:Choice>
        <mc:Fallback xmlns="">
          <p:sp>
            <p:nvSpPr>
              <p:cNvPr id="31752" name="Object 9"/>
              <p:cNvSpPr txBox="1">
                <a:spLocks noRot="1" noChangeAspect="1" noMove="1" noResize="1" noEditPoints="1" noAdjustHandles="1" noChangeArrowheads="1" noChangeShapeType="1" noTextEdit="1"/>
              </p:cNvSpPr>
              <p:nvPr/>
            </p:nvSpPr>
            <p:spPr bwMode="auto">
              <a:xfrm>
                <a:off x="1701700" y="4653136"/>
                <a:ext cx="2652712" cy="714375"/>
              </a:xfrm>
              <a:prstGeom prst="rect">
                <a:avLst/>
              </a:prstGeom>
              <a:blipFill>
                <a:blip r:embed="rId6"/>
                <a:stretch>
                  <a:fillRect/>
                </a:stretch>
              </a:blipFill>
              <a:ln>
                <a:noFill/>
              </a:ln>
            </p:spPr>
            <p:txBody>
              <a:bodyPr/>
              <a:lstStyle/>
              <a:p>
                <a:r>
                  <a:rPr lang="zh-CN" altLang="en-US">
                    <a:noFill/>
                  </a:rPr>
                  <a:t> </a:t>
                </a:r>
              </a:p>
            </p:txBody>
          </p:sp>
        </mc:Fallback>
      </mc:AlternateContent>
      <p:sp>
        <p:nvSpPr>
          <p:cNvPr id="8" name="Text Box 10">
            <a:extLst>
              <a:ext uri="{FF2B5EF4-FFF2-40B4-BE49-F238E27FC236}">
                <a16:creationId xmlns:a16="http://schemas.microsoft.com/office/drawing/2014/main" id="{B68EC464-011B-43A0-93DE-E3E0BA175AD7}"/>
              </a:ext>
            </a:extLst>
          </p:cNvPr>
          <p:cNvSpPr txBox="1">
            <a:spLocks noChangeArrowheads="1"/>
          </p:cNvSpPr>
          <p:nvPr/>
        </p:nvSpPr>
        <p:spPr bwMode="auto">
          <a:xfrm>
            <a:off x="8400256" y="5239626"/>
            <a:ext cx="2808287" cy="601663"/>
          </a:xfrm>
          <a:prstGeom prst="rect">
            <a:avLst/>
          </a:prstGeom>
          <a:noFill/>
          <a:ln w="9525">
            <a:noFill/>
            <a:miter lim="800000"/>
            <a:headEnd/>
            <a:tailEnd/>
          </a:ln>
          <a:effectLst/>
        </p:spPr>
        <p:txBody>
          <a:bodyPr>
            <a:spAutoFit/>
          </a:bodyPr>
          <a:lstStyle/>
          <a:p>
            <a:pPr algn="just" eaLnBrk="1" hangingPunct="1">
              <a:lnSpc>
                <a:spcPct val="138000"/>
              </a:lnSpc>
              <a:spcBef>
                <a:spcPct val="50000"/>
              </a:spcBef>
              <a:defRPr/>
            </a:pPr>
            <a:r>
              <a:rPr kumimoji="1" lang="zh-CN" altLang="en-US" sz="2400" dirty="0">
                <a:solidFill>
                  <a:srgbClr val="FF0000"/>
                </a:solidFill>
                <a:effectLst>
                  <a:outerShdw blurRad="38100" dist="38100" dir="2700000" algn="tl">
                    <a:srgbClr val="C0C0C0"/>
                  </a:outerShdw>
                </a:effectLst>
                <a:latin typeface="Times New Roman" pitchFamily="18" charset="0"/>
                <a:ea typeface="黑体" pitchFamily="49" charset="-122"/>
                <a:cs typeface="Times New Roman" pitchFamily="18" charset="0"/>
              </a:rPr>
              <a:t>数量级</a:t>
            </a:r>
            <a:r>
              <a:rPr kumimoji="1" lang="zh-CN" altLang="en-US" sz="2400" dirty="0">
                <a:solidFill>
                  <a:srgbClr val="000000"/>
                </a:solidFill>
                <a:latin typeface="Times New Roman" pitchFamily="18" charset="0"/>
                <a:ea typeface="黑体" pitchFamily="49" charset="-122"/>
                <a:cs typeface="Times New Roman" pitchFamily="18" charset="0"/>
              </a:rPr>
              <a:t>约为</a:t>
            </a:r>
            <a:r>
              <a:rPr kumimoji="1" lang="en-US" altLang="zh-CN" sz="2400" dirty="0">
                <a:solidFill>
                  <a:srgbClr val="000000"/>
                </a:solidFill>
                <a:latin typeface="Times New Roman" pitchFamily="18" charset="0"/>
                <a:ea typeface="黑体" pitchFamily="49" charset="-122"/>
                <a:cs typeface="Times New Roman" pitchFamily="18" charset="0"/>
              </a:rPr>
              <a:t>10</a:t>
            </a:r>
            <a:r>
              <a:rPr kumimoji="1" lang="en-US" altLang="zh-CN" sz="2400" baseline="30000" dirty="0">
                <a:solidFill>
                  <a:srgbClr val="000000"/>
                </a:solidFill>
                <a:latin typeface="Times New Roman" pitchFamily="18" charset="0"/>
                <a:ea typeface="黑体" pitchFamily="49" charset="-122"/>
                <a:cs typeface="Times New Roman" pitchFamily="18" charset="0"/>
              </a:rPr>
              <a:t>-5</a:t>
            </a:r>
            <a:r>
              <a:rPr kumimoji="1" lang="en-US" altLang="zh-CN" sz="2400" dirty="0">
                <a:solidFill>
                  <a:srgbClr val="000000"/>
                </a:solidFill>
                <a:latin typeface="Times New Roman" pitchFamily="18" charset="0"/>
                <a:ea typeface="黑体" pitchFamily="49" charset="-122"/>
                <a:cs typeface="Times New Roman" pitchFamily="18" charset="0"/>
              </a:rPr>
              <a:t>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207785" y="1641411"/>
            <a:ext cx="5376000" cy="1068864"/>
          </a:xfrm>
        </p:spPr>
        <p:txBody>
          <a:bodyPr/>
          <a:lstStyle/>
          <a:p>
            <a:pPr>
              <a:buFont typeface="Wingdings" panose="05000000000000000000" pitchFamily="2" charset="2"/>
              <a:buChar char="n"/>
            </a:pPr>
            <a:r>
              <a:rPr lang="zh-CN" altLang="en-US" dirty="0">
                <a:solidFill>
                  <a:schemeClr val="accent1">
                    <a:lumMod val="75000"/>
                  </a:schemeClr>
                </a:solidFill>
              </a:rPr>
              <a:t>对于匀质导体</a:t>
            </a:r>
            <a:r>
              <a:rPr lang="en-US" altLang="zh-CN" dirty="0">
                <a:solidFill>
                  <a:schemeClr val="accent1">
                    <a:lumMod val="75000"/>
                  </a:schemeClr>
                </a:solidFill>
              </a:rPr>
              <a:t>A</a:t>
            </a:r>
            <a:r>
              <a:rPr lang="zh-CN" altLang="en-US" dirty="0">
                <a:solidFill>
                  <a:schemeClr val="accent1">
                    <a:lumMod val="75000"/>
                  </a:schemeClr>
                </a:solidFill>
              </a:rPr>
              <a:t>、</a:t>
            </a:r>
            <a:r>
              <a:rPr lang="en-US" altLang="zh-CN" dirty="0">
                <a:solidFill>
                  <a:schemeClr val="accent1">
                    <a:lumMod val="75000"/>
                  </a:schemeClr>
                </a:solidFill>
              </a:rPr>
              <a:t>B</a:t>
            </a:r>
            <a:r>
              <a:rPr lang="zh-CN" altLang="en-US" dirty="0">
                <a:solidFill>
                  <a:schemeClr val="accent1">
                    <a:lumMod val="75000"/>
                  </a:schemeClr>
                </a:solidFill>
              </a:rPr>
              <a:t>组成的热电偶，其总电势为接触电势与温差电势之和</a:t>
            </a:r>
            <a:endParaRPr lang="en-US" altLang="zh-CN" dirty="0">
              <a:solidFill>
                <a:schemeClr val="accent1">
                  <a:lumMod val="75000"/>
                </a:schemeClr>
              </a:solidFill>
            </a:endParaRPr>
          </a:p>
          <a:p>
            <a:pPr marL="0" indent="0">
              <a:buNone/>
            </a:pPr>
            <a:endParaRPr lang="zh-CN" altLang="en-US" dirty="0"/>
          </a:p>
          <a:p>
            <a:endParaRPr lang="zh-CN" altLang="en-US" dirty="0"/>
          </a:p>
        </p:txBody>
      </p:sp>
      <p:sp>
        <p:nvSpPr>
          <p:cNvPr id="4" name="标题 3"/>
          <p:cNvSpPr>
            <a:spLocks noGrp="1"/>
          </p:cNvSpPr>
          <p:nvPr>
            <p:ph type="title"/>
          </p:nvPr>
        </p:nvSpPr>
        <p:spPr>
          <a:xfrm>
            <a:off x="349859" y="975600"/>
            <a:ext cx="1785702" cy="576000"/>
          </a:xfrm>
        </p:spPr>
        <p:txBody>
          <a:bodyPr>
            <a:normAutofit/>
          </a:bodyPr>
          <a:lstStyle/>
          <a:p>
            <a:r>
              <a:rPr lang="zh-CN" altLang="en-US" dirty="0"/>
              <a:t>热电势</a:t>
            </a:r>
          </a:p>
        </p:txBody>
      </p:sp>
      <p:sp>
        <p:nvSpPr>
          <p:cNvPr id="2" name="Rectangle 2"/>
          <p:cNvSpPr txBox="1">
            <a:spLocks noChangeArrowheads="1"/>
          </p:cNvSpPr>
          <p:nvPr/>
        </p:nvSpPr>
        <p:spPr bwMode="auto">
          <a:xfrm>
            <a:off x="2095500" y="142876"/>
            <a:ext cx="8185150" cy="688975"/>
          </a:xfrm>
          <a:prstGeom prst="rect">
            <a:avLst/>
          </a:prstGeom>
          <a:noFill/>
          <a:ln w="9525" algn="ctr">
            <a:noFill/>
            <a:miter lim="800000"/>
            <a:headEnd/>
            <a:tailEnd/>
          </a:ln>
        </p:spPr>
        <p:txBody>
          <a:bodyPr anchor="b"/>
          <a:lstStyle/>
          <a:p>
            <a:pPr algn="ctr">
              <a:defRPr/>
            </a:pPr>
            <a:endParaRPr lang="zh-CN" altLang="en-US" sz="3400" b="1" kern="0" dirty="0">
              <a:latin typeface="+mj-lt"/>
              <a:cs typeface="+mj-cs"/>
            </a:endParaRPr>
          </a:p>
        </p:txBody>
      </p:sp>
      <mc:AlternateContent xmlns:mc="http://schemas.openxmlformats.org/markup-compatibility/2006" xmlns:a14="http://schemas.microsoft.com/office/drawing/2010/main">
        <mc:Choice Requires="a14">
          <p:sp>
            <p:nvSpPr>
              <p:cNvPr id="32772" name="Object 6"/>
              <p:cNvSpPr txBox="1"/>
              <p:nvPr/>
            </p:nvSpPr>
            <p:spPr bwMode="auto">
              <a:xfrm>
                <a:off x="704148" y="3429000"/>
                <a:ext cx="5967916" cy="795667"/>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𝐸</m:t>
                          </m:r>
                        </m:e>
                        <m:sub>
                          <m:r>
                            <a:rPr lang="zh-CN" altLang="en-US" sz="2000" i="1">
                              <a:solidFill>
                                <a:srgbClr val="000000"/>
                              </a:solidFill>
                              <a:latin typeface="Cambria Math" panose="02040503050406030204" pitchFamily="18" charset="0"/>
                            </a:rPr>
                            <m:t>𝐴𝐵</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𝑇</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𝑇</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𝐸</m:t>
                          </m:r>
                        </m:e>
                        <m:sub>
                          <m:r>
                            <a:rPr lang="zh-CN" altLang="en-US" sz="2000" i="1">
                              <a:solidFill>
                                <a:srgbClr val="000000"/>
                              </a:solidFill>
                              <a:latin typeface="Cambria Math" panose="02040503050406030204" pitchFamily="18" charset="0"/>
                            </a:rPr>
                            <m:t>𝐴𝐵</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𝑇</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𝐸</m:t>
                          </m:r>
                        </m:e>
                        <m:sub>
                          <m:r>
                            <a:rPr lang="zh-CN" altLang="en-US" sz="2000" i="1">
                              <a:solidFill>
                                <a:srgbClr val="000000"/>
                              </a:solidFill>
                              <a:latin typeface="Cambria Math" panose="02040503050406030204" pitchFamily="18" charset="0"/>
                            </a:rPr>
                            <m:t>𝐴𝐵</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𝑇</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m:t>
                      </m:r>
                      <m:nary>
                        <m:naryPr>
                          <m:ctrlPr>
                            <a:rPr lang="zh-CN" altLang="en-US" sz="2000" i="1">
                              <a:solidFill>
                                <a:srgbClr val="000000"/>
                              </a:solidFill>
                              <a:latin typeface="Cambria Math" panose="02040503050406030204" pitchFamily="18" charset="0"/>
                            </a:rPr>
                          </m:ctrlPr>
                        </m:naryPr>
                        <m:sub>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𝑇</m:t>
                              </m:r>
                            </m:e>
                            <m:sub>
                              <m:r>
                                <a:rPr lang="zh-CN" altLang="en-US" sz="2000" i="1">
                                  <a:solidFill>
                                    <a:srgbClr val="000000"/>
                                  </a:solidFill>
                                  <a:latin typeface="Cambria Math" panose="02040503050406030204" pitchFamily="18" charset="0"/>
                                </a:rPr>
                                <m:t>0</m:t>
                              </m:r>
                            </m:sub>
                          </m:sSub>
                        </m:sub>
                        <m:sup>
                          <m:r>
                            <a:rPr lang="zh-CN" altLang="en-US" sz="2000" i="1">
                              <a:solidFill>
                                <a:srgbClr val="000000"/>
                              </a:solidFill>
                              <a:latin typeface="Cambria Math" panose="02040503050406030204" pitchFamily="18" charset="0"/>
                            </a:rPr>
                            <m:t>𝑇</m:t>
                          </m:r>
                        </m:sup>
                        <m:e>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𝜎</m:t>
                              </m:r>
                            </m:e>
                            <m:sub>
                              <m:r>
                                <m:rPr>
                                  <m:sty m:val="p"/>
                                </m:rPr>
                                <a:rPr lang="zh-CN" altLang="en-US" sz="2000" i="0">
                                  <a:solidFill>
                                    <a:srgbClr val="000000"/>
                                  </a:solidFill>
                                  <a:latin typeface="Cambria Math" panose="02040503050406030204" pitchFamily="18" charset="0"/>
                                </a:rPr>
                                <m:t>B</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𝜎</m:t>
                              </m:r>
                            </m:e>
                            <m:sub>
                              <m:r>
                                <m:rPr>
                                  <m:sty m:val="p"/>
                                </m:rPr>
                                <a:rPr lang="zh-CN" altLang="en-US" sz="2000" i="0">
                                  <a:solidFill>
                                    <a:srgbClr val="000000"/>
                                  </a:solidFill>
                                  <a:latin typeface="Cambria Math" panose="02040503050406030204" pitchFamily="18" charset="0"/>
                                </a:rPr>
                                <m:t>A</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𝑑𝑇</m:t>
                          </m:r>
                        </m:e>
                      </m:nary>
                    </m:oMath>
                  </m:oMathPara>
                </a14:m>
                <a:endParaRPr lang="zh-CN" altLang="en-US" sz="2000" dirty="0"/>
              </a:p>
            </p:txBody>
          </p:sp>
        </mc:Choice>
        <mc:Fallback xmlns="">
          <p:sp>
            <p:nvSpPr>
              <p:cNvPr id="32772" name="Object 6"/>
              <p:cNvSpPr txBox="1">
                <a:spLocks noRot="1" noChangeAspect="1" noMove="1" noResize="1" noEditPoints="1" noAdjustHandles="1" noChangeArrowheads="1" noChangeShapeType="1" noTextEdit="1"/>
              </p:cNvSpPr>
              <p:nvPr/>
            </p:nvSpPr>
            <p:spPr bwMode="auto">
              <a:xfrm>
                <a:off x="704148" y="3429000"/>
                <a:ext cx="5967916" cy="795667"/>
              </a:xfrm>
              <a:prstGeom prst="rect">
                <a:avLst/>
              </a:prstGeom>
              <a:blipFill>
                <a:blip r:embed="rId3"/>
                <a:stretch>
                  <a:fillRect/>
                </a:stretch>
              </a:blipFill>
              <a:ln>
                <a:noFill/>
              </a:ln>
            </p:spPr>
            <p:txBody>
              <a:bodyPr/>
              <a:lstStyle/>
              <a:p>
                <a:r>
                  <a:rPr lang="zh-CN" altLang="en-US">
                    <a:noFill/>
                  </a:rPr>
                  <a:t> </a:t>
                </a:r>
              </a:p>
            </p:txBody>
          </p:sp>
        </mc:Fallback>
      </mc:AlternateContent>
      <p:pic>
        <p:nvPicPr>
          <p:cNvPr id="32773" name="Picture 6" descr="t3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2812" y="2129319"/>
            <a:ext cx="4636241"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5">
            <a:extLst>
              <a:ext uri="{FF2B5EF4-FFF2-40B4-BE49-F238E27FC236}">
                <a16:creationId xmlns:a16="http://schemas.microsoft.com/office/drawing/2014/main" id="{AE73E211-08DB-40F2-BA49-D38740FE63DC}"/>
              </a:ext>
            </a:extLst>
          </p:cNvPr>
          <p:cNvSpPr>
            <a:spLocks noChangeArrowheads="1"/>
          </p:cNvSpPr>
          <p:nvPr/>
        </p:nvSpPr>
        <p:spPr bwMode="auto">
          <a:xfrm>
            <a:off x="435747" y="2593248"/>
            <a:ext cx="5675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000" i="1" dirty="0">
                <a:latin typeface="Times New Roman" panose="02020603050405020304" pitchFamily="18" charset="0"/>
              </a:rPr>
              <a:t>E</a:t>
            </a:r>
            <a:r>
              <a:rPr kumimoji="1" lang="en-US" altLang="zh-CN" sz="2000" baseline="-25000" dirty="0">
                <a:latin typeface="Times New Roman" panose="02020603050405020304" pitchFamily="18" charset="0"/>
              </a:rPr>
              <a:t>AB</a:t>
            </a:r>
            <a:r>
              <a:rPr kumimoji="1" lang="en-US" altLang="zh-CN" sz="2000" dirty="0">
                <a:latin typeface="Times New Roman" panose="02020603050405020304" pitchFamily="18" charset="0"/>
              </a:rPr>
              <a:t>(</a:t>
            </a:r>
            <a:r>
              <a:rPr kumimoji="1" lang="en-US" altLang="zh-CN" sz="2000" i="1" dirty="0">
                <a:latin typeface="Times New Roman" panose="02020603050405020304" pitchFamily="18" charset="0"/>
              </a:rPr>
              <a:t>t</a:t>
            </a:r>
            <a:r>
              <a:rPr kumimoji="1" lang="zh-CN" altLang="en-US" sz="2000" dirty="0">
                <a:latin typeface="Times New Roman" panose="02020603050405020304" pitchFamily="18" charset="0"/>
              </a:rPr>
              <a:t>，</a:t>
            </a:r>
            <a:r>
              <a:rPr kumimoji="1" lang="en-US" altLang="zh-CN" sz="2000" i="1" dirty="0">
                <a:latin typeface="Times New Roman" panose="02020603050405020304" pitchFamily="18" charset="0"/>
              </a:rPr>
              <a:t>t</a:t>
            </a:r>
            <a:r>
              <a:rPr kumimoji="1" lang="en-US" altLang="zh-CN" sz="2000" baseline="-25000" dirty="0">
                <a:latin typeface="Times New Roman" panose="02020603050405020304" pitchFamily="18" charset="0"/>
              </a:rPr>
              <a:t>0</a:t>
            </a:r>
            <a:r>
              <a:rPr kumimoji="1" lang="en-US" altLang="zh-CN" sz="2000" dirty="0">
                <a:latin typeface="Times New Roman" panose="02020603050405020304" pitchFamily="18" charset="0"/>
              </a:rPr>
              <a:t>) = </a:t>
            </a:r>
            <a:r>
              <a:rPr kumimoji="1" lang="en-US" altLang="zh-CN" sz="2000" i="1" dirty="0">
                <a:latin typeface="Times New Roman" panose="02020603050405020304" pitchFamily="18" charset="0"/>
              </a:rPr>
              <a:t>E</a:t>
            </a:r>
            <a:r>
              <a:rPr kumimoji="1" lang="en-US" altLang="zh-CN" sz="2000" baseline="-25000" dirty="0">
                <a:latin typeface="Times New Roman" panose="02020603050405020304" pitchFamily="18" charset="0"/>
              </a:rPr>
              <a:t>AB</a:t>
            </a:r>
            <a:r>
              <a:rPr kumimoji="1" lang="en-US" altLang="zh-CN" sz="2000" dirty="0">
                <a:latin typeface="Times New Roman" panose="02020603050405020304" pitchFamily="18" charset="0"/>
              </a:rPr>
              <a:t>(</a:t>
            </a:r>
            <a:r>
              <a:rPr kumimoji="1" lang="en-US" altLang="zh-CN" sz="2000" i="1" dirty="0">
                <a:latin typeface="Times New Roman" panose="02020603050405020304" pitchFamily="18" charset="0"/>
              </a:rPr>
              <a:t>t</a:t>
            </a:r>
            <a:r>
              <a:rPr kumimoji="1" lang="en-US" altLang="zh-CN" sz="2000" dirty="0">
                <a:latin typeface="Times New Roman" panose="02020603050405020304" pitchFamily="18" charset="0"/>
              </a:rPr>
              <a:t>) </a:t>
            </a:r>
            <a:r>
              <a:rPr kumimoji="1" lang="zh-CN" altLang="en-US" sz="2000" dirty="0">
                <a:latin typeface="Times New Roman" panose="02020603050405020304" pitchFamily="18" charset="0"/>
              </a:rPr>
              <a:t>＋ </a:t>
            </a:r>
            <a:r>
              <a:rPr kumimoji="1" lang="en-US" altLang="zh-CN" sz="2000" i="1" dirty="0">
                <a:latin typeface="Times New Roman" panose="02020603050405020304" pitchFamily="18" charset="0"/>
              </a:rPr>
              <a:t>E</a:t>
            </a:r>
            <a:r>
              <a:rPr kumimoji="1" lang="en-US" altLang="zh-CN" sz="2000" baseline="-25000" dirty="0">
                <a:latin typeface="Times New Roman" panose="02020603050405020304" pitchFamily="18" charset="0"/>
              </a:rPr>
              <a:t>B</a:t>
            </a:r>
            <a:r>
              <a:rPr kumimoji="1" lang="en-US" altLang="zh-CN" sz="2000" dirty="0">
                <a:latin typeface="Times New Roman" panose="02020603050405020304" pitchFamily="18" charset="0"/>
              </a:rPr>
              <a:t>(</a:t>
            </a:r>
            <a:r>
              <a:rPr kumimoji="1" lang="en-US" altLang="zh-CN" sz="2000" i="1" dirty="0">
                <a:latin typeface="Times New Roman" panose="02020603050405020304" pitchFamily="18" charset="0"/>
              </a:rPr>
              <a:t>t</a:t>
            </a:r>
            <a:r>
              <a:rPr kumimoji="1" lang="zh-CN" altLang="en-US" sz="2000" dirty="0">
                <a:latin typeface="Times New Roman" panose="02020603050405020304" pitchFamily="18" charset="0"/>
              </a:rPr>
              <a:t>，</a:t>
            </a:r>
            <a:r>
              <a:rPr kumimoji="1" lang="en-US" altLang="zh-CN" sz="2000" i="1" dirty="0">
                <a:latin typeface="Times New Roman" panose="02020603050405020304" pitchFamily="18" charset="0"/>
              </a:rPr>
              <a:t>t</a:t>
            </a:r>
            <a:r>
              <a:rPr kumimoji="1" lang="en-US" altLang="zh-CN" sz="2000" baseline="-25000" dirty="0">
                <a:latin typeface="Times New Roman" panose="02020603050405020304" pitchFamily="18" charset="0"/>
              </a:rPr>
              <a:t>0</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a:t>
            </a:r>
            <a:r>
              <a:rPr kumimoji="1" lang="en-US" altLang="zh-CN" sz="2000" i="1" dirty="0">
                <a:latin typeface="Times New Roman" panose="02020603050405020304" pitchFamily="18" charset="0"/>
              </a:rPr>
              <a:t>E</a:t>
            </a:r>
            <a:r>
              <a:rPr kumimoji="1" lang="en-US" altLang="zh-CN" sz="2000" baseline="-25000" dirty="0">
                <a:latin typeface="Times New Roman" panose="02020603050405020304" pitchFamily="18" charset="0"/>
              </a:rPr>
              <a:t>AB</a:t>
            </a:r>
            <a:r>
              <a:rPr kumimoji="1" lang="en-US" altLang="zh-CN" sz="2000" dirty="0">
                <a:latin typeface="Times New Roman" panose="02020603050405020304" pitchFamily="18" charset="0"/>
              </a:rPr>
              <a:t>(</a:t>
            </a:r>
            <a:r>
              <a:rPr kumimoji="1" lang="en-US" altLang="zh-CN" sz="2000" i="1" dirty="0">
                <a:latin typeface="Times New Roman" panose="02020603050405020304" pitchFamily="18" charset="0"/>
              </a:rPr>
              <a:t>t</a:t>
            </a:r>
            <a:r>
              <a:rPr kumimoji="1" lang="en-US" altLang="zh-CN" sz="2000" baseline="-25000" dirty="0">
                <a:latin typeface="Times New Roman" panose="02020603050405020304" pitchFamily="18" charset="0"/>
              </a:rPr>
              <a:t>0</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a:t>
            </a:r>
            <a:r>
              <a:rPr kumimoji="1" lang="en-US" altLang="zh-CN" sz="2000" i="1" dirty="0">
                <a:latin typeface="Times New Roman" panose="02020603050405020304" pitchFamily="18" charset="0"/>
              </a:rPr>
              <a:t> E</a:t>
            </a:r>
            <a:r>
              <a:rPr kumimoji="1" lang="en-US" altLang="zh-CN" sz="2000" baseline="-25000" dirty="0">
                <a:latin typeface="Times New Roman" panose="02020603050405020304" pitchFamily="18" charset="0"/>
              </a:rPr>
              <a:t>A</a:t>
            </a:r>
            <a:r>
              <a:rPr kumimoji="1" lang="en-US" altLang="zh-CN" sz="2000" dirty="0">
                <a:latin typeface="Times New Roman" panose="02020603050405020304" pitchFamily="18" charset="0"/>
              </a:rPr>
              <a:t>(</a:t>
            </a:r>
            <a:r>
              <a:rPr kumimoji="1" lang="en-US" altLang="zh-CN" sz="2000" i="1" dirty="0">
                <a:latin typeface="Times New Roman" panose="02020603050405020304" pitchFamily="18" charset="0"/>
              </a:rPr>
              <a:t>t</a:t>
            </a:r>
            <a:r>
              <a:rPr kumimoji="1" lang="zh-CN" altLang="en-US" sz="2000" dirty="0">
                <a:latin typeface="Times New Roman" panose="02020603050405020304" pitchFamily="18" charset="0"/>
              </a:rPr>
              <a:t>，</a:t>
            </a:r>
            <a:r>
              <a:rPr kumimoji="1" lang="en-US" altLang="zh-CN" sz="2000" i="1" dirty="0">
                <a:latin typeface="Times New Roman" panose="02020603050405020304" pitchFamily="18" charset="0"/>
              </a:rPr>
              <a:t>t</a:t>
            </a:r>
            <a:r>
              <a:rPr kumimoji="1" lang="en-US" altLang="zh-CN" sz="2000" baseline="-25000" dirty="0">
                <a:latin typeface="Times New Roman" panose="02020603050405020304" pitchFamily="18" charset="0"/>
              </a:rPr>
              <a:t>0</a:t>
            </a:r>
            <a:r>
              <a:rPr kumimoji="1" lang="en-US" altLang="zh-CN" sz="2000" dirty="0">
                <a:latin typeface="Times New Roman" panose="02020603050405020304" pitchFamily="18" charset="0"/>
              </a:rPr>
              <a:t>)</a:t>
            </a:r>
          </a:p>
        </p:txBody>
      </p:sp>
      <p:sp>
        <p:nvSpPr>
          <p:cNvPr id="13" name="矩形 29">
            <a:extLst>
              <a:ext uri="{FF2B5EF4-FFF2-40B4-BE49-F238E27FC236}">
                <a16:creationId xmlns:a16="http://schemas.microsoft.com/office/drawing/2014/main" id="{F98A144B-D336-4963-BEED-A38B934E7D9A}"/>
              </a:ext>
            </a:extLst>
          </p:cNvPr>
          <p:cNvSpPr>
            <a:spLocks noChangeArrowheads="1"/>
          </p:cNvSpPr>
          <p:nvPr/>
        </p:nvSpPr>
        <p:spPr bwMode="auto">
          <a:xfrm>
            <a:off x="10293564" y="1829983"/>
            <a:ext cx="1516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dirty="0">
                <a:latin typeface="Times New Roman" panose="02020603050405020304" pitchFamily="18" charset="0"/>
                <a:cs typeface="Times New Roman" panose="02020603050405020304" pitchFamily="18" charset="0"/>
              </a:rPr>
              <a:t>t &gt; t</a:t>
            </a:r>
            <a:r>
              <a:rPr lang="en-US" altLang="zh-CN" sz="1000" dirty="0">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 N</a:t>
            </a:r>
            <a:r>
              <a:rPr lang="en-US" altLang="zh-CN" sz="1000" dirty="0">
                <a:latin typeface="Times New Roman" panose="02020603050405020304" pitchFamily="18" charset="0"/>
                <a:cs typeface="Times New Roman" panose="02020603050405020304" pitchFamily="18" charset="0"/>
              </a:rPr>
              <a:t>A </a:t>
            </a:r>
            <a:r>
              <a:rPr lang="en-US" altLang="zh-CN" sz="2000" dirty="0">
                <a:latin typeface="Times New Roman" panose="02020603050405020304" pitchFamily="18" charset="0"/>
                <a:cs typeface="Times New Roman" panose="02020603050405020304" pitchFamily="18" charset="0"/>
              </a:rPr>
              <a:t>&gt;N</a:t>
            </a:r>
            <a:r>
              <a:rPr lang="en-US" altLang="zh-CN" sz="1000" dirty="0">
                <a:latin typeface="Times New Roman" panose="02020603050405020304" pitchFamily="18" charset="0"/>
                <a:cs typeface="Times New Roman" panose="02020603050405020304" pitchFamily="18" charset="0"/>
              </a:rPr>
              <a:t>B</a:t>
            </a:r>
            <a:endParaRPr lang="zh-CN" altLang="en-US" sz="1000" dirty="0">
              <a:latin typeface="Times New Roman" panose="02020603050405020304" pitchFamily="18" charset="0"/>
              <a:cs typeface="Times New Roman" panose="02020603050405020304" pitchFamily="18" charset="0"/>
            </a:endParaRPr>
          </a:p>
        </p:txBody>
      </p:sp>
      <p:sp>
        <p:nvSpPr>
          <p:cNvPr id="14" name="文本框 281614">
            <a:extLst>
              <a:ext uri="{FF2B5EF4-FFF2-40B4-BE49-F238E27FC236}">
                <a16:creationId xmlns:a16="http://schemas.microsoft.com/office/drawing/2014/main" id="{15DF5F76-7F01-4E7E-9D16-14530217FD3F}"/>
              </a:ext>
            </a:extLst>
          </p:cNvPr>
          <p:cNvSpPr txBox="1"/>
          <p:nvPr/>
        </p:nvSpPr>
        <p:spPr>
          <a:xfrm>
            <a:off x="4732401" y="4684990"/>
            <a:ext cx="7776864" cy="1877437"/>
          </a:xfrm>
          <a:prstGeom prst="rect">
            <a:avLst/>
          </a:prstGeom>
          <a:noFill/>
          <a:ln w="9525">
            <a:noFill/>
          </a:ln>
        </p:spPr>
        <p:txBody>
          <a:bodyPr wrap="square">
            <a:spAutoFit/>
          </a:bodyPr>
          <a:lstStyle/>
          <a:p>
            <a:pPr algn="ctr" eaLnBrk="1" hangingPunct="1">
              <a:spcBef>
                <a:spcPct val="50000"/>
              </a:spcBef>
              <a:buClr>
                <a:schemeClr val="bg1"/>
              </a:buClr>
              <a:defRPr/>
            </a:pPr>
            <a:r>
              <a:rPr lang="zh-CN" altLang="en-US" sz="2000" b="1" u="sng" noProof="1">
                <a:solidFill>
                  <a:schemeClr val="tx2"/>
                </a:solidFill>
                <a:effectLst>
                  <a:outerShdw blurRad="38100" dist="38100" dir="2700000">
                    <a:srgbClr val="FFFFFF"/>
                  </a:outerShdw>
                </a:effectLst>
                <a:latin typeface="Times New Roman" panose="02020603050405020304" pitchFamily="18" charset="0"/>
              </a:rPr>
              <a:t>结论</a:t>
            </a:r>
            <a:endParaRPr lang="en-US" altLang="zh-CN" sz="2000" b="1" noProof="1">
              <a:solidFill>
                <a:srgbClr val="000099"/>
              </a:solidFill>
              <a:effectLst>
                <a:outerShdw blurRad="38100" dist="38100" dir="2700000">
                  <a:srgbClr val="000000"/>
                </a:outerShdw>
              </a:effectLst>
              <a:latin typeface="Times New Roman" panose="02020603050405020304" pitchFamily="18" charset="0"/>
            </a:endParaRPr>
          </a:p>
          <a:p>
            <a:pPr algn="just" eaLnBrk="1" hangingPunct="1">
              <a:spcBef>
                <a:spcPct val="50000"/>
              </a:spcBef>
              <a:buClr>
                <a:schemeClr val="bg1"/>
              </a:buClr>
              <a:defRPr/>
            </a:pPr>
            <a:r>
              <a:rPr lang="zh-CN" altLang="en-US" sz="2000" b="1" noProof="1">
                <a:solidFill>
                  <a:srgbClr val="FF0000"/>
                </a:solidFill>
                <a:effectLst>
                  <a:outerShdw blurRad="38100" dist="38100" dir="2700000">
                    <a:srgbClr val="000000"/>
                  </a:outerShdw>
                </a:effectLst>
                <a:latin typeface="Times New Roman" panose="02020603050405020304" pitchFamily="18" charset="0"/>
              </a:rPr>
              <a:t>（</a:t>
            </a:r>
            <a:r>
              <a:rPr lang="en-US" altLang="zh-CN" sz="2000" b="1" noProof="1">
                <a:solidFill>
                  <a:srgbClr val="FF0000"/>
                </a:solidFill>
                <a:effectLst>
                  <a:outerShdw blurRad="38100" dist="38100" dir="2700000">
                    <a:srgbClr val="000000"/>
                  </a:outerShdw>
                </a:effectLst>
                <a:latin typeface="Times New Roman" panose="02020603050405020304" pitchFamily="18" charset="0"/>
              </a:rPr>
              <a:t>1</a:t>
            </a:r>
            <a:r>
              <a:rPr lang="zh-CN" altLang="en-US" sz="2000" b="1" noProof="1">
                <a:solidFill>
                  <a:srgbClr val="FF0000"/>
                </a:solidFill>
                <a:effectLst>
                  <a:outerShdw blurRad="38100" dist="38100" dir="2700000">
                    <a:srgbClr val="000000"/>
                  </a:outerShdw>
                </a:effectLst>
                <a:latin typeface="Times New Roman" panose="02020603050405020304" pitchFamily="18" charset="0"/>
              </a:rPr>
              <a:t>）热电偶必须采用两种不同材料作为热电极</a:t>
            </a:r>
            <a:r>
              <a:rPr lang="en-US" altLang="zh-CN" sz="2000" b="1" noProof="1">
                <a:solidFill>
                  <a:srgbClr val="FF0000"/>
                </a:solidFill>
                <a:effectLst>
                  <a:outerShdw blurRad="38100" dist="38100" dir="2700000">
                    <a:srgbClr val="000000"/>
                  </a:outerShdw>
                </a:effectLst>
                <a:latin typeface="Times New Roman" panose="02020603050405020304" pitchFamily="18" charset="0"/>
              </a:rPr>
              <a:t>;</a:t>
            </a:r>
          </a:p>
          <a:p>
            <a:pPr algn="just" eaLnBrk="1" hangingPunct="1">
              <a:spcBef>
                <a:spcPct val="50000"/>
              </a:spcBef>
              <a:buClr>
                <a:schemeClr val="bg1"/>
              </a:buClr>
              <a:defRPr/>
            </a:pPr>
            <a:r>
              <a:rPr lang="zh-CN" altLang="en-US" sz="2000" b="1" noProof="1">
                <a:solidFill>
                  <a:srgbClr val="FF0000"/>
                </a:solidFill>
                <a:effectLst>
                  <a:outerShdw blurRad="38100" dist="38100" dir="2700000">
                    <a:srgbClr val="000000"/>
                  </a:outerShdw>
                </a:effectLst>
                <a:latin typeface="Times New Roman" panose="02020603050405020304" pitchFamily="18" charset="0"/>
              </a:rPr>
              <a:t>（</a:t>
            </a:r>
            <a:r>
              <a:rPr lang="en-US" altLang="zh-CN" sz="2000" b="1" noProof="1">
                <a:solidFill>
                  <a:srgbClr val="FF0000"/>
                </a:solidFill>
                <a:effectLst>
                  <a:outerShdw blurRad="38100" dist="38100" dir="2700000">
                    <a:srgbClr val="000000"/>
                  </a:outerShdw>
                </a:effectLst>
                <a:latin typeface="Times New Roman" panose="02020603050405020304" pitchFamily="18" charset="0"/>
              </a:rPr>
              <a:t>2</a:t>
            </a:r>
            <a:r>
              <a:rPr lang="zh-CN" altLang="en-US" sz="2000" b="1" noProof="1">
                <a:solidFill>
                  <a:srgbClr val="FF0000"/>
                </a:solidFill>
                <a:effectLst>
                  <a:outerShdw blurRad="38100" dist="38100" dir="2700000">
                    <a:srgbClr val="000000"/>
                  </a:outerShdw>
                </a:effectLst>
                <a:latin typeface="Times New Roman" panose="02020603050405020304" pitchFamily="18" charset="0"/>
              </a:rPr>
              <a:t>）热电偶的热端和冷端必须具有不同的温度；</a:t>
            </a:r>
            <a:endParaRPr lang="en-US" altLang="zh-CN" sz="2000" b="1" noProof="1">
              <a:solidFill>
                <a:srgbClr val="FF0000"/>
              </a:solidFill>
              <a:effectLst>
                <a:outerShdw blurRad="38100" dist="38100" dir="2700000">
                  <a:srgbClr val="000000"/>
                </a:outerShdw>
              </a:effectLst>
              <a:latin typeface="Times New Roman" panose="02020603050405020304" pitchFamily="18" charset="0"/>
            </a:endParaRPr>
          </a:p>
          <a:p>
            <a:pPr algn="just" eaLnBrk="1" hangingPunct="1">
              <a:spcBef>
                <a:spcPct val="50000"/>
              </a:spcBef>
              <a:buClr>
                <a:schemeClr val="bg1"/>
              </a:buClr>
              <a:defRPr/>
            </a:pPr>
            <a:r>
              <a:rPr lang="zh-CN" altLang="en-US" sz="2000" b="1" noProof="1">
                <a:solidFill>
                  <a:srgbClr val="FF0000"/>
                </a:solidFill>
                <a:effectLst>
                  <a:outerShdw blurRad="38100" dist="38100" dir="2700000">
                    <a:srgbClr val="000000"/>
                  </a:outerShdw>
                </a:effectLst>
                <a:latin typeface="Times New Roman" panose="02020603050405020304" pitchFamily="18" charset="0"/>
              </a:rPr>
              <a:t>（</a:t>
            </a:r>
            <a:r>
              <a:rPr lang="en-US" altLang="zh-CN" sz="2000" b="1" noProof="1">
                <a:solidFill>
                  <a:srgbClr val="FF0000"/>
                </a:solidFill>
                <a:effectLst>
                  <a:outerShdw blurRad="38100" dist="38100" dir="2700000">
                    <a:srgbClr val="000000"/>
                  </a:outerShdw>
                </a:effectLst>
                <a:latin typeface="Times New Roman" panose="02020603050405020304" pitchFamily="18" charset="0"/>
              </a:rPr>
              <a:t>3</a:t>
            </a:r>
            <a:r>
              <a:rPr lang="zh-CN" altLang="en-US" sz="2000" b="1" noProof="1">
                <a:solidFill>
                  <a:srgbClr val="FF0000"/>
                </a:solidFill>
                <a:effectLst>
                  <a:outerShdw blurRad="38100" dist="38100" dir="2700000">
                    <a:srgbClr val="000000"/>
                  </a:outerShdw>
                </a:effectLst>
                <a:latin typeface="Times New Roman" panose="02020603050405020304" pitchFamily="18" charset="0"/>
              </a:rPr>
              <a:t>）热电动势大小与热电偶尺寸、形状和沿电极温度分布无关</a:t>
            </a:r>
            <a:r>
              <a:rPr lang="zh-CN" altLang="en-US" sz="2400" b="1" noProof="1">
                <a:solidFill>
                  <a:srgbClr val="FF0000"/>
                </a:solidFill>
                <a:effectLst>
                  <a:outerShdw blurRad="38100" dist="38100" dir="2700000">
                    <a:srgbClr val="000000"/>
                  </a:outerShdw>
                </a:effectLst>
                <a:latin typeface="Times New Roman" panose="02020603050405020304" pitchFamily="18" charset="0"/>
              </a:rPr>
              <a:t>。</a:t>
            </a:r>
          </a:p>
        </p:txBody>
      </p:sp>
      <p:cxnSp>
        <p:nvCxnSpPr>
          <p:cNvPr id="15" name="曲线连接符 24">
            <a:extLst>
              <a:ext uri="{FF2B5EF4-FFF2-40B4-BE49-F238E27FC236}">
                <a16:creationId xmlns:a16="http://schemas.microsoft.com/office/drawing/2014/main" id="{CB59F98D-AA47-484F-B85B-B78EFFD5A856}"/>
              </a:ext>
            </a:extLst>
          </p:cNvPr>
          <p:cNvCxnSpPr>
            <a:cxnSpLocks noChangeShapeType="1"/>
          </p:cNvCxnSpPr>
          <p:nvPr/>
        </p:nvCxnSpPr>
        <p:spPr bwMode="auto">
          <a:xfrm>
            <a:off x="8620833" y="2803641"/>
            <a:ext cx="1254125" cy="490538"/>
          </a:xfrm>
          <a:prstGeom prst="curvedConnector3">
            <a:avLst>
              <a:gd name="adj1" fmla="val -38111"/>
            </a:avLst>
          </a:prstGeom>
          <a:noFill/>
          <a:ln w="3175"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16" name="文本框 15">
            <a:extLst>
              <a:ext uri="{FF2B5EF4-FFF2-40B4-BE49-F238E27FC236}">
                <a16:creationId xmlns:a16="http://schemas.microsoft.com/office/drawing/2014/main" id="{F32E4746-4BA1-4F3D-A4F0-54B76E6ACB0B}"/>
              </a:ext>
            </a:extLst>
          </p:cNvPr>
          <p:cNvSpPr txBox="1"/>
          <p:nvPr/>
        </p:nvSpPr>
        <p:spPr>
          <a:xfrm>
            <a:off x="9017589" y="1757407"/>
            <a:ext cx="1319053" cy="369332"/>
          </a:xfrm>
          <a:prstGeom prst="rect">
            <a:avLst/>
          </a:prstGeom>
          <a:noFill/>
        </p:spPr>
        <p:txBody>
          <a:bodyPr wrap="square">
            <a:spAutoFit/>
          </a:bodyPr>
          <a:lstStyle/>
          <a:p>
            <a:r>
              <a:rPr kumimoji="1" lang="en-US" altLang="zh-CN" sz="1800" i="1" dirty="0">
                <a:latin typeface="Times New Roman" panose="02020603050405020304" pitchFamily="18" charset="0"/>
              </a:rPr>
              <a:t>E</a:t>
            </a:r>
            <a:r>
              <a:rPr kumimoji="1" lang="en-US" altLang="zh-CN" sz="1800" baseline="-25000" dirty="0">
                <a:latin typeface="Times New Roman" panose="02020603050405020304" pitchFamily="18" charset="0"/>
              </a:rPr>
              <a:t>A</a:t>
            </a:r>
            <a:r>
              <a:rPr kumimoji="1" lang="en-US" altLang="zh-CN" sz="1800" dirty="0">
                <a:latin typeface="Times New Roman" panose="02020603050405020304" pitchFamily="18" charset="0"/>
              </a:rPr>
              <a:t>(</a:t>
            </a:r>
            <a:r>
              <a:rPr kumimoji="1" lang="en-US" altLang="zh-CN" sz="1800" i="1" dirty="0">
                <a:latin typeface="Times New Roman" panose="02020603050405020304" pitchFamily="18" charset="0"/>
              </a:rPr>
              <a:t>t</a:t>
            </a:r>
            <a:r>
              <a:rPr kumimoji="1" lang="zh-CN" altLang="en-US" sz="1800" dirty="0">
                <a:latin typeface="Times New Roman" panose="02020603050405020304" pitchFamily="18" charset="0"/>
              </a:rPr>
              <a:t>，</a:t>
            </a:r>
            <a:r>
              <a:rPr kumimoji="1" lang="en-US" altLang="zh-CN" sz="1800" i="1" dirty="0">
                <a:latin typeface="Times New Roman" panose="02020603050405020304" pitchFamily="18" charset="0"/>
              </a:rPr>
              <a:t>t</a:t>
            </a:r>
            <a:r>
              <a:rPr kumimoji="1" lang="en-US" altLang="zh-CN" sz="1800" baseline="-25000" dirty="0">
                <a:latin typeface="Times New Roman" panose="02020603050405020304" pitchFamily="18" charset="0"/>
              </a:rPr>
              <a:t>0</a:t>
            </a:r>
            <a:r>
              <a:rPr kumimoji="1" lang="en-US" altLang="zh-CN" sz="1800" dirty="0">
                <a:latin typeface="Times New Roman" panose="02020603050405020304" pitchFamily="18" charset="0"/>
              </a:rPr>
              <a:t>)</a:t>
            </a:r>
            <a:endParaRPr lang="zh-CN" altLang="en-US" dirty="0"/>
          </a:p>
        </p:txBody>
      </p:sp>
      <p:sp>
        <p:nvSpPr>
          <p:cNvPr id="18" name="文本框 17">
            <a:extLst>
              <a:ext uri="{FF2B5EF4-FFF2-40B4-BE49-F238E27FC236}">
                <a16:creationId xmlns:a16="http://schemas.microsoft.com/office/drawing/2014/main" id="{CBD4E561-09BF-45D6-8F66-0EC7A313598F}"/>
              </a:ext>
            </a:extLst>
          </p:cNvPr>
          <p:cNvSpPr txBox="1"/>
          <p:nvPr/>
        </p:nvSpPr>
        <p:spPr>
          <a:xfrm>
            <a:off x="9022886" y="4282344"/>
            <a:ext cx="1319053" cy="369332"/>
          </a:xfrm>
          <a:prstGeom prst="rect">
            <a:avLst/>
          </a:prstGeom>
          <a:noFill/>
        </p:spPr>
        <p:txBody>
          <a:bodyPr wrap="square">
            <a:spAutoFit/>
          </a:bodyPr>
          <a:lstStyle/>
          <a:p>
            <a:r>
              <a:rPr kumimoji="1" lang="en-US" altLang="zh-CN" sz="1800" i="1" dirty="0">
                <a:latin typeface="Times New Roman" panose="02020603050405020304" pitchFamily="18" charset="0"/>
              </a:rPr>
              <a:t>E</a:t>
            </a:r>
            <a:r>
              <a:rPr kumimoji="1" lang="en-US" altLang="zh-CN" sz="1800" baseline="-25000" dirty="0">
                <a:latin typeface="Times New Roman" panose="02020603050405020304" pitchFamily="18" charset="0"/>
              </a:rPr>
              <a:t>B</a:t>
            </a:r>
            <a:r>
              <a:rPr kumimoji="1" lang="en-US" altLang="zh-CN" sz="1800" dirty="0">
                <a:latin typeface="Times New Roman" panose="02020603050405020304" pitchFamily="18" charset="0"/>
              </a:rPr>
              <a:t>(</a:t>
            </a:r>
            <a:r>
              <a:rPr kumimoji="1" lang="en-US" altLang="zh-CN" sz="1800" i="1" dirty="0">
                <a:latin typeface="Times New Roman" panose="02020603050405020304" pitchFamily="18" charset="0"/>
              </a:rPr>
              <a:t>t</a:t>
            </a:r>
            <a:r>
              <a:rPr kumimoji="1" lang="zh-CN" altLang="en-US" sz="1800" dirty="0">
                <a:latin typeface="Times New Roman" panose="02020603050405020304" pitchFamily="18" charset="0"/>
              </a:rPr>
              <a:t>，</a:t>
            </a:r>
            <a:r>
              <a:rPr kumimoji="1" lang="en-US" altLang="zh-CN" sz="1800" i="1" dirty="0">
                <a:latin typeface="Times New Roman" panose="02020603050405020304" pitchFamily="18" charset="0"/>
              </a:rPr>
              <a:t>t</a:t>
            </a:r>
            <a:r>
              <a:rPr kumimoji="1" lang="en-US" altLang="zh-CN" sz="1800" baseline="-25000" dirty="0">
                <a:latin typeface="Times New Roman" panose="02020603050405020304" pitchFamily="18" charset="0"/>
              </a:rPr>
              <a:t>0</a:t>
            </a:r>
            <a:r>
              <a:rPr kumimoji="1" lang="en-US" altLang="zh-CN" sz="1800" dirty="0">
                <a:latin typeface="Times New Roman" panose="02020603050405020304" pitchFamily="18" charset="0"/>
              </a:rPr>
              <a:t>)</a:t>
            </a:r>
            <a:endParaRPr lang="zh-CN" altLang="en-US" dirty="0"/>
          </a:p>
        </p:txBody>
      </p:sp>
      <p:sp>
        <p:nvSpPr>
          <p:cNvPr id="17" name="箭头: 下 16">
            <a:extLst>
              <a:ext uri="{FF2B5EF4-FFF2-40B4-BE49-F238E27FC236}">
                <a16:creationId xmlns:a16="http://schemas.microsoft.com/office/drawing/2014/main" id="{C1DAC8E3-24BF-4CE8-AB33-D78A886A6D99}"/>
              </a:ext>
            </a:extLst>
          </p:cNvPr>
          <p:cNvSpPr/>
          <p:nvPr/>
        </p:nvSpPr>
        <p:spPr>
          <a:xfrm>
            <a:off x="2895785" y="3184866"/>
            <a:ext cx="216024"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6">
            <a:extLst>
              <a:ext uri="{FF2B5EF4-FFF2-40B4-BE49-F238E27FC236}">
                <a16:creationId xmlns:a16="http://schemas.microsoft.com/office/drawing/2014/main" id="{BA502399-D97B-42BE-AA3F-A71F47D33752}"/>
              </a:ext>
            </a:extLst>
          </p:cNvPr>
          <p:cNvSpPr>
            <a:spLocks noChangeArrowheads="1"/>
          </p:cNvSpPr>
          <p:nvPr/>
        </p:nvSpPr>
        <p:spPr bwMode="auto">
          <a:xfrm>
            <a:off x="349859" y="4262475"/>
            <a:ext cx="5770889" cy="79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ts val="1000"/>
              </a:spcBef>
              <a:buClr>
                <a:schemeClr val="accent1"/>
              </a:buClr>
              <a:buSzPct val="100000"/>
              <a:buNone/>
            </a:pPr>
            <a:r>
              <a:rPr lang="zh-CN" altLang="en-US" sz="2000" dirty="0">
                <a:solidFill>
                  <a:schemeClr val="accent1">
                    <a:lumMod val="75000"/>
                  </a:schemeClr>
                </a:solidFill>
                <a:latin typeface="+mn-lt"/>
                <a:ea typeface="+mn-ea"/>
              </a:rPr>
              <a:t>在总热电势中，</a:t>
            </a:r>
            <a:r>
              <a:rPr lang="zh-CN" altLang="en-US" sz="2000" dirty="0">
                <a:solidFill>
                  <a:srgbClr val="FF0000"/>
                </a:solidFill>
                <a:latin typeface="+mn-lt"/>
                <a:ea typeface="+mn-ea"/>
              </a:rPr>
              <a:t>温差电势比接触电势小很多</a:t>
            </a:r>
            <a:r>
              <a:rPr lang="zh-CN" altLang="en-US" sz="2000" dirty="0">
                <a:solidFill>
                  <a:schemeClr val="accent1">
                    <a:lumMod val="75000"/>
                  </a:schemeClr>
                </a:solidFill>
                <a:latin typeface="+mn-lt"/>
                <a:ea typeface="+mn-ea"/>
              </a:rPr>
              <a:t>，可忽略不计，则热电偶的热电势可表示为</a:t>
            </a:r>
          </a:p>
        </p:txBody>
      </p:sp>
      <p:sp>
        <p:nvSpPr>
          <p:cNvPr id="22" name="Rectangle 7">
            <a:extLst>
              <a:ext uri="{FF2B5EF4-FFF2-40B4-BE49-F238E27FC236}">
                <a16:creationId xmlns:a16="http://schemas.microsoft.com/office/drawing/2014/main" id="{F5C1A727-5A02-4C43-AD82-47062FAE6117}"/>
              </a:ext>
            </a:extLst>
          </p:cNvPr>
          <p:cNvSpPr>
            <a:spLocks noChangeArrowheads="1"/>
          </p:cNvSpPr>
          <p:nvPr/>
        </p:nvSpPr>
        <p:spPr bwMode="auto">
          <a:xfrm>
            <a:off x="704148" y="5362484"/>
            <a:ext cx="3528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000" i="1" dirty="0">
                <a:latin typeface="Times New Roman" panose="02020603050405020304" pitchFamily="18" charset="0"/>
              </a:rPr>
              <a:t>E</a:t>
            </a:r>
            <a:r>
              <a:rPr kumimoji="1" lang="en-US" altLang="zh-CN" sz="2000" baseline="-25000" dirty="0">
                <a:latin typeface="Times New Roman" panose="02020603050405020304" pitchFamily="18" charset="0"/>
              </a:rPr>
              <a:t>AB</a:t>
            </a:r>
            <a:r>
              <a:rPr kumimoji="1" lang="en-US" altLang="zh-CN" sz="2000" dirty="0">
                <a:latin typeface="Times New Roman" panose="02020603050405020304" pitchFamily="18" charset="0"/>
              </a:rPr>
              <a:t>(</a:t>
            </a:r>
            <a:r>
              <a:rPr kumimoji="1" lang="en-US" altLang="zh-CN" sz="2000" i="1" dirty="0">
                <a:latin typeface="Times New Roman" panose="02020603050405020304" pitchFamily="18" charset="0"/>
              </a:rPr>
              <a:t>t</a:t>
            </a:r>
            <a:r>
              <a:rPr kumimoji="1" lang="zh-CN" altLang="en-US" sz="2000" dirty="0">
                <a:latin typeface="Times New Roman" panose="02020603050405020304" pitchFamily="18" charset="0"/>
              </a:rPr>
              <a:t>，</a:t>
            </a:r>
            <a:r>
              <a:rPr kumimoji="1" lang="en-US" altLang="zh-CN" sz="2000" i="1" dirty="0">
                <a:latin typeface="Times New Roman" panose="02020603050405020304" pitchFamily="18" charset="0"/>
              </a:rPr>
              <a:t>t</a:t>
            </a:r>
            <a:r>
              <a:rPr kumimoji="1" lang="en-US" altLang="zh-CN" sz="2000" baseline="-25000" dirty="0">
                <a:latin typeface="Times New Roman" panose="02020603050405020304" pitchFamily="18" charset="0"/>
              </a:rPr>
              <a:t>0</a:t>
            </a:r>
            <a:r>
              <a:rPr kumimoji="1" lang="en-US" altLang="zh-CN" sz="2000" dirty="0">
                <a:latin typeface="Times New Roman" panose="02020603050405020304" pitchFamily="18" charset="0"/>
              </a:rPr>
              <a:t>)=</a:t>
            </a:r>
            <a:r>
              <a:rPr kumimoji="1" lang="en-US" altLang="zh-CN" sz="2000" i="1" dirty="0">
                <a:latin typeface="Times New Roman" panose="02020603050405020304" pitchFamily="18" charset="0"/>
              </a:rPr>
              <a:t>E</a:t>
            </a:r>
            <a:r>
              <a:rPr kumimoji="1" lang="en-US" altLang="zh-CN" sz="2000" baseline="-25000" dirty="0">
                <a:latin typeface="Times New Roman" panose="02020603050405020304" pitchFamily="18" charset="0"/>
              </a:rPr>
              <a:t>AB</a:t>
            </a:r>
            <a:r>
              <a:rPr kumimoji="1" lang="en-US" altLang="zh-CN" sz="2000" dirty="0">
                <a:latin typeface="Times New Roman" panose="02020603050405020304" pitchFamily="18" charset="0"/>
              </a:rPr>
              <a:t>(</a:t>
            </a:r>
            <a:r>
              <a:rPr kumimoji="1" lang="en-US" altLang="zh-CN" sz="2000" i="1" dirty="0">
                <a:latin typeface="Times New Roman" panose="02020603050405020304" pitchFamily="18" charset="0"/>
              </a:rPr>
              <a:t>t</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a:t>
            </a:r>
            <a:r>
              <a:rPr kumimoji="1" lang="en-US" altLang="zh-CN" sz="2000" i="1" dirty="0">
                <a:latin typeface="Times New Roman" panose="02020603050405020304" pitchFamily="18" charset="0"/>
              </a:rPr>
              <a:t>E</a:t>
            </a:r>
            <a:r>
              <a:rPr kumimoji="1" lang="en-US" altLang="zh-CN" sz="2000" baseline="-25000" dirty="0">
                <a:latin typeface="Times New Roman" panose="02020603050405020304" pitchFamily="18" charset="0"/>
              </a:rPr>
              <a:t>AB</a:t>
            </a:r>
            <a:r>
              <a:rPr kumimoji="1" lang="en-US" altLang="zh-CN" sz="2000" dirty="0">
                <a:latin typeface="Times New Roman" panose="02020603050405020304" pitchFamily="18" charset="0"/>
              </a:rPr>
              <a:t>(</a:t>
            </a:r>
            <a:r>
              <a:rPr kumimoji="1" lang="en-US" altLang="zh-CN" sz="2000" i="1" dirty="0">
                <a:latin typeface="Times New Roman" panose="02020603050405020304" pitchFamily="18" charset="0"/>
              </a:rPr>
              <a:t>t</a:t>
            </a:r>
            <a:r>
              <a:rPr kumimoji="1" lang="en-US" altLang="zh-CN" sz="2000" baseline="-25000" dirty="0">
                <a:latin typeface="Times New Roman" panose="02020603050405020304" pitchFamily="18" charset="0"/>
              </a:rPr>
              <a:t>0</a:t>
            </a:r>
            <a:r>
              <a:rPr kumimoji="1" lang="en-US" altLang="zh-CN" sz="2000" dirty="0">
                <a:latin typeface="Times New Roman" panose="02020603050405020304" pitchFamily="18" charset="0"/>
              </a:rPr>
              <a:t>) </a:t>
            </a:r>
          </a:p>
        </p:txBody>
      </p:sp>
    </p:spTree>
    <p:extLst>
      <p:ext uri="{BB962C8B-B14F-4D97-AF65-F5344CB8AC3E}">
        <p14:creationId xmlns:p14="http://schemas.microsoft.com/office/powerpoint/2010/main" val="3533920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内容占位符 9"/>
          <p:cNvGraphicFramePr>
            <a:graphicFrameLocks noGrp="1"/>
          </p:cNvGraphicFramePr>
          <p:nvPr>
            <p:ph sz="quarter" idx="10"/>
            <p:extLst>
              <p:ext uri="{D42A27DB-BD31-4B8C-83A1-F6EECF244321}">
                <p14:modId xmlns:p14="http://schemas.microsoft.com/office/powerpoint/2010/main" val="4055174435"/>
              </p:ext>
            </p:extLst>
          </p:nvPr>
        </p:nvGraphicFramePr>
        <p:xfrm>
          <a:off x="483792" y="2510619"/>
          <a:ext cx="5376334" cy="3240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标题 6"/>
          <p:cNvSpPr>
            <a:spLocks noGrp="1"/>
          </p:cNvSpPr>
          <p:nvPr>
            <p:ph type="title"/>
          </p:nvPr>
        </p:nvSpPr>
        <p:spPr>
          <a:xfrm>
            <a:off x="191345" y="1757819"/>
            <a:ext cx="2232248" cy="576000"/>
          </a:xfrm>
        </p:spPr>
        <p:txBody>
          <a:bodyPr>
            <a:normAutofit/>
          </a:bodyPr>
          <a:lstStyle/>
          <a:p>
            <a:r>
              <a:rPr lang="zh-CN" altLang="en-US" sz="2400" dirty="0"/>
              <a:t>中间导体定律</a:t>
            </a:r>
          </a:p>
        </p:txBody>
      </p:sp>
      <p:sp>
        <p:nvSpPr>
          <p:cNvPr id="2" name="Rectangle 2"/>
          <p:cNvSpPr txBox="1">
            <a:spLocks noChangeArrowheads="1"/>
          </p:cNvSpPr>
          <p:nvPr/>
        </p:nvSpPr>
        <p:spPr bwMode="auto">
          <a:xfrm>
            <a:off x="1524000" y="179389"/>
            <a:ext cx="9144000" cy="688975"/>
          </a:xfrm>
          <a:prstGeom prst="rect">
            <a:avLst/>
          </a:prstGeom>
          <a:noFill/>
          <a:ln w="9525" algn="ctr">
            <a:noFill/>
            <a:miter lim="800000"/>
            <a:headEnd/>
            <a:tailEnd/>
          </a:ln>
        </p:spPr>
        <p:txBody>
          <a:bodyPr anchor="b"/>
          <a:lstStyle/>
          <a:p>
            <a:pPr algn="ctr">
              <a:defRPr/>
            </a:pPr>
            <a:endParaRPr lang="zh-CN" altLang="en-US" sz="3400" b="1" kern="0" dirty="0">
              <a:latin typeface="+mj-lt"/>
              <a:cs typeface="+mj-cs"/>
            </a:endParaRPr>
          </a:p>
        </p:txBody>
      </p:sp>
      <p:graphicFrame>
        <p:nvGraphicFramePr>
          <p:cNvPr id="4" name="Object 2"/>
          <p:cNvGraphicFramePr>
            <a:graphicFrameLocks noChangeAspect="1"/>
          </p:cNvGraphicFramePr>
          <p:nvPr>
            <p:extLst>
              <p:ext uri="{D42A27DB-BD31-4B8C-83A1-F6EECF244321}">
                <p14:modId xmlns:p14="http://schemas.microsoft.com/office/powerpoint/2010/main" val="966140590"/>
              </p:ext>
            </p:extLst>
          </p:nvPr>
        </p:nvGraphicFramePr>
        <p:xfrm>
          <a:off x="6850311" y="2506582"/>
          <a:ext cx="3821111" cy="2794626"/>
        </p:xfrm>
        <a:graphic>
          <a:graphicData uri="http://schemas.openxmlformats.org/presentationml/2006/ole">
            <mc:AlternateContent xmlns:mc="http://schemas.openxmlformats.org/markup-compatibility/2006">
              <mc:Choice xmlns:v="urn:schemas-microsoft-com:vml" Requires="v">
                <p:oleObj spid="_x0000_s6153" name="Visio" r:id="rId8" imgW="2576423" imgH="1499558" progId="Visio.Drawing.11">
                  <p:embed/>
                </p:oleObj>
              </mc:Choice>
              <mc:Fallback>
                <p:oleObj name="Visio" r:id="rId8" imgW="2576423" imgH="1499558" progId="Visio.Drawing.11">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0311" y="2506582"/>
                        <a:ext cx="3821111" cy="2794626"/>
                      </a:xfrm>
                      <a:prstGeom prst="rect">
                        <a:avLst/>
                      </a:prstGeom>
                      <a:noFill/>
                      <a:ln>
                        <a:noFill/>
                      </a:ln>
                    </p:spPr>
                  </p:pic>
                </p:oleObj>
              </mc:Fallback>
            </mc:AlternateContent>
          </a:graphicData>
        </a:graphic>
      </p:graphicFrame>
      <p:sp>
        <p:nvSpPr>
          <p:cNvPr id="6" name="Rectangle 7"/>
          <p:cNvSpPr>
            <a:spLocks noChangeArrowheads="1"/>
          </p:cNvSpPr>
          <p:nvPr/>
        </p:nvSpPr>
        <p:spPr bwMode="auto">
          <a:xfrm>
            <a:off x="10666660" y="3734696"/>
            <a:ext cx="469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10"/>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en-US" altLang="zh-CN" sz="2400" b="1" dirty="0">
                <a:solidFill>
                  <a:schemeClr val="tx1"/>
                </a:solidFill>
                <a:latin typeface="Tahoma" panose="020B0604030504040204" pitchFamily="34" charset="0"/>
                <a:ea typeface="宋体" panose="02010600030101010101" pitchFamily="2" charset="-122"/>
              </a:rPr>
              <a:t>C</a:t>
            </a:r>
          </a:p>
        </p:txBody>
      </p:sp>
      <p:sp>
        <p:nvSpPr>
          <p:cNvPr id="8" name="标题 6">
            <a:extLst>
              <a:ext uri="{FF2B5EF4-FFF2-40B4-BE49-F238E27FC236}">
                <a16:creationId xmlns:a16="http://schemas.microsoft.com/office/drawing/2014/main" id="{CCCAE349-891A-4CB9-9718-913E38FC1BEB}"/>
              </a:ext>
            </a:extLst>
          </p:cNvPr>
          <p:cNvSpPr txBox="1">
            <a:spLocks/>
          </p:cNvSpPr>
          <p:nvPr/>
        </p:nvSpPr>
        <p:spPr>
          <a:xfrm>
            <a:off x="47328" y="1005019"/>
            <a:ext cx="3581523" cy="57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3200" b="1" kern="1200">
                <a:solidFill>
                  <a:schemeClr val="accent1"/>
                </a:solidFill>
                <a:latin typeface="+mj-lt"/>
                <a:ea typeface="+mj-ea"/>
                <a:cs typeface="+mj-cs"/>
              </a:defRPr>
            </a:lvl1pPr>
          </a:lstStyle>
          <a:p>
            <a:pPr fontAlgn="auto">
              <a:spcAft>
                <a:spcPts val="0"/>
              </a:spcAft>
            </a:pPr>
            <a:r>
              <a:rPr lang="zh-CN" altLang="en-US" dirty="0"/>
              <a:t>热电偶定理</a:t>
            </a:r>
          </a:p>
        </p:txBody>
      </p:sp>
      <p:sp>
        <p:nvSpPr>
          <p:cNvPr id="11" name="文本框 10">
            <a:extLst>
              <a:ext uri="{FF2B5EF4-FFF2-40B4-BE49-F238E27FC236}">
                <a16:creationId xmlns:a16="http://schemas.microsoft.com/office/drawing/2014/main" id="{8088BBD9-7B78-4364-815F-163D2E516891}"/>
              </a:ext>
            </a:extLst>
          </p:cNvPr>
          <p:cNvSpPr txBox="1"/>
          <p:nvPr/>
        </p:nvSpPr>
        <p:spPr>
          <a:xfrm>
            <a:off x="6816080" y="5626794"/>
            <a:ext cx="4680520" cy="400110"/>
          </a:xfrm>
          <a:prstGeom prst="rect">
            <a:avLst/>
          </a:prstGeom>
          <a:noFill/>
        </p:spPr>
        <p:txBody>
          <a:bodyPr wrap="square">
            <a:spAutoFit/>
          </a:bodyPr>
          <a:lstStyle/>
          <a:p>
            <a:r>
              <a:rPr lang="en-US" altLang="zh-CN" sz="2000" dirty="0"/>
              <a:t>C</a:t>
            </a:r>
            <a:r>
              <a:rPr lang="zh-CN" altLang="en-US" sz="2000" dirty="0"/>
              <a:t>可换为仪表、连接导线或测量电路。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7" grpId="0"/>
      <p:bldP spid="6"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4" name="Object 2"/>
          <p:cNvGraphicFramePr>
            <a:graphicFrameLocks noChangeAspect="1"/>
          </p:cNvGraphicFramePr>
          <p:nvPr>
            <p:extLst>
              <p:ext uri="{D42A27DB-BD31-4B8C-83A1-F6EECF244321}">
                <p14:modId xmlns:p14="http://schemas.microsoft.com/office/powerpoint/2010/main" val="3965526330"/>
              </p:ext>
            </p:extLst>
          </p:nvPr>
        </p:nvGraphicFramePr>
        <p:xfrm>
          <a:off x="2295138" y="1678226"/>
          <a:ext cx="6352487" cy="1686240"/>
        </p:xfrm>
        <a:graphic>
          <a:graphicData uri="http://schemas.openxmlformats.org/presentationml/2006/ole">
            <mc:AlternateContent xmlns:mc="http://schemas.openxmlformats.org/markup-compatibility/2006">
              <mc:Choice xmlns:v="urn:schemas-microsoft-com:vml" Requires="v">
                <p:oleObj spid="_x0000_s7177" name="Visio" r:id="rId4" imgW="4042867" imgH="716361" progId="Visio.Drawing.11">
                  <p:embed/>
                </p:oleObj>
              </mc:Choice>
              <mc:Fallback>
                <p:oleObj name="Visio" r:id="rId4" imgW="4042867" imgH="716361"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5138" y="1678226"/>
                        <a:ext cx="6352487" cy="1686240"/>
                      </a:xfrm>
                      <a:prstGeom prst="rect">
                        <a:avLst/>
                      </a:prstGeom>
                      <a:noFill/>
                      <a:ln>
                        <a:noFill/>
                      </a:ln>
                    </p:spPr>
                  </p:pic>
                </p:oleObj>
              </mc:Fallback>
            </mc:AlternateContent>
          </a:graphicData>
        </a:graphic>
      </p:graphicFrame>
      <p:sp>
        <p:nvSpPr>
          <p:cNvPr id="35845" name="Rectangle 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cxnSp>
        <p:nvCxnSpPr>
          <p:cNvPr id="35850" name="直接连接符 11"/>
          <p:cNvCxnSpPr>
            <a:cxnSpLocks noChangeShapeType="1"/>
          </p:cNvCxnSpPr>
          <p:nvPr/>
        </p:nvCxnSpPr>
        <p:spPr bwMode="auto">
          <a:xfrm>
            <a:off x="4813544" y="5427070"/>
            <a:ext cx="1138489" cy="1587"/>
          </a:xfrm>
          <a:prstGeom prst="line">
            <a:avLst/>
          </a:prstGeom>
          <a:noFill/>
          <a:ln w="28575" algn="ctr">
            <a:solidFill>
              <a:srgbClr val="922706"/>
            </a:solidFill>
            <a:miter lim="800000"/>
            <a:headEnd/>
            <a:tailEnd/>
          </a:ln>
          <a:extLst>
            <a:ext uri="{909E8E84-426E-40DD-AFC4-6F175D3DCCD1}">
              <a14:hiddenFill xmlns:a14="http://schemas.microsoft.com/office/drawing/2010/main">
                <a:noFill/>
              </a14:hiddenFill>
            </a:ext>
          </a:extLst>
        </p:spPr>
      </p:cxnSp>
      <p:sp>
        <p:nvSpPr>
          <p:cNvPr id="35851" name="TextBox 12"/>
          <p:cNvSpPr txBox="1">
            <a:spLocks noChangeArrowheads="1"/>
          </p:cNvSpPr>
          <p:nvPr/>
        </p:nvSpPr>
        <p:spPr bwMode="auto">
          <a:xfrm>
            <a:off x="2855640" y="5514803"/>
            <a:ext cx="1428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800" dirty="0">
                <a:latin typeface="+mn-ea"/>
                <a:ea typeface="+mn-ea"/>
              </a:rPr>
              <a:t>热电偶输出</a:t>
            </a:r>
            <a:endParaRPr lang="en-US" altLang="zh-CN" sz="1800" dirty="0">
              <a:latin typeface="+mn-ea"/>
              <a:ea typeface="+mn-ea"/>
            </a:endParaRPr>
          </a:p>
          <a:p>
            <a:pPr algn="ctr" eaLnBrk="1" hangingPunct="1">
              <a:lnSpc>
                <a:spcPct val="100000"/>
              </a:lnSpc>
              <a:spcBef>
                <a:spcPct val="0"/>
              </a:spcBef>
              <a:buSzTx/>
              <a:buFontTx/>
              <a:buNone/>
            </a:pPr>
            <a:r>
              <a:rPr lang="zh-CN" altLang="en-US" sz="1800" dirty="0">
                <a:latin typeface="+mn-ea"/>
                <a:ea typeface="+mn-ea"/>
              </a:rPr>
              <a:t>冷端</a:t>
            </a:r>
            <a:r>
              <a:rPr lang="en-US" altLang="zh-CN" sz="1800" dirty="0">
                <a:latin typeface="+mn-ea"/>
                <a:ea typeface="+mn-ea"/>
              </a:rPr>
              <a:t>=</a:t>
            </a:r>
            <a:r>
              <a:rPr lang="en-US" altLang="zh-CN" sz="1800" dirty="0">
                <a:latin typeface="Times New Roman" panose="02020603050405020304" pitchFamily="18" charset="0"/>
                <a:ea typeface="+mn-ea"/>
                <a:cs typeface="Times New Roman" panose="02020603050405020304" pitchFamily="18" charset="0"/>
              </a:rPr>
              <a:t>T</a:t>
            </a:r>
            <a:r>
              <a:rPr lang="en-US" altLang="zh-CN" sz="1800" baseline="-25000" dirty="0">
                <a:latin typeface="Times New Roman" panose="02020603050405020304" pitchFamily="18" charset="0"/>
                <a:ea typeface="+mn-ea"/>
                <a:cs typeface="Times New Roman" panose="02020603050405020304" pitchFamily="18" charset="0"/>
              </a:rPr>
              <a:t>1</a:t>
            </a:r>
            <a:endParaRPr lang="zh-CN" altLang="en-US" sz="1800" baseline="-25000" dirty="0">
              <a:latin typeface="Times New Roman" panose="02020603050405020304" pitchFamily="18" charset="0"/>
              <a:ea typeface="+mn-ea"/>
              <a:cs typeface="Times New Roman" panose="02020603050405020304" pitchFamily="18" charset="0"/>
            </a:endParaRPr>
          </a:p>
        </p:txBody>
      </p:sp>
      <p:cxnSp>
        <p:nvCxnSpPr>
          <p:cNvPr id="35852" name="直接连接符 14"/>
          <p:cNvCxnSpPr>
            <a:cxnSpLocks noChangeShapeType="1"/>
          </p:cNvCxnSpPr>
          <p:nvPr/>
        </p:nvCxnSpPr>
        <p:spPr bwMode="auto">
          <a:xfrm flipV="1">
            <a:off x="6456089" y="5427070"/>
            <a:ext cx="1214310" cy="15323"/>
          </a:xfrm>
          <a:prstGeom prst="line">
            <a:avLst/>
          </a:prstGeom>
          <a:noFill/>
          <a:ln w="28575" algn="ctr">
            <a:solidFill>
              <a:srgbClr val="922706"/>
            </a:solidFill>
            <a:miter lim="800000"/>
            <a:headEnd/>
            <a:tailEnd/>
          </a:ln>
          <a:extLst>
            <a:ext uri="{909E8E84-426E-40DD-AFC4-6F175D3DCCD1}">
              <a14:hiddenFill xmlns:a14="http://schemas.microsoft.com/office/drawing/2010/main">
                <a:noFill/>
              </a14:hiddenFill>
            </a:ext>
          </a:extLst>
        </p:spPr>
      </p:cxnSp>
      <p:sp>
        <p:nvSpPr>
          <p:cNvPr id="35853" name="TextBox 15"/>
          <p:cNvSpPr txBox="1">
            <a:spLocks noChangeArrowheads="1"/>
          </p:cNvSpPr>
          <p:nvPr/>
        </p:nvSpPr>
        <p:spPr bwMode="auto">
          <a:xfrm>
            <a:off x="4508043" y="5518973"/>
            <a:ext cx="18573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800" dirty="0">
                <a:latin typeface="+mn-ea"/>
                <a:ea typeface="+mn-ea"/>
              </a:rPr>
              <a:t>冷端补偿电势</a:t>
            </a:r>
            <a:endParaRPr lang="en-US" altLang="zh-CN" sz="1800" dirty="0">
              <a:latin typeface="+mn-ea"/>
              <a:ea typeface="+mn-ea"/>
            </a:endParaRPr>
          </a:p>
          <a:p>
            <a:pPr algn="ctr" eaLnBrk="1" hangingPunct="1">
              <a:lnSpc>
                <a:spcPct val="100000"/>
              </a:lnSpc>
              <a:spcBef>
                <a:spcPct val="0"/>
              </a:spcBef>
              <a:buSzTx/>
              <a:buFontTx/>
              <a:buNone/>
            </a:pPr>
            <a:r>
              <a:rPr lang="zh-CN" altLang="en-US" sz="1800" dirty="0">
                <a:latin typeface="+mn-ea"/>
                <a:ea typeface="+mn-ea"/>
              </a:rPr>
              <a:t>冷端</a:t>
            </a:r>
            <a:r>
              <a:rPr lang="en-US" altLang="zh-CN" sz="1800" dirty="0">
                <a:latin typeface="+mn-ea"/>
                <a:ea typeface="+mn-ea"/>
              </a:rPr>
              <a:t>=</a:t>
            </a:r>
            <a:r>
              <a:rPr kumimoji="1" lang="en-US" altLang="zh-CN" sz="1800" dirty="0">
                <a:latin typeface="Times New Roman" panose="02020603050405020304" pitchFamily="18" charset="0"/>
                <a:cs typeface="Times New Roman" panose="02020603050405020304" pitchFamily="18" charset="0"/>
              </a:rPr>
              <a:t> 0 </a:t>
            </a:r>
            <a:r>
              <a:rPr kumimoji="1" lang="en-US" altLang="zh-CN" sz="1800" dirty="0">
                <a:latin typeface="Times New Roman" panose="02020603050405020304" pitchFamily="18" charset="0"/>
                <a:ea typeface="Cambria Math" panose="02040503050406030204" pitchFamily="18" charset="0"/>
                <a:cs typeface="Times New Roman" panose="02020603050405020304" pitchFamily="18" charset="0"/>
              </a:rPr>
              <a:t>℃</a:t>
            </a:r>
            <a:endParaRPr lang="en-US" altLang="zh-CN" sz="1800" dirty="0">
              <a:latin typeface="+mn-ea"/>
              <a:ea typeface="+mn-ea"/>
            </a:endParaRPr>
          </a:p>
        </p:txBody>
      </p:sp>
      <p:cxnSp>
        <p:nvCxnSpPr>
          <p:cNvPr id="35854" name="直接连接符 17"/>
          <p:cNvCxnSpPr>
            <a:cxnSpLocks noChangeShapeType="1"/>
          </p:cNvCxnSpPr>
          <p:nvPr/>
        </p:nvCxnSpPr>
        <p:spPr bwMode="auto">
          <a:xfrm>
            <a:off x="2974559" y="5427070"/>
            <a:ext cx="1190913" cy="0"/>
          </a:xfrm>
          <a:prstGeom prst="line">
            <a:avLst/>
          </a:prstGeom>
          <a:noFill/>
          <a:ln w="28575" algn="ctr">
            <a:solidFill>
              <a:srgbClr val="922706"/>
            </a:solidFill>
            <a:miter lim="800000"/>
            <a:headEnd/>
            <a:tailEnd/>
          </a:ln>
          <a:extLst>
            <a:ext uri="{909E8E84-426E-40DD-AFC4-6F175D3DCCD1}">
              <a14:hiddenFill xmlns:a14="http://schemas.microsoft.com/office/drawing/2010/main">
                <a:noFill/>
              </a14:hiddenFill>
            </a:ext>
          </a:extLst>
        </p:spPr>
      </p:cxnSp>
      <p:sp>
        <p:nvSpPr>
          <p:cNvPr id="35855" name="TextBox 18"/>
          <p:cNvSpPr txBox="1">
            <a:spLocks noChangeArrowheads="1"/>
          </p:cNvSpPr>
          <p:nvPr/>
        </p:nvSpPr>
        <p:spPr bwMode="auto">
          <a:xfrm>
            <a:off x="6436650" y="5514803"/>
            <a:ext cx="1428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800" dirty="0">
                <a:latin typeface="+mn-ea"/>
                <a:ea typeface="+mn-ea"/>
              </a:rPr>
              <a:t>热电势</a:t>
            </a:r>
            <a:endParaRPr lang="en-US" altLang="zh-CN" sz="1800" dirty="0">
              <a:latin typeface="+mn-ea"/>
              <a:ea typeface="+mn-ea"/>
            </a:endParaRPr>
          </a:p>
          <a:p>
            <a:pPr algn="ctr" eaLnBrk="1" hangingPunct="1">
              <a:lnSpc>
                <a:spcPct val="100000"/>
              </a:lnSpc>
              <a:spcBef>
                <a:spcPct val="0"/>
              </a:spcBef>
              <a:buSzTx/>
              <a:buFontTx/>
              <a:buNone/>
            </a:pPr>
            <a:r>
              <a:rPr lang="zh-CN" altLang="en-US" sz="1800" dirty="0">
                <a:latin typeface="+mn-ea"/>
                <a:ea typeface="+mn-ea"/>
                <a:cs typeface="Times New Roman" panose="02020603050405020304" pitchFamily="18" charset="0"/>
              </a:rPr>
              <a:t>冷端</a:t>
            </a:r>
            <a:r>
              <a:rPr lang="en-US" altLang="zh-CN" sz="1800" dirty="0">
                <a:latin typeface="+mn-ea"/>
                <a:ea typeface="+mn-ea"/>
                <a:cs typeface="Times New Roman" panose="02020603050405020304" pitchFamily="18" charset="0"/>
              </a:rPr>
              <a:t>=</a:t>
            </a:r>
            <a:r>
              <a:rPr kumimoji="1" lang="en-US" altLang="zh-CN" sz="1800" dirty="0">
                <a:latin typeface="Times New Roman" panose="02020603050405020304" pitchFamily="18" charset="0"/>
                <a:cs typeface="Times New Roman" panose="02020603050405020304" pitchFamily="18" charset="0"/>
              </a:rPr>
              <a:t> 0 </a:t>
            </a:r>
            <a:r>
              <a:rPr kumimoji="1" lang="en-US" altLang="zh-CN" sz="1800" dirty="0">
                <a:latin typeface="Times New Roman" panose="02020603050405020304" pitchFamily="18" charset="0"/>
                <a:ea typeface="Cambria Math" panose="02040503050406030204" pitchFamily="18" charset="0"/>
                <a:cs typeface="Times New Roman" panose="02020603050405020304" pitchFamily="18" charset="0"/>
              </a:rPr>
              <a:t>℃</a:t>
            </a:r>
            <a:endParaRPr lang="zh-CN" altLang="en-US" sz="1800" dirty="0">
              <a:latin typeface="Times New Roman" panose="02020603050405020304" pitchFamily="18" charset="0"/>
              <a:ea typeface="+mn-ea"/>
              <a:cs typeface="Times New Roman" panose="02020603050405020304" pitchFamily="18" charset="0"/>
            </a:endParaRPr>
          </a:p>
        </p:txBody>
      </p:sp>
      <p:sp>
        <p:nvSpPr>
          <p:cNvPr id="3" name="标题 2"/>
          <p:cNvSpPr>
            <a:spLocks noGrp="1"/>
          </p:cNvSpPr>
          <p:nvPr>
            <p:ph type="title"/>
          </p:nvPr>
        </p:nvSpPr>
        <p:spPr>
          <a:xfrm>
            <a:off x="121853" y="1758209"/>
            <a:ext cx="2373748" cy="576000"/>
          </a:xfrm>
        </p:spPr>
        <p:txBody>
          <a:bodyPr>
            <a:normAutofit/>
          </a:bodyPr>
          <a:lstStyle/>
          <a:p>
            <a:r>
              <a:rPr lang="zh-CN" altLang="en-US" sz="2400" dirty="0"/>
              <a:t>中间温度定律</a:t>
            </a:r>
          </a:p>
        </p:txBody>
      </p:sp>
      <p:sp>
        <p:nvSpPr>
          <p:cNvPr id="10" name="矩形 9"/>
          <p:cNvSpPr/>
          <p:nvPr/>
        </p:nvSpPr>
        <p:spPr>
          <a:xfrm>
            <a:off x="2894950" y="4167274"/>
            <a:ext cx="2234907" cy="430887"/>
          </a:xfrm>
          <a:prstGeom prst="rect">
            <a:avLst/>
          </a:prstGeom>
        </p:spPr>
        <p:txBody>
          <a:bodyPr wrap="none">
            <a:spAutoFit/>
          </a:bodyPr>
          <a:lstStyle/>
          <a:p>
            <a:pPr marL="0" indent="0">
              <a:lnSpc>
                <a:spcPct val="110000"/>
              </a:lnSpc>
              <a:spcBef>
                <a:spcPct val="20000"/>
              </a:spcBef>
              <a:buSzPct val="120000"/>
              <a:buNone/>
              <a:defRPr/>
            </a:pPr>
            <a:r>
              <a:rPr kumimoji="1" lang="zh-CN" altLang="en-US" sz="2000" dirty="0">
                <a:latin typeface="+mn-ea"/>
              </a:rPr>
              <a:t>令</a:t>
            </a:r>
            <a:r>
              <a:rPr kumimoji="1" lang="en-US" altLang="zh-CN" sz="2000" i="1" dirty="0">
                <a:latin typeface="Times New Roman" panose="02020603050405020304" pitchFamily="18" charset="0"/>
                <a:cs typeface="Times New Roman" panose="02020603050405020304" pitchFamily="18" charset="0"/>
              </a:rPr>
              <a:t>T</a:t>
            </a:r>
            <a:r>
              <a:rPr kumimoji="1" lang="en-US" altLang="zh-CN" sz="2000" i="1" baseline="-25000" dirty="0">
                <a:latin typeface="Times New Roman" panose="02020603050405020304" pitchFamily="18" charset="0"/>
                <a:cs typeface="Times New Roman" panose="02020603050405020304" pitchFamily="18" charset="0"/>
              </a:rPr>
              <a:t>0 </a:t>
            </a:r>
            <a:r>
              <a:rPr kumimoji="1" lang="en-US" altLang="zh-CN" sz="2000" dirty="0">
                <a:latin typeface="+mn-ea"/>
              </a:rPr>
              <a:t>=</a:t>
            </a:r>
            <a:r>
              <a:rPr kumimoji="1" lang="en-US" altLang="zh-CN" sz="2000" dirty="0">
                <a:latin typeface="Times New Roman" panose="02020603050405020304" pitchFamily="18" charset="0"/>
                <a:cs typeface="Times New Roman" panose="02020603050405020304" pitchFamily="18" charset="0"/>
              </a:rPr>
              <a:t>0 </a:t>
            </a:r>
            <a:r>
              <a:rPr kumimoji="1" lang="en-US" altLang="zh-CN" sz="2000" dirty="0">
                <a:latin typeface="Times New Roman" panose="02020603050405020304" pitchFamily="18" charset="0"/>
                <a:ea typeface="Cambria Math" panose="02040503050406030204" pitchFamily="18" charset="0"/>
                <a:cs typeface="Times New Roman" panose="02020603050405020304" pitchFamily="18" charset="0"/>
              </a:rPr>
              <a:t>℃</a:t>
            </a:r>
            <a:r>
              <a:rPr kumimoji="1" lang="en-US" altLang="zh-CN" sz="2000" dirty="0">
                <a:latin typeface="+mn-ea"/>
              </a:rPr>
              <a:t>, </a:t>
            </a:r>
            <a:r>
              <a:rPr kumimoji="1" lang="zh-CN" altLang="en-US" sz="2000" dirty="0">
                <a:latin typeface="+mn-ea"/>
              </a:rPr>
              <a:t>则有：</a:t>
            </a:r>
          </a:p>
        </p:txBody>
      </p:sp>
      <mc:AlternateContent xmlns:mc="http://schemas.openxmlformats.org/markup-compatibility/2006" xmlns:a14="http://schemas.microsoft.com/office/drawing/2010/main">
        <mc:Choice Requires="a14">
          <p:sp>
            <p:nvSpPr>
              <p:cNvPr id="20" name="Object 10"/>
              <p:cNvSpPr txBox="1"/>
              <p:nvPr/>
            </p:nvSpPr>
            <p:spPr bwMode="auto">
              <a:xfrm>
                <a:off x="2625586" y="3120346"/>
                <a:ext cx="5217275" cy="64633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𝐸</m:t>
                          </m:r>
                        </m:e>
                        <m:sub>
                          <m:r>
                            <a:rPr lang="zh-CN" altLang="en-US" sz="2400" i="1">
                              <a:solidFill>
                                <a:srgbClr val="000000"/>
                              </a:solidFill>
                              <a:latin typeface="Cambria Math" panose="02040503050406030204" pitchFamily="18" charset="0"/>
                            </a:rPr>
                            <m:t>𝐴𝐵</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𝑇</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𝑇</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𝐸</m:t>
                          </m:r>
                        </m:e>
                        <m:sub>
                          <m:r>
                            <a:rPr lang="zh-CN" altLang="en-US" sz="2400" i="1">
                              <a:solidFill>
                                <a:srgbClr val="000000"/>
                              </a:solidFill>
                              <a:latin typeface="Cambria Math" panose="02040503050406030204" pitchFamily="18" charset="0"/>
                            </a:rPr>
                            <m:t>𝐴𝐵</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𝑇</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𝑇</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𝐸</m:t>
                          </m:r>
                        </m:e>
                        <m:sub>
                          <m:r>
                            <a:rPr lang="zh-CN" altLang="en-US" sz="2400" i="1">
                              <a:solidFill>
                                <a:srgbClr val="000000"/>
                              </a:solidFill>
                              <a:latin typeface="Cambria Math" panose="02040503050406030204" pitchFamily="18" charset="0"/>
                            </a:rPr>
                            <m:t>𝐴𝐵</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𝑇</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𝑇</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oMath>
                  </m:oMathPara>
                </a14:m>
                <a:endParaRPr lang="zh-CN" altLang="en-US" sz="2400" dirty="0"/>
              </a:p>
            </p:txBody>
          </p:sp>
        </mc:Choice>
        <mc:Fallback xmlns="">
          <p:sp>
            <p:nvSpPr>
              <p:cNvPr id="20" name="Object 10"/>
              <p:cNvSpPr txBox="1">
                <a:spLocks noRot="1" noChangeAspect="1" noMove="1" noResize="1" noEditPoints="1" noAdjustHandles="1" noChangeArrowheads="1" noChangeShapeType="1" noTextEdit="1"/>
              </p:cNvSpPr>
              <p:nvPr/>
            </p:nvSpPr>
            <p:spPr bwMode="auto">
              <a:xfrm>
                <a:off x="2625586" y="3120346"/>
                <a:ext cx="5217275" cy="646331"/>
              </a:xfrm>
              <a:prstGeom prst="rect">
                <a:avLst/>
              </a:prstGeom>
              <a:blipFill>
                <a:blip r:embed="rId6"/>
                <a:stretch>
                  <a:fillRect l="-35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Object 10"/>
              <p:cNvSpPr txBox="1"/>
              <p:nvPr/>
            </p:nvSpPr>
            <p:spPr bwMode="auto">
              <a:xfrm>
                <a:off x="2974558" y="4867041"/>
                <a:ext cx="4993649" cy="53592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𝐸</m:t>
                          </m:r>
                        </m:e>
                        <m:sub>
                          <m:r>
                            <a:rPr lang="zh-CN" altLang="en-US" sz="2400" i="1">
                              <a:solidFill>
                                <a:srgbClr val="000000"/>
                              </a:solidFill>
                              <a:latin typeface="Cambria Math" panose="02040503050406030204" pitchFamily="18" charset="0"/>
                            </a:rPr>
                            <m:t>𝐴𝐵</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𝑇</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𝑇</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𝐸</m:t>
                          </m:r>
                        </m:e>
                        <m:sub>
                          <m:r>
                            <a:rPr lang="zh-CN" altLang="en-US" sz="2400" i="1">
                              <a:solidFill>
                                <a:srgbClr val="000000"/>
                              </a:solidFill>
                              <a:latin typeface="Cambria Math" panose="02040503050406030204" pitchFamily="18" charset="0"/>
                            </a:rPr>
                            <m:t>𝐴𝐵</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𝑇</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,0)=</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𝐸</m:t>
                          </m:r>
                        </m:e>
                        <m:sub>
                          <m:r>
                            <a:rPr lang="zh-CN" altLang="en-US" sz="2400" i="1">
                              <a:solidFill>
                                <a:srgbClr val="000000"/>
                              </a:solidFill>
                              <a:latin typeface="Cambria Math" panose="02040503050406030204" pitchFamily="18" charset="0"/>
                            </a:rPr>
                            <m:t>𝐴𝐵</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𝑇</m:t>
                      </m:r>
                      <m:r>
                        <a:rPr lang="zh-CN" altLang="en-US" sz="2400" i="1">
                          <a:solidFill>
                            <a:srgbClr val="000000"/>
                          </a:solidFill>
                          <a:latin typeface="Cambria Math" panose="02040503050406030204" pitchFamily="18" charset="0"/>
                        </a:rPr>
                        <m:t>,</m:t>
                      </m:r>
                      <m:r>
                        <a:rPr lang="zh-CN" altLang="en-US" sz="2400" i="0">
                          <a:solidFill>
                            <a:srgbClr val="000000"/>
                          </a:solidFill>
                          <a:latin typeface="Cambria Math" panose="02040503050406030204" pitchFamily="18" charset="0"/>
                        </a:rPr>
                        <m:t>0</m:t>
                      </m:r>
                      <m:r>
                        <a:rPr lang="zh-CN" altLang="en-US" sz="2400" i="1">
                          <a:solidFill>
                            <a:srgbClr val="000000"/>
                          </a:solidFill>
                          <a:latin typeface="Cambria Math" panose="02040503050406030204" pitchFamily="18" charset="0"/>
                        </a:rPr>
                        <m:t>)</m:t>
                      </m:r>
                    </m:oMath>
                  </m:oMathPara>
                </a14:m>
                <a:endParaRPr lang="zh-CN" altLang="en-US" sz="2400" dirty="0"/>
              </a:p>
            </p:txBody>
          </p:sp>
        </mc:Choice>
        <mc:Fallback xmlns="">
          <p:sp>
            <p:nvSpPr>
              <p:cNvPr id="21" name="Object 10"/>
              <p:cNvSpPr txBox="1">
                <a:spLocks noRot="1" noChangeAspect="1" noMove="1" noResize="1" noEditPoints="1" noAdjustHandles="1" noChangeArrowheads="1" noChangeShapeType="1" noTextEdit="1"/>
              </p:cNvSpPr>
              <p:nvPr/>
            </p:nvSpPr>
            <p:spPr bwMode="auto">
              <a:xfrm>
                <a:off x="2974558" y="4867041"/>
                <a:ext cx="4993649" cy="535929"/>
              </a:xfrm>
              <a:prstGeom prst="rect">
                <a:avLst/>
              </a:prstGeom>
              <a:blipFill>
                <a:blip r:embed="rId7"/>
                <a:stretch>
                  <a:fillRect l="-366" b="-3409"/>
                </a:stretch>
              </a:blipFill>
              <a:ln>
                <a:noFill/>
              </a:ln>
            </p:spPr>
            <p:txBody>
              <a:bodyPr/>
              <a:lstStyle/>
              <a:p>
                <a:r>
                  <a:rPr lang="zh-CN" altLang="en-US">
                    <a:noFill/>
                  </a:rPr>
                  <a:t> </a:t>
                </a:r>
              </a:p>
            </p:txBody>
          </p:sp>
        </mc:Fallback>
      </mc:AlternateContent>
      <p:sp>
        <p:nvSpPr>
          <p:cNvPr id="22" name="椭圆形标注 21"/>
          <p:cNvSpPr/>
          <p:nvPr/>
        </p:nvSpPr>
        <p:spPr>
          <a:xfrm>
            <a:off x="7670399" y="2849496"/>
            <a:ext cx="2664296" cy="1077218"/>
          </a:xfrm>
          <a:prstGeom prst="wedgeEllipseCallout">
            <a:avLst>
              <a:gd name="adj1" fmla="val -131975"/>
              <a:gd name="adj2" fmla="val 139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第</a:t>
            </a:r>
            <a:r>
              <a:rPr lang="en-US" altLang="zh-CN" sz="1600" dirty="0"/>
              <a:t>1</a:t>
            </a:r>
            <a:r>
              <a:rPr lang="zh-CN" altLang="en-US" sz="1600" dirty="0"/>
              <a:t>次查表</a:t>
            </a:r>
            <a:endParaRPr lang="en-US" altLang="zh-CN" sz="1600" dirty="0"/>
          </a:p>
          <a:p>
            <a:r>
              <a:rPr lang="zh-CN" altLang="en-US" sz="1600" dirty="0"/>
              <a:t>根据</a:t>
            </a:r>
            <a:r>
              <a:rPr lang="en-US" altLang="zh-CN" sz="1600" i="1" dirty="0">
                <a:latin typeface="Times New Roman" panose="02020603050405020304" pitchFamily="18" charset="0"/>
                <a:cs typeface="Times New Roman" panose="02020603050405020304" pitchFamily="18" charset="0"/>
              </a:rPr>
              <a:t>T</a:t>
            </a:r>
            <a:r>
              <a:rPr lang="en-US" altLang="zh-CN" sz="1600" i="1" baseline="-25000" dirty="0">
                <a:latin typeface="Times New Roman" panose="02020603050405020304" pitchFamily="18" charset="0"/>
                <a:cs typeface="Times New Roman" panose="02020603050405020304" pitchFamily="18" charset="0"/>
              </a:rPr>
              <a:t>1</a:t>
            </a:r>
            <a:r>
              <a:rPr lang="zh-CN" altLang="en-US" sz="1600" dirty="0"/>
              <a:t>查分度表得到冷端补偿电势</a:t>
            </a:r>
          </a:p>
        </p:txBody>
      </p:sp>
      <p:sp>
        <p:nvSpPr>
          <p:cNvPr id="34" name="椭圆形标注 33"/>
          <p:cNvSpPr/>
          <p:nvPr/>
        </p:nvSpPr>
        <p:spPr>
          <a:xfrm>
            <a:off x="9157289" y="5229200"/>
            <a:ext cx="2664296" cy="1077218"/>
          </a:xfrm>
          <a:prstGeom prst="wedgeEllipseCallout">
            <a:avLst>
              <a:gd name="adj1" fmla="val -109663"/>
              <a:gd name="adj2" fmla="val -452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第</a:t>
            </a:r>
            <a:r>
              <a:rPr lang="en-US" altLang="zh-CN" sz="1600" dirty="0"/>
              <a:t>2</a:t>
            </a:r>
            <a:r>
              <a:rPr lang="zh-CN" altLang="en-US" sz="1600" dirty="0"/>
              <a:t>次查表</a:t>
            </a:r>
            <a:endParaRPr lang="en-US" altLang="zh-CN" sz="1600" dirty="0"/>
          </a:p>
          <a:p>
            <a:r>
              <a:rPr lang="zh-CN" altLang="en-US" sz="1600" dirty="0"/>
              <a:t>根据</a:t>
            </a:r>
            <a:r>
              <a:rPr lang="zh-CN" altLang="en-US" sz="1600" dirty="0">
                <a:latin typeface="Times New Roman" panose="02020603050405020304" pitchFamily="18" charset="0"/>
                <a:cs typeface="Times New Roman" panose="02020603050405020304" pitchFamily="18" charset="0"/>
              </a:rPr>
              <a:t>热电势</a:t>
            </a:r>
            <a:r>
              <a:rPr lang="zh-CN" altLang="en-US" sz="1600" dirty="0"/>
              <a:t>查分度表得到温度</a:t>
            </a:r>
            <a:r>
              <a:rPr lang="en-US" altLang="zh-CN" sz="1600" dirty="0"/>
              <a:t>T</a:t>
            </a:r>
            <a:endParaRPr lang="zh-CN" altLang="en-US" sz="1600" dirty="0"/>
          </a:p>
        </p:txBody>
      </p:sp>
      <p:sp>
        <p:nvSpPr>
          <p:cNvPr id="17" name="标题 6">
            <a:extLst>
              <a:ext uri="{FF2B5EF4-FFF2-40B4-BE49-F238E27FC236}">
                <a16:creationId xmlns:a16="http://schemas.microsoft.com/office/drawing/2014/main" id="{CCCAE349-891A-4CB9-9718-913E38FC1BEB}"/>
              </a:ext>
            </a:extLst>
          </p:cNvPr>
          <p:cNvSpPr txBox="1">
            <a:spLocks/>
          </p:cNvSpPr>
          <p:nvPr/>
        </p:nvSpPr>
        <p:spPr>
          <a:xfrm>
            <a:off x="47328" y="1005019"/>
            <a:ext cx="3581523" cy="57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3200" b="1" kern="1200">
                <a:solidFill>
                  <a:schemeClr val="accent1"/>
                </a:solidFill>
                <a:latin typeface="+mj-lt"/>
                <a:ea typeface="+mj-ea"/>
                <a:cs typeface="+mj-cs"/>
              </a:defRPr>
            </a:lvl1pPr>
          </a:lstStyle>
          <a:p>
            <a:pPr fontAlgn="auto">
              <a:spcAft>
                <a:spcPts val="0"/>
              </a:spcAft>
            </a:pPr>
            <a:r>
              <a:rPr lang="zh-CN" altLang="en-US" dirty="0"/>
              <a:t>热电偶定理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8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8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8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8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1" grpId="0"/>
      <p:bldP spid="35853" grpId="0"/>
      <p:bldP spid="35855" grpId="0"/>
      <p:bldP spid="3" grpId="0"/>
      <p:bldP spid="10" grpId="0"/>
      <p:bldP spid="22" grpId="0" animBg="1"/>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内容占位符 6"/>
          <p:cNvGraphicFramePr>
            <a:graphicFrameLocks noGrp="1"/>
          </p:cNvGraphicFramePr>
          <p:nvPr>
            <p:ph sz="quarter" idx="10"/>
            <p:extLst>
              <p:ext uri="{D42A27DB-BD31-4B8C-83A1-F6EECF244321}">
                <p14:modId xmlns:p14="http://schemas.microsoft.com/office/powerpoint/2010/main" val="3743627347"/>
              </p:ext>
            </p:extLst>
          </p:nvPr>
        </p:nvGraphicFramePr>
        <p:xfrm>
          <a:off x="407369" y="2122562"/>
          <a:ext cx="10801199" cy="1728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2"/>
          <p:cNvSpPr txBox="1">
            <a:spLocks noChangeArrowheads="1"/>
          </p:cNvSpPr>
          <p:nvPr/>
        </p:nvSpPr>
        <p:spPr bwMode="auto">
          <a:xfrm>
            <a:off x="2124075" y="44451"/>
            <a:ext cx="7829550" cy="688975"/>
          </a:xfrm>
          <a:prstGeom prst="rect">
            <a:avLst/>
          </a:prstGeom>
          <a:noFill/>
          <a:ln w="9525" algn="ctr">
            <a:noFill/>
            <a:miter lim="800000"/>
            <a:headEnd/>
            <a:tailEnd/>
          </a:ln>
        </p:spPr>
        <p:txBody>
          <a:bodyPr anchor="b"/>
          <a:lstStyle/>
          <a:p>
            <a:pPr algn="ctr">
              <a:defRPr/>
            </a:pPr>
            <a:endParaRPr lang="zh-CN" altLang="en-US" sz="3400" b="1" kern="0" dirty="0">
              <a:latin typeface="+mj-lt"/>
              <a:cs typeface="+mj-cs"/>
            </a:endParaRPr>
          </a:p>
        </p:txBody>
      </p:sp>
      <mc:AlternateContent xmlns:mc="http://schemas.openxmlformats.org/markup-compatibility/2006" xmlns:a14="http://schemas.microsoft.com/office/drawing/2010/main">
        <mc:Choice Requires="a14">
          <p:sp>
            <p:nvSpPr>
              <p:cNvPr id="6" name="Object 10"/>
              <p:cNvSpPr txBox="1"/>
              <p:nvPr/>
            </p:nvSpPr>
            <p:spPr bwMode="auto">
              <a:xfrm>
                <a:off x="3359696" y="4168530"/>
                <a:ext cx="4711700" cy="51435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𝐸</m:t>
                          </m:r>
                        </m:e>
                        <m:sub>
                          <m:r>
                            <a:rPr lang="zh-CN" altLang="en-US" sz="2400" i="1">
                              <a:solidFill>
                                <a:srgbClr val="000000"/>
                              </a:solidFill>
                              <a:latin typeface="Cambria Math" panose="02040503050406030204" pitchFamily="18" charset="0"/>
                            </a:rPr>
                            <m:t>𝐴𝐵</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𝑇</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𝑇</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𝐸</m:t>
                          </m:r>
                        </m:e>
                        <m:sub>
                          <m:r>
                            <a:rPr lang="zh-CN" altLang="en-US" sz="2400" i="1">
                              <a:solidFill>
                                <a:srgbClr val="000000"/>
                              </a:solidFill>
                              <a:latin typeface="Cambria Math" panose="02040503050406030204" pitchFamily="18" charset="0"/>
                            </a:rPr>
                            <m:t>𝐴𝐵</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𝑇</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,0)=</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𝐸</m:t>
                          </m:r>
                        </m:e>
                        <m:sub>
                          <m:r>
                            <a:rPr lang="zh-CN" altLang="en-US" sz="2400" i="1">
                              <a:solidFill>
                                <a:srgbClr val="000000"/>
                              </a:solidFill>
                              <a:latin typeface="Cambria Math" panose="02040503050406030204" pitchFamily="18" charset="0"/>
                            </a:rPr>
                            <m:t>𝐴𝐵</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𝑇</m:t>
                      </m:r>
                      <m:r>
                        <a:rPr lang="zh-CN" altLang="en-US" sz="2400" i="1">
                          <a:solidFill>
                            <a:srgbClr val="000000"/>
                          </a:solidFill>
                          <a:latin typeface="Cambria Math" panose="02040503050406030204" pitchFamily="18" charset="0"/>
                        </a:rPr>
                        <m:t>,</m:t>
                      </m:r>
                      <m:r>
                        <a:rPr lang="zh-CN" altLang="en-US" sz="2400" i="0">
                          <a:solidFill>
                            <a:srgbClr val="000000"/>
                          </a:solidFill>
                          <a:latin typeface="Cambria Math" panose="02040503050406030204" pitchFamily="18" charset="0"/>
                        </a:rPr>
                        <m:t>0</m:t>
                      </m:r>
                      <m:r>
                        <a:rPr lang="zh-CN" altLang="en-US" sz="2400" i="1">
                          <a:solidFill>
                            <a:srgbClr val="000000"/>
                          </a:solidFill>
                          <a:latin typeface="Cambria Math" panose="02040503050406030204" pitchFamily="18" charset="0"/>
                        </a:rPr>
                        <m:t>)</m:t>
                      </m:r>
                    </m:oMath>
                  </m:oMathPara>
                </a14:m>
                <a:endParaRPr lang="zh-CN" altLang="en-US" sz="2400" dirty="0"/>
              </a:p>
            </p:txBody>
          </p:sp>
        </mc:Choice>
        <mc:Fallback xmlns="">
          <p:sp>
            <p:nvSpPr>
              <p:cNvPr id="6" name="Object 10"/>
              <p:cNvSpPr txBox="1">
                <a:spLocks noRot="1" noChangeAspect="1" noMove="1" noResize="1" noEditPoints="1" noAdjustHandles="1" noChangeArrowheads="1" noChangeShapeType="1" noTextEdit="1"/>
              </p:cNvSpPr>
              <p:nvPr/>
            </p:nvSpPr>
            <p:spPr bwMode="auto">
              <a:xfrm>
                <a:off x="3359696" y="4168530"/>
                <a:ext cx="4711700" cy="514350"/>
              </a:xfrm>
              <a:prstGeom prst="rect">
                <a:avLst/>
              </a:prstGeom>
              <a:blipFill>
                <a:blip r:embed="rId7"/>
                <a:stretch>
                  <a:fillRect l="-129"/>
                </a:stretch>
              </a:blipFill>
              <a:ln>
                <a:noFill/>
              </a:ln>
            </p:spPr>
            <p:txBody>
              <a:bodyPr/>
              <a:lstStyle/>
              <a:p>
                <a:r>
                  <a:rPr lang="zh-CN" altLang="en-US">
                    <a:noFill/>
                  </a:rPr>
                  <a:t> </a:t>
                </a:r>
              </a:p>
            </p:txBody>
          </p:sp>
        </mc:Fallback>
      </mc:AlternateContent>
      <p:cxnSp>
        <p:nvCxnSpPr>
          <p:cNvPr id="10" name="直接箭头连接符 9"/>
          <p:cNvCxnSpPr/>
          <p:nvPr/>
        </p:nvCxnSpPr>
        <p:spPr>
          <a:xfrm>
            <a:off x="2711625" y="3634730"/>
            <a:ext cx="864096" cy="5040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303913" y="3202682"/>
            <a:ext cx="2016224" cy="10081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5447929" y="2698626"/>
            <a:ext cx="864223" cy="15121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91444" y="5294217"/>
            <a:ext cx="10297144" cy="954107"/>
          </a:xfrm>
          <a:prstGeom prst="rect">
            <a:avLst/>
          </a:prstGeom>
        </p:spPr>
        <p:txBody>
          <a:bodyPr wrap="square">
            <a:spAutoFit/>
          </a:bodyPr>
          <a:lstStyle/>
          <a:p>
            <a:pPr lvl="0"/>
            <a:r>
              <a:rPr kumimoji="1" lang="zh-CN" altLang="zh-CN" sz="2800" dirty="0"/>
              <a:t>该定律为</a:t>
            </a:r>
            <a:r>
              <a:rPr kumimoji="1" lang="zh-CN" altLang="zh-CN" sz="2800" dirty="0">
                <a:solidFill>
                  <a:srgbClr val="FF0000"/>
                </a:solidFill>
              </a:rPr>
              <a:t>分度表的制定提供了理论依据</a:t>
            </a:r>
            <a:r>
              <a:rPr kumimoji="1" lang="zh-CN" altLang="zh-CN" sz="2800" dirty="0"/>
              <a:t>，只要</a:t>
            </a:r>
            <a:r>
              <a:rPr kumimoji="1" lang="zh-CN" altLang="en-US" sz="2800" dirty="0"/>
              <a:t>得到了</a:t>
            </a:r>
            <a:r>
              <a:rPr kumimoji="1" lang="zh-CN" altLang="zh-CN" sz="2800" dirty="0"/>
              <a:t>参考温度为</a:t>
            </a:r>
            <a:r>
              <a:rPr kumimoji="1" lang="en-US" altLang="zh-CN" sz="2800" dirty="0"/>
              <a:t>0℃</a:t>
            </a:r>
            <a:r>
              <a:rPr kumimoji="1" lang="zh-CN" altLang="zh-CN" sz="2800" dirty="0"/>
              <a:t>时热电势，可计算出参考温度不为</a:t>
            </a:r>
            <a:r>
              <a:rPr kumimoji="1" lang="en-US" altLang="zh-CN" sz="2800" dirty="0"/>
              <a:t>0℃</a:t>
            </a:r>
            <a:r>
              <a:rPr kumimoji="1" lang="zh-CN" altLang="zh-CN" sz="2800" dirty="0"/>
              <a:t>的热电势。</a:t>
            </a:r>
            <a:endParaRPr lang="zh-CN" altLang="zh-CN" sz="2800" dirty="0"/>
          </a:p>
        </p:txBody>
      </p:sp>
      <p:sp>
        <p:nvSpPr>
          <p:cNvPr id="17" name="标题 2"/>
          <p:cNvSpPr txBox="1">
            <a:spLocks/>
          </p:cNvSpPr>
          <p:nvPr/>
        </p:nvSpPr>
        <p:spPr>
          <a:xfrm>
            <a:off x="191344" y="1604934"/>
            <a:ext cx="2373748" cy="57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fontAlgn="auto">
              <a:spcAft>
                <a:spcPts val="0"/>
              </a:spcAft>
            </a:pPr>
            <a:r>
              <a:rPr lang="zh-CN" altLang="en-US" sz="2400" dirty="0"/>
              <a:t>中间温度定律</a:t>
            </a:r>
          </a:p>
        </p:txBody>
      </p:sp>
      <p:sp>
        <p:nvSpPr>
          <p:cNvPr id="19" name="标题 6">
            <a:extLst>
              <a:ext uri="{FF2B5EF4-FFF2-40B4-BE49-F238E27FC236}">
                <a16:creationId xmlns:a16="http://schemas.microsoft.com/office/drawing/2014/main" id="{CCCAE349-891A-4CB9-9718-913E38FC1BEB}"/>
              </a:ext>
            </a:extLst>
          </p:cNvPr>
          <p:cNvSpPr txBox="1">
            <a:spLocks/>
          </p:cNvSpPr>
          <p:nvPr/>
        </p:nvSpPr>
        <p:spPr>
          <a:xfrm>
            <a:off x="47328" y="1005019"/>
            <a:ext cx="3581523" cy="57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3200" b="1" kern="1200">
                <a:solidFill>
                  <a:schemeClr val="accent1"/>
                </a:solidFill>
                <a:latin typeface="+mj-lt"/>
                <a:ea typeface="+mj-ea"/>
                <a:cs typeface="+mj-cs"/>
              </a:defRPr>
            </a:lvl1pPr>
          </a:lstStyle>
          <a:p>
            <a:pPr fontAlgn="auto">
              <a:spcAft>
                <a:spcPts val="0"/>
              </a:spcAft>
            </a:pPr>
            <a:r>
              <a:rPr lang="zh-CN" altLang="en-US" dirty="0"/>
              <a:t>热电偶定理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2124075" y="44451"/>
            <a:ext cx="7829550" cy="688975"/>
          </a:xfrm>
          <a:prstGeom prst="rect">
            <a:avLst/>
          </a:prstGeom>
          <a:noFill/>
          <a:ln w="9525" algn="ctr">
            <a:noFill/>
            <a:miter lim="800000"/>
            <a:headEnd/>
            <a:tailEnd/>
          </a:ln>
        </p:spPr>
        <p:txBody>
          <a:bodyPr anchor="b"/>
          <a:lstStyle/>
          <a:p>
            <a:pPr algn="ctr">
              <a:defRPr/>
            </a:pPr>
            <a:endParaRPr lang="zh-CN" altLang="en-US" sz="3400" b="1" kern="0" dirty="0">
              <a:latin typeface="+mj-lt"/>
              <a:cs typeface="+mj-cs"/>
            </a:endParaRPr>
          </a:p>
        </p:txBody>
      </p:sp>
      <p:sp>
        <p:nvSpPr>
          <p:cNvPr id="17" name="标题 2"/>
          <p:cNvSpPr txBox="1">
            <a:spLocks/>
          </p:cNvSpPr>
          <p:nvPr/>
        </p:nvSpPr>
        <p:spPr>
          <a:xfrm>
            <a:off x="119336" y="1564612"/>
            <a:ext cx="2373748" cy="57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fontAlgn="auto">
              <a:spcAft>
                <a:spcPts val="0"/>
              </a:spcAft>
            </a:pPr>
            <a:r>
              <a:rPr lang="zh-CN" altLang="en-US" sz="2400" dirty="0"/>
              <a:t>匀质导体定律</a:t>
            </a:r>
          </a:p>
        </p:txBody>
      </p:sp>
      <p:sp>
        <p:nvSpPr>
          <p:cNvPr id="19" name="标题 6">
            <a:extLst>
              <a:ext uri="{FF2B5EF4-FFF2-40B4-BE49-F238E27FC236}">
                <a16:creationId xmlns:a16="http://schemas.microsoft.com/office/drawing/2014/main" id="{CCCAE349-891A-4CB9-9718-913E38FC1BEB}"/>
              </a:ext>
            </a:extLst>
          </p:cNvPr>
          <p:cNvSpPr txBox="1">
            <a:spLocks/>
          </p:cNvSpPr>
          <p:nvPr/>
        </p:nvSpPr>
        <p:spPr>
          <a:xfrm>
            <a:off x="47328" y="1005019"/>
            <a:ext cx="3581523" cy="57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3200" b="1" kern="1200">
                <a:solidFill>
                  <a:schemeClr val="accent1"/>
                </a:solidFill>
                <a:latin typeface="+mj-lt"/>
                <a:ea typeface="+mj-ea"/>
                <a:cs typeface="+mj-cs"/>
              </a:defRPr>
            </a:lvl1pPr>
          </a:lstStyle>
          <a:p>
            <a:pPr fontAlgn="auto">
              <a:spcAft>
                <a:spcPts val="0"/>
              </a:spcAft>
            </a:pPr>
            <a:r>
              <a:rPr lang="zh-CN" altLang="en-US" dirty="0"/>
              <a:t>热电偶定理</a:t>
            </a:r>
          </a:p>
        </p:txBody>
      </p:sp>
      <p:sp>
        <p:nvSpPr>
          <p:cNvPr id="4" name="矩形 3"/>
          <p:cNvSpPr/>
          <p:nvPr/>
        </p:nvSpPr>
        <p:spPr>
          <a:xfrm>
            <a:off x="533103" y="2155843"/>
            <a:ext cx="10837204" cy="978729"/>
          </a:xfrm>
          <a:prstGeom prst="rect">
            <a:avLst/>
          </a:prstGeom>
        </p:spPr>
        <p:txBody>
          <a:bodyPr wrap="square">
            <a:spAutoFit/>
          </a:bodyPr>
          <a:lstStyle/>
          <a:p>
            <a:pPr algn="just" eaLnBrk="1" hangingPunct="1">
              <a:lnSpc>
                <a:spcPct val="120000"/>
              </a:lnSpc>
            </a:pPr>
            <a:r>
              <a:rPr kumimoji="1" lang="zh-CN" altLang="en-US" sz="2400" dirty="0">
                <a:latin typeface="华文仿宋" panose="02010600040101010101" pitchFamily="2" charset="-122"/>
                <a:ea typeface="华文仿宋" panose="02010600040101010101" pitchFamily="2" charset="-122"/>
              </a:rPr>
              <a:t>由</a:t>
            </a:r>
            <a:r>
              <a:rPr kumimoji="1" lang="zh-CN" altLang="en-US" sz="2400" dirty="0">
                <a:solidFill>
                  <a:srgbClr val="FF0000"/>
                </a:solidFill>
                <a:latin typeface="华文仿宋" panose="02010600040101010101" pitchFamily="2" charset="-122"/>
                <a:ea typeface="华文仿宋" panose="02010600040101010101" pitchFamily="2" charset="-122"/>
              </a:rPr>
              <a:t>同一种均质导体或者半导体</a:t>
            </a:r>
            <a:r>
              <a:rPr kumimoji="1" lang="zh-CN" altLang="en-US" sz="2400" dirty="0">
                <a:latin typeface="华文仿宋" panose="02010600040101010101" pitchFamily="2" charset="-122"/>
                <a:ea typeface="华文仿宋" panose="02010600040101010101" pitchFamily="2" charset="-122"/>
              </a:rPr>
              <a:t>组成的闭合回路，不论导体截面积和长度如何，也不论各处的温度分布如何，都不能产生热电动势。</a:t>
            </a:r>
            <a:endParaRPr kumimoji="1" lang="en-US" altLang="zh-CN" sz="2400" b="1" dirty="0">
              <a:latin typeface="幼圆" panose="02010509060101010101" pitchFamily="49" charset="-122"/>
              <a:ea typeface="幼圆" panose="02010509060101010101" pitchFamily="49" charset="-122"/>
            </a:endParaRPr>
          </a:p>
        </p:txBody>
      </p:sp>
      <p:sp>
        <p:nvSpPr>
          <p:cNvPr id="13" name="标题 2"/>
          <p:cNvSpPr txBox="1">
            <a:spLocks/>
          </p:cNvSpPr>
          <p:nvPr/>
        </p:nvSpPr>
        <p:spPr>
          <a:xfrm>
            <a:off x="119336" y="3445170"/>
            <a:ext cx="2373748" cy="57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fontAlgn="auto">
              <a:spcAft>
                <a:spcPts val="0"/>
              </a:spcAft>
            </a:pPr>
            <a:r>
              <a:rPr lang="zh-CN" altLang="en-US" sz="2400" dirty="0"/>
              <a:t>标准电极定律</a:t>
            </a:r>
          </a:p>
        </p:txBody>
      </p:sp>
      <p:sp>
        <p:nvSpPr>
          <p:cNvPr id="14" name="矩形 13"/>
          <p:cNvSpPr/>
          <p:nvPr/>
        </p:nvSpPr>
        <p:spPr>
          <a:xfrm>
            <a:off x="263352" y="4095239"/>
            <a:ext cx="7200800" cy="1495794"/>
          </a:xfrm>
          <a:prstGeom prst="rect">
            <a:avLst/>
          </a:prstGeom>
        </p:spPr>
        <p:txBody>
          <a:bodyPr wrap="square">
            <a:spAutoFit/>
          </a:bodyPr>
          <a:lstStyle/>
          <a:p>
            <a:pPr algn="just" eaLnBrk="1" hangingPunct="1">
              <a:lnSpc>
                <a:spcPct val="120000"/>
              </a:lnSpc>
            </a:pP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当接触点温度为</a:t>
            </a:r>
            <a:r>
              <a:rPr kumimoji="1" lang="en-US" altLang="zh-CN" sz="2400" i="1" dirty="0">
                <a:latin typeface="Times New Roman" panose="02020603050405020304" pitchFamily="18" charset="0"/>
                <a:cs typeface="Times New Roman" panose="02020603050405020304" pitchFamily="18" charset="0"/>
              </a:rPr>
              <a:t>T</a:t>
            </a: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和</a:t>
            </a:r>
            <a:r>
              <a:rPr kumimoji="1" lang="en-US" altLang="zh-CN" sz="2400" i="1" dirty="0">
                <a:latin typeface="Times New Roman" panose="02020603050405020304" pitchFamily="18" charset="0"/>
                <a:cs typeface="Times New Roman" panose="02020603050405020304" pitchFamily="18" charset="0"/>
              </a:rPr>
              <a:t>T</a:t>
            </a:r>
            <a:r>
              <a:rPr kumimoji="1" lang="en-US" altLang="zh-CN" sz="2400" baseline="-25000" dirty="0">
                <a:latin typeface="Times New Roman" panose="02020603050405020304" pitchFamily="18" charset="0"/>
                <a:cs typeface="Times New Roman" panose="02020603050405020304" pitchFamily="18" charset="0"/>
              </a:rPr>
              <a:t>0</a:t>
            </a: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时，利用</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A</a:t>
            </a: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B</a:t>
            </a: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两种导体组成的热电偶的电动势等于</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A</a:t>
            </a: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C</a:t>
            </a: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导体组成的热电偶和</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C</a:t>
            </a: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B</a:t>
            </a: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导体组成的热电偶的热电动势代数和</a:t>
            </a:r>
            <a:r>
              <a:rPr kumimoji="1" lang="zh-CN" altLang="en-US" sz="2800" dirty="0">
                <a:latin typeface="华文仿宋" panose="02010600040101010101" pitchFamily="2" charset="-122"/>
                <a:ea typeface="华文仿宋" panose="02010600040101010101" pitchFamily="2" charset="-122"/>
              </a:rPr>
              <a:t>。</a:t>
            </a:r>
            <a:endParaRPr kumimoji="1" lang="en-US" altLang="zh-CN" sz="2800" b="1" dirty="0">
              <a:latin typeface="幼圆" panose="02010509060101010101" pitchFamily="49" charset="-122"/>
              <a:ea typeface="幼圆" panose="02010509060101010101" pitchFamily="49" charset="-122"/>
            </a:endParaRPr>
          </a:p>
        </p:txBody>
      </p:sp>
      <p:sp>
        <p:nvSpPr>
          <p:cNvPr id="18" name="Rectangle 9"/>
          <p:cNvSpPr>
            <a:spLocks noChangeArrowheads="1"/>
          </p:cNvSpPr>
          <p:nvPr/>
        </p:nvSpPr>
        <p:spPr bwMode="auto">
          <a:xfrm>
            <a:off x="533103" y="5739171"/>
            <a:ext cx="58326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i="1" dirty="0">
                <a:latin typeface="Times New Roman" panose="02020603050405020304" pitchFamily="18" charset="0"/>
                <a:cs typeface="Times New Roman" panose="02020603050405020304" pitchFamily="18" charset="0"/>
              </a:rPr>
              <a:t>E</a:t>
            </a:r>
            <a:r>
              <a:rPr kumimoji="1" lang="en-US" altLang="zh-CN" sz="2800" baseline="-25000" dirty="0">
                <a:latin typeface="Times New Roman" panose="02020603050405020304" pitchFamily="18" charset="0"/>
                <a:cs typeface="Times New Roman" panose="02020603050405020304" pitchFamily="18" charset="0"/>
              </a:rPr>
              <a:t>AB</a:t>
            </a:r>
            <a:r>
              <a:rPr kumimoji="1" lang="en-US" altLang="zh-CN" sz="2800" dirty="0">
                <a:latin typeface="Times New Roman" panose="02020603050405020304" pitchFamily="18" charset="0"/>
                <a:cs typeface="Times New Roman" panose="02020603050405020304" pitchFamily="18" charset="0"/>
              </a:rPr>
              <a:t>(</a:t>
            </a:r>
            <a:r>
              <a:rPr kumimoji="1" lang="en-US" altLang="zh-CN" sz="2800" i="1" dirty="0">
                <a:latin typeface="Times New Roman" panose="02020603050405020304" pitchFamily="18" charset="0"/>
                <a:cs typeface="Times New Roman" panose="02020603050405020304" pitchFamily="18" charset="0"/>
              </a:rPr>
              <a:t>T</a:t>
            </a:r>
            <a:r>
              <a:rPr kumimoji="1" lang="zh-CN" altLang="en-US" sz="2800" dirty="0">
                <a:latin typeface="Times New Roman" panose="02020603050405020304" pitchFamily="18" charset="0"/>
                <a:cs typeface="Times New Roman" panose="02020603050405020304" pitchFamily="18" charset="0"/>
              </a:rPr>
              <a:t>，</a:t>
            </a:r>
            <a:r>
              <a:rPr kumimoji="1" lang="en-US" altLang="zh-CN" sz="2800" i="1" dirty="0">
                <a:latin typeface="Times New Roman" panose="02020603050405020304" pitchFamily="18" charset="0"/>
                <a:cs typeface="Times New Roman" panose="02020603050405020304" pitchFamily="18" charset="0"/>
              </a:rPr>
              <a:t>T</a:t>
            </a:r>
            <a:r>
              <a:rPr kumimoji="1" lang="en-US" altLang="zh-CN" sz="2800" baseline="-25000" dirty="0">
                <a:latin typeface="Times New Roman" panose="02020603050405020304" pitchFamily="18" charset="0"/>
                <a:cs typeface="Times New Roman" panose="02020603050405020304" pitchFamily="18" charset="0"/>
              </a:rPr>
              <a:t>0</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a:t>
            </a:r>
            <a:r>
              <a:rPr kumimoji="1" lang="en-US" altLang="zh-CN" sz="2800" i="1" dirty="0">
                <a:latin typeface="Times New Roman" panose="02020603050405020304" pitchFamily="18" charset="0"/>
                <a:cs typeface="Times New Roman" panose="02020603050405020304" pitchFamily="18" charset="0"/>
              </a:rPr>
              <a:t>E</a:t>
            </a:r>
            <a:r>
              <a:rPr kumimoji="1" lang="en-US" altLang="zh-CN" sz="2800" baseline="-25000" dirty="0">
                <a:latin typeface="Times New Roman" panose="02020603050405020304" pitchFamily="18" charset="0"/>
                <a:cs typeface="Times New Roman" panose="02020603050405020304" pitchFamily="18" charset="0"/>
              </a:rPr>
              <a:t>AC</a:t>
            </a:r>
            <a:r>
              <a:rPr kumimoji="1" lang="en-US" altLang="zh-CN" sz="2800" dirty="0">
                <a:latin typeface="Times New Roman" panose="02020603050405020304" pitchFamily="18" charset="0"/>
                <a:cs typeface="Times New Roman" panose="02020603050405020304" pitchFamily="18" charset="0"/>
              </a:rPr>
              <a:t>(</a:t>
            </a:r>
            <a:r>
              <a:rPr kumimoji="1" lang="en-US" altLang="zh-CN" sz="2800" i="1" dirty="0">
                <a:latin typeface="Times New Roman" panose="02020603050405020304" pitchFamily="18" charset="0"/>
                <a:cs typeface="Times New Roman" panose="02020603050405020304" pitchFamily="18" charset="0"/>
              </a:rPr>
              <a:t>T</a:t>
            </a:r>
            <a:r>
              <a:rPr kumimoji="1" lang="zh-CN" altLang="en-US" sz="2800" dirty="0">
                <a:latin typeface="Times New Roman" panose="02020603050405020304" pitchFamily="18" charset="0"/>
                <a:cs typeface="Times New Roman" panose="02020603050405020304" pitchFamily="18" charset="0"/>
              </a:rPr>
              <a:t>，</a:t>
            </a:r>
            <a:r>
              <a:rPr kumimoji="1" lang="en-US" altLang="zh-CN" sz="2800" i="1" dirty="0">
                <a:latin typeface="Times New Roman" panose="02020603050405020304" pitchFamily="18" charset="0"/>
                <a:cs typeface="Times New Roman" panose="02020603050405020304" pitchFamily="18" charset="0"/>
              </a:rPr>
              <a:t>T</a:t>
            </a:r>
            <a:r>
              <a:rPr kumimoji="1" lang="en-US" altLang="zh-CN" sz="2800" baseline="-25000" dirty="0">
                <a:latin typeface="Times New Roman" panose="02020603050405020304" pitchFamily="18" charset="0"/>
                <a:cs typeface="Times New Roman" panose="02020603050405020304" pitchFamily="18" charset="0"/>
              </a:rPr>
              <a:t>0</a:t>
            </a:r>
            <a:r>
              <a:rPr kumimoji="1" lang="en-US" altLang="zh-CN" sz="2800" dirty="0">
                <a:latin typeface="Times New Roman" panose="02020603050405020304" pitchFamily="18" charset="0"/>
                <a:cs typeface="Times New Roman" panose="02020603050405020304" pitchFamily="18" charset="0"/>
              </a:rPr>
              <a:t>) +</a:t>
            </a:r>
            <a:r>
              <a:rPr kumimoji="1" lang="en-US" altLang="zh-CN" sz="2800" i="1" dirty="0">
                <a:latin typeface="Times New Roman" panose="02020603050405020304" pitchFamily="18" charset="0"/>
                <a:cs typeface="Times New Roman" panose="02020603050405020304" pitchFamily="18" charset="0"/>
              </a:rPr>
              <a:t>E</a:t>
            </a:r>
            <a:r>
              <a:rPr kumimoji="1" lang="en-US" altLang="zh-CN" sz="2800" baseline="-25000" dirty="0">
                <a:latin typeface="Times New Roman" panose="02020603050405020304" pitchFamily="18" charset="0"/>
                <a:cs typeface="Times New Roman" panose="02020603050405020304" pitchFamily="18" charset="0"/>
              </a:rPr>
              <a:t>CB</a:t>
            </a:r>
            <a:r>
              <a:rPr kumimoji="1" lang="en-US" altLang="zh-CN" sz="2800" dirty="0">
                <a:latin typeface="Times New Roman" panose="02020603050405020304" pitchFamily="18" charset="0"/>
                <a:cs typeface="Times New Roman" panose="02020603050405020304" pitchFamily="18" charset="0"/>
              </a:rPr>
              <a:t>(</a:t>
            </a:r>
            <a:r>
              <a:rPr kumimoji="1" lang="en-US" altLang="zh-CN" sz="2800" i="1" dirty="0">
                <a:latin typeface="Times New Roman" panose="02020603050405020304" pitchFamily="18" charset="0"/>
                <a:cs typeface="Times New Roman" panose="02020603050405020304" pitchFamily="18" charset="0"/>
              </a:rPr>
              <a:t>T</a:t>
            </a:r>
            <a:r>
              <a:rPr kumimoji="1" lang="zh-CN" altLang="en-US" sz="2800" dirty="0">
                <a:latin typeface="Times New Roman" panose="02020603050405020304" pitchFamily="18" charset="0"/>
                <a:cs typeface="Times New Roman" panose="02020603050405020304" pitchFamily="18" charset="0"/>
              </a:rPr>
              <a:t>，</a:t>
            </a:r>
            <a:r>
              <a:rPr kumimoji="1" lang="en-US" altLang="zh-CN" sz="2800" i="1" dirty="0">
                <a:latin typeface="Times New Roman" panose="02020603050405020304" pitchFamily="18" charset="0"/>
                <a:cs typeface="Times New Roman" panose="02020603050405020304" pitchFamily="18" charset="0"/>
              </a:rPr>
              <a:t>T</a:t>
            </a:r>
            <a:r>
              <a:rPr kumimoji="1" lang="en-US" altLang="zh-CN" sz="2800" baseline="-25000" dirty="0">
                <a:latin typeface="Times New Roman" panose="02020603050405020304" pitchFamily="18" charset="0"/>
                <a:cs typeface="Times New Roman" panose="02020603050405020304" pitchFamily="18" charset="0"/>
              </a:rPr>
              <a:t>0</a:t>
            </a:r>
            <a:r>
              <a:rPr kumimoji="1" lang="en-US" altLang="zh-CN" sz="2800" dirty="0">
                <a:latin typeface="Times New Roman" panose="02020603050405020304" pitchFamily="18" charset="0"/>
                <a:cs typeface="Times New Roman" panose="02020603050405020304" pitchFamily="18" charset="0"/>
              </a:rPr>
              <a:t>)</a:t>
            </a: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21902" t="20094" r="43084" b="27406"/>
          <a:stretch/>
        </p:blipFill>
        <p:spPr>
          <a:xfrm rot="5400000">
            <a:off x="8926366" y="3334937"/>
            <a:ext cx="1917829" cy="3834147"/>
          </a:xfrm>
          <a:prstGeom prst="rect">
            <a:avLst/>
          </a:prstGeom>
        </p:spPr>
      </p:pic>
      <p:sp>
        <p:nvSpPr>
          <p:cNvPr id="11" name="文本框 10">
            <a:extLst>
              <a:ext uri="{FF2B5EF4-FFF2-40B4-BE49-F238E27FC236}">
                <a16:creationId xmlns:a16="http://schemas.microsoft.com/office/drawing/2014/main" id="{6B969200-03AF-49A7-BCCD-742C5E7B2F40}"/>
              </a:ext>
            </a:extLst>
          </p:cNvPr>
          <p:cNvSpPr txBox="1"/>
          <p:nvPr/>
        </p:nvSpPr>
        <p:spPr>
          <a:xfrm>
            <a:off x="8472264" y="3910573"/>
            <a:ext cx="2736304" cy="369332"/>
          </a:xfrm>
          <a:prstGeom prst="rect">
            <a:avLst/>
          </a:prstGeom>
          <a:noFill/>
        </p:spPr>
        <p:txBody>
          <a:bodyPr wrap="square">
            <a:spAutoFit/>
          </a:bodyPr>
          <a:lstStyle/>
          <a:p>
            <a:r>
              <a:rPr kumimoji="1" lang="zh-CN" altLang="en-US" sz="1800" dirty="0">
                <a:latin typeface="Times New Roman" panose="02020603050405020304" pitchFamily="18" charset="0"/>
                <a:ea typeface="华文仿宋" panose="02010600040101010101" pitchFamily="2" charset="-122"/>
                <a:cs typeface="Times New Roman" panose="02020603050405020304" pitchFamily="18" charset="0"/>
              </a:rPr>
              <a:t>电极</a:t>
            </a:r>
            <a:r>
              <a:rPr kumimoji="1" lang="en-US" altLang="zh-CN" sz="1800" dirty="0">
                <a:latin typeface="Times New Roman" panose="02020603050405020304" pitchFamily="18" charset="0"/>
                <a:ea typeface="华文仿宋" panose="02010600040101010101" pitchFamily="2" charset="-122"/>
                <a:cs typeface="Times New Roman" panose="02020603050405020304" pitchFamily="18" charset="0"/>
              </a:rPr>
              <a:t>C</a:t>
            </a:r>
            <a:r>
              <a:rPr kumimoji="1" lang="zh-CN" altLang="en-US" sz="1800" dirty="0">
                <a:latin typeface="Times New Roman" panose="02020603050405020304" pitchFamily="18" charset="0"/>
                <a:ea typeface="华文仿宋" panose="02010600040101010101" pitchFamily="2" charset="-122"/>
                <a:cs typeface="Times New Roman" panose="02020603050405020304" pitchFamily="18" charset="0"/>
              </a:rPr>
              <a:t>导体称为标准电极</a:t>
            </a:r>
            <a:endParaRPr lang="zh-CN" altLang="en-US" dirty="0"/>
          </a:p>
        </p:txBody>
      </p:sp>
    </p:spTree>
    <p:extLst>
      <p:ext uri="{BB962C8B-B14F-4D97-AF65-F5344CB8AC3E}">
        <p14:creationId xmlns:p14="http://schemas.microsoft.com/office/powerpoint/2010/main" val="110313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P spid="13" grpId="0"/>
      <p:bldP spid="14" grpId="0"/>
      <p:bldP spid="18"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2323" name="Rectangle 3"/>
          <p:cNvSpPr>
            <a:spLocks noGrp="1" noChangeArrowheads="1"/>
          </p:cNvSpPr>
          <p:nvPr>
            <p:ph sz="quarter" idx="10"/>
          </p:nvPr>
        </p:nvSpPr>
        <p:spPr>
          <a:xfrm>
            <a:off x="349859" y="1916832"/>
            <a:ext cx="5376000" cy="1279277"/>
          </a:xfrm>
        </p:spPr>
        <p:txBody>
          <a:bodyPr>
            <a:normAutofit fontScale="92500" lnSpcReduction="10000"/>
          </a:bodyPr>
          <a:lstStyle/>
          <a:p>
            <a:pPr>
              <a:lnSpc>
                <a:spcPct val="80000"/>
              </a:lnSpc>
              <a:buFontTx/>
              <a:buNone/>
            </a:pPr>
            <a:r>
              <a:rPr lang="en-US" altLang="zh-CN" sz="1800" b="1" dirty="0">
                <a:solidFill>
                  <a:srgbClr val="FF0066"/>
                </a:solidFill>
                <a:latin typeface="宋体" panose="02010600030101010101" pitchFamily="2" charset="-122"/>
              </a:rPr>
              <a:t> </a:t>
            </a:r>
            <a:endParaRPr lang="zh-CN" altLang="en-US" sz="2400" dirty="0">
              <a:solidFill>
                <a:schemeClr val="hlink"/>
              </a:solidFill>
              <a:latin typeface="宋体" panose="02010600030101010101" pitchFamily="2" charset="-122"/>
            </a:endParaRPr>
          </a:p>
          <a:p>
            <a:pPr>
              <a:lnSpc>
                <a:spcPct val="80000"/>
              </a:lnSpc>
              <a:buFont typeface="Wingdings" panose="05000000000000000000" pitchFamily="2" charset="2"/>
              <a:buChar char="n"/>
            </a:pPr>
            <a:r>
              <a:rPr lang="zh-CN" altLang="en-US" sz="2400" dirty="0">
                <a:latin typeface="宋体" panose="02010600030101010101" pitchFamily="2" charset="-122"/>
              </a:rPr>
              <a:t> 分度号：代表热电偶的类型</a:t>
            </a:r>
            <a:endParaRPr lang="en-US" altLang="zh-CN" sz="2400" dirty="0">
              <a:latin typeface="宋体" panose="02010600030101010101" pitchFamily="2" charset="-122"/>
            </a:endParaRPr>
          </a:p>
          <a:p>
            <a:pPr marL="0" indent="0">
              <a:lnSpc>
                <a:spcPct val="80000"/>
              </a:lnSpc>
              <a:buNone/>
            </a:pPr>
            <a:endParaRPr lang="en-US" altLang="zh-CN" sz="2400" dirty="0">
              <a:latin typeface="宋体" panose="02010600030101010101" pitchFamily="2" charset="-122"/>
            </a:endParaRPr>
          </a:p>
          <a:p>
            <a:pPr lvl="1">
              <a:lnSpc>
                <a:spcPct val="80000"/>
              </a:lnSpc>
              <a:buFont typeface="Wingdings" panose="05000000000000000000" pitchFamily="2" charset="2"/>
              <a:buChar char="Ø"/>
            </a:pPr>
            <a:r>
              <a:rPr lang="zh-CN" altLang="en-US" sz="2200" dirty="0">
                <a:latin typeface="宋体" panose="02010600030101010101" pitchFamily="2" charset="-122"/>
              </a:rPr>
              <a:t>共</a:t>
            </a:r>
            <a:r>
              <a:rPr lang="en-US" altLang="zh-CN" sz="2200" dirty="0">
                <a:latin typeface="宋体" panose="02010600030101010101" pitchFamily="2" charset="-122"/>
              </a:rPr>
              <a:t>8</a:t>
            </a:r>
            <a:r>
              <a:rPr lang="zh-CN" altLang="en-US" sz="2200" dirty="0">
                <a:latin typeface="宋体" panose="02010600030101010101" pitchFamily="2" charset="-122"/>
              </a:rPr>
              <a:t>种：</a:t>
            </a:r>
            <a:r>
              <a:rPr lang="en-US" altLang="zh-CN" sz="2200" dirty="0">
                <a:latin typeface="Times New Roman" panose="02020603050405020304" pitchFamily="18" charset="0"/>
                <a:cs typeface="Times New Roman" panose="02020603050405020304" pitchFamily="18" charset="0"/>
              </a:rPr>
              <a:t>S</a:t>
            </a:r>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R</a:t>
            </a:r>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B</a:t>
            </a:r>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K</a:t>
            </a:r>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E</a:t>
            </a:r>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J</a:t>
            </a:r>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T</a:t>
            </a:r>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N</a:t>
            </a:r>
            <a:endParaRPr lang="en-US" altLang="zh-CN" sz="1600" dirty="0">
              <a:latin typeface="Times New Roman" panose="02020603050405020304" pitchFamily="18" charset="0"/>
              <a:cs typeface="Times New Roman" panose="02020603050405020304" pitchFamily="18" charset="0"/>
            </a:endParaRPr>
          </a:p>
        </p:txBody>
      </p:sp>
      <p:sp>
        <p:nvSpPr>
          <p:cNvPr id="37890" name="Rectangle 2"/>
          <p:cNvSpPr>
            <a:spLocks noGrp="1" noChangeArrowheads="1"/>
          </p:cNvSpPr>
          <p:nvPr>
            <p:ph type="title"/>
          </p:nvPr>
        </p:nvSpPr>
        <p:spPr>
          <a:xfrm>
            <a:off x="119337" y="1484784"/>
            <a:ext cx="3672407" cy="576000"/>
          </a:xfrm>
        </p:spPr>
        <p:txBody>
          <a:bodyPr vert="horz" lIns="91440" tIns="45720" rIns="91440" bIns="45720" rtlCol="0" anchor="b" anchorCtr="0">
            <a:normAutofit/>
          </a:bodyPr>
          <a:lstStyle/>
          <a:p>
            <a:r>
              <a:rPr lang="zh-CN" altLang="en-US" sz="2400" dirty="0">
                <a:latin typeface="+mj-ea"/>
              </a:rPr>
              <a:t>热电偶的分度号与分度表 </a:t>
            </a:r>
          </a:p>
        </p:txBody>
      </p:sp>
      <p:sp>
        <p:nvSpPr>
          <p:cNvPr id="11" name="Rectangle 2"/>
          <p:cNvSpPr txBox="1">
            <a:spLocks noChangeArrowheads="1"/>
          </p:cNvSpPr>
          <p:nvPr/>
        </p:nvSpPr>
        <p:spPr>
          <a:xfrm>
            <a:off x="127746" y="964426"/>
            <a:ext cx="4861235" cy="5760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lang="zh-CN" altLang="en-US" sz="3200" b="1" kern="1200">
                <a:solidFill>
                  <a:schemeClr val="accent1"/>
                </a:solidFill>
                <a:latin typeface="+mj-lt"/>
                <a:ea typeface="+mj-ea"/>
                <a:cs typeface="+mj-cs"/>
              </a:defRPr>
            </a:lvl1pPr>
          </a:lstStyle>
          <a:p>
            <a:pPr fontAlgn="auto">
              <a:spcAft>
                <a:spcPts val="0"/>
              </a:spcAft>
            </a:pPr>
            <a:r>
              <a:rPr lang="zh-CN" altLang="en-US" dirty="0">
                <a:latin typeface="+mj-ea"/>
              </a:rPr>
              <a:t>热电偶技术参数</a:t>
            </a:r>
          </a:p>
        </p:txBody>
      </p:sp>
      <p:sp>
        <p:nvSpPr>
          <p:cNvPr id="12" name="矩形 1011715"/>
          <p:cNvSpPr>
            <a:spLocks noChangeArrowheads="1"/>
          </p:cNvSpPr>
          <p:nvPr/>
        </p:nvSpPr>
        <p:spPr bwMode="auto">
          <a:xfrm>
            <a:off x="157784" y="3789040"/>
            <a:ext cx="6226248" cy="2599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buFontTx/>
              <a:buNone/>
            </a:pPr>
            <a:r>
              <a:rPr lang="zh-CN" altLang="en-US" sz="2000" b="1" dirty="0">
                <a:solidFill>
                  <a:srgbClr val="000099"/>
                </a:solidFill>
                <a:latin typeface="宋体" panose="02010600030101010101" pitchFamily="2" charset="-122"/>
              </a:rPr>
              <a:t>具体为</a:t>
            </a:r>
            <a:r>
              <a:rPr lang="zh-CN" altLang="en-US" sz="2000" b="1" dirty="0">
                <a:latin typeface="宋体" panose="02010600030101010101" pitchFamily="2" charset="-122"/>
              </a:rPr>
              <a:t>：</a:t>
            </a:r>
          </a:p>
          <a:p>
            <a:pPr eaLnBrk="1" hangingPunct="1">
              <a:lnSpc>
                <a:spcPct val="130000"/>
              </a:lnSpc>
              <a:buFontTx/>
              <a:buNone/>
            </a:pPr>
            <a:r>
              <a:rPr lang="zh-CN" altLang="en-US" sz="2000" b="1" dirty="0">
                <a:latin typeface="宋体" panose="02010600030101010101" pitchFamily="2" charset="-122"/>
              </a:rPr>
              <a:t>  </a:t>
            </a:r>
            <a:r>
              <a:rPr lang="en-US" altLang="zh-CN" sz="2000" b="1" dirty="0">
                <a:latin typeface="宋体" panose="02010600030101010101" pitchFamily="2" charset="-122"/>
              </a:rPr>
              <a:t>B:</a:t>
            </a:r>
            <a:r>
              <a:rPr lang="zh-CN" altLang="en-US" sz="2000" b="1" dirty="0">
                <a:latin typeface="宋体" panose="02010600030101010101" pitchFamily="2" charset="-122"/>
              </a:rPr>
              <a:t>铂铑</a:t>
            </a:r>
            <a:r>
              <a:rPr lang="en-US" altLang="zh-CN" sz="2000" b="1" baseline="-30000" dirty="0">
                <a:latin typeface="宋体" panose="02010600030101010101" pitchFamily="2" charset="-122"/>
              </a:rPr>
              <a:t>30</a:t>
            </a:r>
            <a:r>
              <a:rPr lang="en-US" altLang="zh-CN" sz="2000" b="1" dirty="0">
                <a:latin typeface="宋体" panose="02010600030101010101" pitchFamily="2" charset="-122"/>
                <a:cs typeface="Times New Roman" panose="02020603050405020304" pitchFamily="18" charset="0"/>
              </a:rPr>
              <a:t>—</a:t>
            </a:r>
            <a:r>
              <a:rPr lang="zh-CN" altLang="en-US" sz="2000" b="1" dirty="0">
                <a:latin typeface="宋体" panose="02010600030101010101" pitchFamily="2" charset="-122"/>
              </a:rPr>
              <a:t>铂铑</a:t>
            </a:r>
            <a:r>
              <a:rPr lang="en-US" altLang="zh-CN" sz="2000" b="1" baseline="-30000" dirty="0">
                <a:latin typeface="宋体" panose="02010600030101010101" pitchFamily="2" charset="-122"/>
              </a:rPr>
              <a:t>6</a:t>
            </a:r>
            <a:r>
              <a:rPr lang="en-US" altLang="zh-CN" sz="2000" b="1" dirty="0">
                <a:latin typeface="宋体" panose="02010600030101010101" pitchFamily="2" charset="-122"/>
              </a:rPr>
              <a:t> </a:t>
            </a:r>
            <a:r>
              <a:rPr lang="zh-CN" altLang="en-US" sz="2000" b="1" dirty="0">
                <a:latin typeface="宋体" panose="02010600030101010101" pitchFamily="2" charset="-122"/>
              </a:rPr>
              <a:t>；</a:t>
            </a:r>
            <a:r>
              <a:rPr lang="en-US" altLang="zh-CN" sz="2000" b="1" dirty="0">
                <a:latin typeface="宋体" panose="02010600030101010101" pitchFamily="2" charset="-122"/>
              </a:rPr>
              <a:t>R:</a:t>
            </a:r>
            <a:r>
              <a:rPr lang="zh-CN" altLang="en-US" sz="2000" b="1" dirty="0">
                <a:latin typeface="宋体" panose="02010600030101010101" pitchFamily="2" charset="-122"/>
              </a:rPr>
              <a:t>铂铑</a:t>
            </a:r>
            <a:r>
              <a:rPr lang="en-US" altLang="zh-CN" sz="2000" b="1" baseline="-30000" dirty="0">
                <a:latin typeface="宋体" panose="02010600030101010101" pitchFamily="2" charset="-122"/>
              </a:rPr>
              <a:t>13</a:t>
            </a:r>
            <a:r>
              <a:rPr lang="en-US" altLang="zh-CN" sz="2000" b="1" dirty="0">
                <a:latin typeface="宋体" panose="02010600030101010101" pitchFamily="2" charset="-122"/>
                <a:cs typeface="Times New Roman" panose="02020603050405020304" pitchFamily="18" charset="0"/>
              </a:rPr>
              <a:t>—</a:t>
            </a:r>
            <a:r>
              <a:rPr lang="zh-CN" altLang="en-US" sz="2000" b="1" dirty="0">
                <a:latin typeface="宋体" panose="02010600030101010101" pitchFamily="2" charset="-122"/>
              </a:rPr>
              <a:t>铂 ；</a:t>
            </a:r>
            <a:r>
              <a:rPr lang="en-US" altLang="zh-CN" sz="2000" b="1" dirty="0">
                <a:latin typeface="宋体" panose="02010600030101010101" pitchFamily="2" charset="-122"/>
              </a:rPr>
              <a:t>S:</a:t>
            </a:r>
            <a:r>
              <a:rPr lang="zh-CN" altLang="en-US" sz="2000" b="1" dirty="0">
                <a:latin typeface="宋体" panose="02010600030101010101" pitchFamily="2" charset="-122"/>
              </a:rPr>
              <a:t>铂铑</a:t>
            </a:r>
            <a:r>
              <a:rPr lang="en-US" altLang="zh-CN" sz="2000" b="1" baseline="-30000" dirty="0">
                <a:latin typeface="宋体" panose="02010600030101010101" pitchFamily="2" charset="-122"/>
              </a:rPr>
              <a:t>10</a:t>
            </a:r>
            <a:r>
              <a:rPr lang="en-US" altLang="zh-CN" sz="2000" b="1" dirty="0">
                <a:latin typeface="宋体" panose="02010600030101010101" pitchFamily="2" charset="-122"/>
                <a:cs typeface="Times New Roman" panose="02020603050405020304" pitchFamily="18" charset="0"/>
              </a:rPr>
              <a:t>—</a:t>
            </a:r>
            <a:r>
              <a:rPr lang="zh-CN" altLang="en-US" sz="2000" b="1" dirty="0">
                <a:latin typeface="宋体" panose="02010600030101010101" pitchFamily="2" charset="-122"/>
              </a:rPr>
              <a:t>铂 ；</a:t>
            </a:r>
          </a:p>
          <a:p>
            <a:pPr eaLnBrk="1" hangingPunct="1">
              <a:lnSpc>
                <a:spcPct val="130000"/>
              </a:lnSpc>
              <a:buFontTx/>
              <a:buNone/>
            </a:pPr>
            <a:r>
              <a:rPr lang="zh-CN" altLang="en-US" sz="2000" b="1" dirty="0">
                <a:latin typeface="宋体" panose="02010600030101010101" pitchFamily="2" charset="-122"/>
              </a:rPr>
              <a:t>  </a:t>
            </a:r>
            <a:r>
              <a:rPr lang="en-US" altLang="zh-CN" sz="2000" b="1" dirty="0">
                <a:latin typeface="宋体" panose="02010600030101010101" pitchFamily="2" charset="-122"/>
              </a:rPr>
              <a:t>K:</a:t>
            </a:r>
            <a:r>
              <a:rPr lang="zh-CN" altLang="en-US" sz="2000" b="1" dirty="0">
                <a:latin typeface="宋体" panose="02010600030101010101" pitchFamily="2" charset="-122"/>
              </a:rPr>
              <a:t>镍铬</a:t>
            </a:r>
            <a:r>
              <a:rPr lang="en-US" altLang="zh-CN" sz="2000" b="1" dirty="0">
                <a:latin typeface="宋体" panose="02010600030101010101" pitchFamily="2" charset="-122"/>
                <a:cs typeface="Times New Roman" panose="02020603050405020304" pitchFamily="18" charset="0"/>
              </a:rPr>
              <a:t>—</a:t>
            </a:r>
            <a:r>
              <a:rPr lang="zh-CN" altLang="en-US" sz="2000" b="1" dirty="0">
                <a:latin typeface="宋体" panose="02010600030101010101" pitchFamily="2" charset="-122"/>
              </a:rPr>
              <a:t>镍硅 ；</a:t>
            </a:r>
            <a:r>
              <a:rPr lang="en-US" altLang="zh-CN" sz="2000" b="1" dirty="0">
                <a:latin typeface="宋体" panose="02010600030101010101" pitchFamily="2" charset="-122"/>
              </a:rPr>
              <a:t>N:</a:t>
            </a:r>
            <a:r>
              <a:rPr lang="zh-CN" altLang="en-US" sz="2000" b="1" dirty="0">
                <a:latin typeface="宋体" panose="02010600030101010101" pitchFamily="2" charset="-122"/>
              </a:rPr>
              <a:t>镍铬硅</a:t>
            </a:r>
            <a:r>
              <a:rPr lang="en-US" altLang="zh-CN" sz="2000" b="1" dirty="0">
                <a:latin typeface="宋体" panose="02010600030101010101" pitchFamily="2" charset="-122"/>
                <a:cs typeface="Times New Roman" panose="02020603050405020304" pitchFamily="18" charset="0"/>
              </a:rPr>
              <a:t>—</a:t>
            </a:r>
            <a:r>
              <a:rPr lang="zh-CN" altLang="en-US" sz="2000" b="1" dirty="0">
                <a:latin typeface="宋体" panose="02010600030101010101" pitchFamily="2" charset="-122"/>
              </a:rPr>
              <a:t>镍硅 ；</a:t>
            </a:r>
            <a:r>
              <a:rPr lang="en-US" altLang="zh-CN" sz="2000" b="1" dirty="0">
                <a:latin typeface="宋体" panose="02010600030101010101" pitchFamily="2" charset="-122"/>
              </a:rPr>
              <a:t>E:</a:t>
            </a:r>
            <a:r>
              <a:rPr lang="zh-CN" altLang="en-US" sz="2000" b="1" dirty="0">
                <a:latin typeface="宋体" panose="02010600030101010101" pitchFamily="2" charset="-122"/>
              </a:rPr>
              <a:t>镍铬</a:t>
            </a:r>
            <a:r>
              <a:rPr lang="en-US" altLang="zh-CN" sz="2000" b="1" dirty="0">
                <a:latin typeface="宋体" panose="02010600030101010101" pitchFamily="2" charset="-122"/>
                <a:cs typeface="Times New Roman" panose="02020603050405020304" pitchFamily="18" charset="0"/>
              </a:rPr>
              <a:t>—</a:t>
            </a:r>
            <a:r>
              <a:rPr lang="zh-CN" altLang="en-US" sz="2000" b="1" dirty="0">
                <a:latin typeface="宋体" panose="02010600030101010101" pitchFamily="2" charset="-122"/>
              </a:rPr>
              <a:t>铜镍；</a:t>
            </a:r>
          </a:p>
          <a:p>
            <a:pPr eaLnBrk="1" hangingPunct="1">
              <a:lnSpc>
                <a:spcPct val="130000"/>
              </a:lnSpc>
              <a:buFontTx/>
              <a:buNone/>
            </a:pPr>
            <a:r>
              <a:rPr lang="zh-CN" altLang="en-US" sz="2000" b="1" dirty="0">
                <a:latin typeface="宋体" panose="02010600030101010101" pitchFamily="2" charset="-122"/>
              </a:rPr>
              <a:t>  </a:t>
            </a:r>
            <a:r>
              <a:rPr lang="en-US" altLang="zh-CN" sz="2000" b="1" dirty="0">
                <a:latin typeface="宋体" panose="02010600030101010101" pitchFamily="2" charset="-122"/>
              </a:rPr>
              <a:t>J:</a:t>
            </a:r>
            <a:r>
              <a:rPr lang="zh-CN" altLang="en-US" sz="2000" b="1" dirty="0">
                <a:latin typeface="宋体" panose="02010600030101010101" pitchFamily="2" charset="-122"/>
              </a:rPr>
              <a:t>铁</a:t>
            </a:r>
            <a:r>
              <a:rPr lang="en-US" altLang="zh-CN" sz="2000" b="1" dirty="0">
                <a:latin typeface="宋体" panose="02010600030101010101" pitchFamily="2" charset="-122"/>
                <a:cs typeface="Times New Roman" panose="02020603050405020304" pitchFamily="18" charset="0"/>
              </a:rPr>
              <a:t>—</a:t>
            </a:r>
            <a:r>
              <a:rPr lang="zh-CN" altLang="en-US" sz="2000" b="1" dirty="0">
                <a:latin typeface="宋体" panose="02010600030101010101" pitchFamily="2" charset="-122"/>
              </a:rPr>
              <a:t>铜镍；  </a:t>
            </a:r>
            <a:r>
              <a:rPr lang="en-US" altLang="zh-CN" sz="2000" b="1" dirty="0">
                <a:latin typeface="宋体" panose="02010600030101010101" pitchFamily="2" charset="-122"/>
              </a:rPr>
              <a:t>T:</a:t>
            </a:r>
            <a:r>
              <a:rPr lang="zh-CN" altLang="en-US" sz="2000" b="1" dirty="0">
                <a:latin typeface="宋体" panose="02010600030101010101" pitchFamily="2" charset="-122"/>
              </a:rPr>
              <a:t>铜</a:t>
            </a:r>
            <a:r>
              <a:rPr lang="en-US" altLang="zh-CN" sz="2000" b="1" dirty="0">
                <a:latin typeface="宋体" panose="02010600030101010101" pitchFamily="2" charset="-122"/>
                <a:cs typeface="Times New Roman" panose="02020603050405020304" pitchFamily="18" charset="0"/>
              </a:rPr>
              <a:t>—</a:t>
            </a:r>
            <a:r>
              <a:rPr lang="zh-CN" altLang="en-US" sz="2000" b="1" dirty="0">
                <a:latin typeface="宋体" panose="02010600030101010101" pitchFamily="2" charset="-122"/>
              </a:rPr>
              <a:t>铜镍。  </a:t>
            </a:r>
          </a:p>
        </p:txBody>
      </p:sp>
      <p:sp>
        <p:nvSpPr>
          <p:cNvPr id="16" name="矩形 15"/>
          <p:cNvSpPr>
            <a:spLocks noChangeArrowheads="1"/>
          </p:cNvSpPr>
          <p:nvPr/>
        </p:nvSpPr>
        <p:spPr bwMode="auto">
          <a:xfrm>
            <a:off x="1872338" y="3655468"/>
            <a:ext cx="33883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dirty="0">
                <a:solidFill>
                  <a:srgbClr val="FF0000"/>
                </a:solidFill>
                <a:latin typeface="Times New Roman" panose="02020603050405020304" pitchFamily="18" charset="0"/>
              </a:rPr>
              <a:t>正极为合金丝，其中铂的质量分数为</a:t>
            </a:r>
            <a:r>
              <a:rPr lang="en-US" altLang="zh-CN" sz="1600" dirty="0">
                <a:solidFill>
                  <a:srgbClr val="FF0000"/>
                </a:solidFill>
                <a:latin typeface="Times New Roman" panose="02020603050405020304" pitchFamily="18" charset="0"/>
              </a:rPr>
              <a:t>70%</a:t>
            </a:r>
            <a:r>
              <a:rPr lang="zh-CN" altLang="en-US" sz="1600" dirty="0">
                <a:solidFill>
                  <a:srgbClr val="FF0000"/>
                </a:solidFill>
                <a:latin typeface="Times New Roman" panose="02020603050405020304" pitchFamily="18" charset="0"/>
              </a:rPr>
              <a:t>，铑的质量分数为</a:t>
            </a:r>
            <a:r>
              <a:rPr lang="en-US" altLang="zh-CN" sz="1600" dirty="0">
                <a:solidFill>
                  <a:srgbClr val="FF0000"/>
                </a:solidFill>
                <a:latin typeface="Times New Roman" panose="02020603050405020304" pitchFamily="18" charset="0"/>
              </a:rPr>
              <a:t>30%</a:t>
            </a:r>
            <a:endParaRPr lang="zh-CN" altLang="en-US" sz="1600" dirty="0">
              <a:solidFill>
                <a:srgbClr val="FF0000"/>
              </a:solidFill>
            </a:endParaRPr>
          </a:p>
        </p:txBody>
      </p:sp>
      <p:cxnSp>
        <p:nvCxnSpPr>
          <p:cNvPr id="17" name="直接箭头连接符 16"/>
          <p:cNvCxnSpPr>
            <a:cxnSpLocks noChangeShapeType="1"/>
          </p:cNvCxnSpPr>
          <p:nvPr/>
        </p:nvCxnSpPr>
        <p:spPr bwMode="auto">
          <a:xfrm flipV="1">
            <a:off x="1502581" y="4050065"/>
            <a:ext cx="351155" cy="405949"/>
          </a:xfrm>
          <a:prstGeom prst="straightConnector1">
            <a:avLst/>
          </a:prstGeom>
          <a:noFill/>
          <a:ln w="31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23" name="内容占位符 1"/>
          <p:cNvSpPr>
            <a:spLocks noGrp="1"/>
          </p:cNvSpPr>
          <p:nvPr>
            <p:ph sz="quarter" idx="11"/>
          </p:nvPr>
        </p:nvSpPr>
        <p:spPr>
          <a:xfrm>
            <a:off x="6441528" y="1772816"/>
            <a:ext cx="5376333" cy="4826248"/>
          </a:xfrm>
        </p:spPr>
        <p:txBody>
          <a:bodyPr/>
          <a:lstStyle/>
          <a:p>
            <a:pPr>
              <a:buFont typeface="Wingdings" panose="05000000000000000000" pitchFamily="2" charset="2"/>
              <a:buChar char="n"/>
            </a:pPr>
            <a:r>
              <a:rPr lang="zh-CN" altLang="en-US" sz="2200" dirty="0">
                <a:latin typeface="宋体" panose="02010600030101010101" pitchFamily="2" charset="-122"/>
              </a:rPr>
              <a:t>分度表</a:t>
            </a:r>
            <a:r>
              <a:rPr lang="en-US" altLang="zh-CN" sz="1800" dirty="0"/>
              <a:t>: </a:t>
            </a:r>
            <a:r>
              <a:rPr lang="zh-CN" altLang="en-US" sz="1800" dirty="0"/>
              <a:t>是用表格的方式列出温度与热电动势的对应关系</a:t>
            </a:r>
            <a:r>
              <a:rPr lang="en-US" altLang="zh-CN" sz="1800" dirty="0">
                <a:solidFill>
                  <a:srgbClr val="FF0000"/>
                </a:solidFill>
              </a:rPr>
              <a:t>(</a:t>
            </a:r>
            <a:r>
              <a:rPr lang="zh-CN" altLang="en-US" sz="1800" dirty="0">
                <a:solidFill>
                  <a:srgbClr val="FF0000"/>
                </a:solidFill>
              </a:rPr>
              <a:t>参考温度为</a:t>
            </a:r>
            <a:r>
              <a:rPr lang="en-US" altLang="zh-CN" sz="1800" dirty="0">
                <a:solidFill>
                  <a:srgbClr val="FF0000"/>
                </a:solidFill>
              </a:rPr>
              <a:t>0</a:t>
            </a:r>
            <a:r>
              <a:rPr lang="en-US" altLang="zh-CN" sz="1800" dirty="0">
                <a:solidFill>
                  <a:srgbClr val="FF0000"/>
                </a:solidFill>
                <a:sym typeface="Symbol" panose="05050102010706020507" pitchFamily="18" charset="2"/>
              </a:rPr>
              <a:t>C)</a:t>
            </a:r>
            <a:r>
              <a:rPr lang="zh-CN" altLang="en-US" sz="1800" dirty="0">
                <a:solidFill>
                  <a:srgbClr val="FF0000"/>
                </a:solidFill>
                <a:sym typeface="Symbol" panose="05050102010706020507" pitchFamily="18" charset="2"/>
              </a:rPr>
              <a:t>。</a:t>
            </a:r>
            <a:endParaRPr lang="zh-CN" altLang="en-US" sz="1800" dirty="0">
              <a:solidFill>
                <a:srgbClr val="FF0000"/>
              </a:solidFill>
            </a:endParaRPr>
          </a:p>
          <a:p>
            <a:pPr>
              <a:buFont typeface="Wingdings" panose="05000000000000000000" pitchFamily="2" charset="2"/>
              <a:buChar char="n"/>
            </a:pPr>
            <a:r>
              <a:rPr lang="zh-CN" altLang="en-US" sz="1800" dirty="0"/>
              <a:t>热电偶的静态特性：国家标准中用分度表给出</a:t>
            </a:r>
            <a:endParaRPr lang="en-US" altLang="zh-CN" sz="1800" dirty="0"/>
          </a:p>
          <a:p>
            <a:pPr marL="0" indent="0">
              <a:buNone/>
            </a:pPr>
            <a:endParaRPr lang="zh-CN" altLang="en-US" dirty="0"/>
          </a:p>
        </p:txBody>
      </p:sp>
      <p:pic>
        <p:nvPicPr>
          <p:cNvPr id="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881" y="3213015"/>
            <a:ext cx="4749626" cy="31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3"/>
          <p:cNvSpPr txBox="1">
            <a:spLocks noChangeArrowheads="1"/>
          </p:cNvSpPr>
          <p:nvPr/>
        </p:nvSpPr>
        <p:spPr>
          <a:xfrm>
            <a:off x="8127824" y="3010683"/>
            <a:ext cx="1944216" cy="2160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80000"/>
              </a:lnSpc>
              <a:spcAft>
                <a:spcPts val="0"/>
              </a:spcAft>
              <a:buFontTx/>
              <a:buNone/>
            </a:pPr>
            <a:r>
              <a:rPr lang="en-US" altLang="zh-CN" sz="1600" dirty="0">
                <a:latin typeface="Times New Roman" panose="02020603050405020304" pitchFamily="18" charset="0"/>
                <a:cs typeface="Times New Roman" panose="02020603050405020304" pitchFamily="18" charset="0"/>
              </a:rPr>
              <a:t>K</a:t>
            </a:r>
            <a:r>
              <a:rPr lang="zh-CN" altLang="en-US" sz="1600" dirty="0"/>
              <a:t>型热电偶分度</a:t>
            </a:r>
            <a:endParaRPr lang="en-US" altLang="zh-CN" sz="16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3" grpId="0" build="p"/>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F667B34-E0A6-4079-8F67-5DE0263AC512}" type="datetime12">
              <a:rPr lang="en-US" altLang="zh-CN" sz="1000">
                <a:solidFill>
                  <a:schemeClr val="bg1"/>
                </a:solidFill>
              </a:rPr>
              <a:pPr>
                <a:spcBef>
                  <a:spcPct val="0"/>
                </a:spcBef>
                <a:buFontTx/>
                <a:buNone/>
              </a:pPr>
              <a:t>11:37 AM</a:t>
            </a:fld>
            <a:endParaRPr lang="en-US" altLang="zh-CN" sz="1000">
              <a:solidFill>
                <a:schemeClr val="bg1"/>
              </a:solidFill>
            </a:endParaRPr>
          </a:p>
        </p:txBody>
      </p:sp>
      <p:sp>
        <p:nvSpPr>
          <p:cNvPr id="1536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CB4AC2E-BB9A-4BC6-BDB7-A32DA8C3B32B}" type="slidenum">
              <a:rPr lang="en-US" altLang="zh-CN" sz="1000">
                <a:solidFill>
                  <a:schemeClr val="bg1"/>
                </a:solidFill>
                <a:ea typeface="隶书" panose="02010509060101010101" pitchFamily="49" charset="-122"/>
              </a:rPr>
              <a:pPr>
                <a:spcBef>
                  <a:spcPct val="0"/>
                </a:spcBef>
                <a:buFontTx/>
                <a:buNone/>
              </a:pPr>
              <a:t>29</a:t>
            </a:fld>
            <a:endParaRPr lang="en-US" altLang="zh-CN" sz="1000">
              <a:solidFill>
                <a:schemeClr val="bg1"/>
              </a:solidFill>
              <a:ea typeface="隶书" panose="02010509060101010101" pitchFamily="49" charset="-122"/>
            </a:endParaRPr>
          </a:p>
        </p:txBody>
      </p:sp>
      <p:sp>
        <p:nvSpPr>
          <p:cNvPr id="1014786" name="Rectangle 2"/>
          <p:cNvSpPr>
            <a:spLocks noGrp="1" noChangeArrowheads="1"/>
          </p:cNvSpPr>
          <p:nvPr>
            <p:ph type="title"/>
          </p:nvPr>
        </p:nvSpPr>
        <p:spPr>
          <a:xfrm>
            <a:off x="-4746" y="874501"/>
            <a:ext cx="5453047" cy="838200"/>
          </a:xfrm>
        </p:spPr>
        <p:txBody>
          <a:bodyPr/>
          <a:lstStyle/>
          <a:p>
            <a:pPr>
              <a:lnSpc>
                <a:spcPct val="120000"/>
              </a:lnSpc>
              <a:buFont typeface="Wingdings" panose="05000000000000000000" pitchFamily="2" charset="2"/>
              <a:buChar char="Ø"/>
              <a:defRPr/>
            </a:pPr>
            <a:r>
              <a:rPr kumimoji="1" lang="zh-CN" altLang="en-US" sz="2400" b="1" dirty="0">
                <a:solidFill>
                  <a:srgbClr val="006600"/>
                </a:solidFill>
                <a:effectLst>
                  <a:outerShdw blurRad="38100" dist="38100" dir="2700000" algn="tl">
                    <a:srgbClr val="C0C0C0"/>
                  </a:outerShdw>
                </a:effectLst>
                <a:latin typeface="宋体" panose="02010600030101010101" pitchFamily="2" charset="-122"/>
              </a:rPr>
              <a:t>如何由热电偶的热电势查热端温度值</a:t>
            </a:r>
            <a:r>
              <a:rPr lang="zh-CN" altLang="en-US" b="1" dirty="0">
                <a:latin typeface="Times New Roman" panose="02020603050405020304" pitchFamily="18" charset="0"/>
                <a:ea typeface="黑体" panose="02010609060101010101" pitchFamily="49" charset="-122"/>
              </a:rPr>
              <a:t> </a:t>
            </a:r>
          </a:p>
        </p:txBody>
      </p:sp>
      <p:sp>
        <p:nvSpPr>
          <p:cNvPr id="1014787" name="Text Box 3"/>
          <p:cNvSpPr txBox="1">
            <a:spLocks noChangeArrowheads="1"/>
          </p:cNvSpPr>
          <p:nvPr/>
        </p:nvSpPr>
        <p:spPr bwMode="auto">
          <a:xfrm>
            <a:off x="1774825" y="1412875"/>
            <a:ext cx="7939088" cy="121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50000"/>
              </a:spcBef>
              <a:buFontTx/>
              <a:buNone/>
            </a:pPr>
            <a:r>
              <a:rPr kumimoji="1" lang="en-US" altLang="zh-CN" b="1" dirty="0">
                <a:solidFill>
                  <a:srgbClr val="FFFF00"/>
                </a:solidFill>
                <a:latin typeface="宋体" panose="02010600030101010101" pitchFamily="2" charset="-122"/>
              </a:rPr>
              <a:t>    </a:t>
            </a:r>
            <a:r>
              <a:rPr kumimoji="1" lang="zh-CN" altLang="en-US" sz="2400" b="1" dirty="0">
                <a:latin typeface="宋体" panose="02010600030101010101" pitchFamily="2" charset="-122"/>
              </a:rPr>
              <a:t>设冷端为</a:t>
            </a:r>
            <a:r>
              <a:rPr kumimoji="1" lang="en-US" altLang="zh-CN" sz="2400" b="1" dirty="0">
                <a:latin typeface="宋体" panose="02010600030101010101" pitchFamily="2" charset="-122"/>
              </a:rPr>
              <a:t>0</a:t>
            </a:r>
            <a:r>
              <a:rPr kumimoji="1" lang="en-US" altLang="zh-CN" sz="2400" b="1" dirty="0">
                <a:latin typeface="宋体" panose="02010600030101010101" pitchFamily="2" charset="-122"/>
                <a:sym typeface="Symbol" panose="05050102010706020507" pitchFamily="18" charset="2"/>
              </a:rPr>
              <a:t></a:t>
            </a:r>
            <a:r>
              <a:rPr kumimoji="1" lang="en-US" altLang="zh-CN" sz="2400" b="1" dirty="0">
                <a:latin typeface="宋体" panose="02010600030101010101" pitchFamily="2" charset="-122"/>
              </a:rPr>
              <a:t>C</a:t>
            </a:r>
            <a:r>
              <a:rPr kumimoji="1" lang="zh-CN" altLang="en-US" sz="2400" b="1" dirty="0">
                <a:latin typeface="宋体" panose="02010600030101010101" pitchFamily="2" charset="-122"/>
              </a:rPr>
              <a:t>，根据以下电路中的毫伏表的示值及</a:t>
            </a:r>
            <a:r>
              <a:rPr kumimoji="1" lang="en-US" altLang="zh-CN" sz="2400" b="1" dirty="0">
                <a:latin typeface="宋体" panose="02010600030101010101" pitchFamily="2" charset="-122"/>
              </a:rPr>
              <a:t>K</a:t>
            </a:r>
            <a:r>
              <a:rPr kumimoji="1" lang="zh-CN" altLang="en-US" sz="2400" b="1" dirty="0">
                <a:latin typeface="宋体" panose="02010600030101010101" pitchFamily="2" charset="-122"/>
              </a:rPr>
              <a:t>热电偶的分度表，查出热端的温度</a:t>
            </a:r>
            <a:r>
              <a:rPr kumimoji="1" lang="en-US" altLang="zh-CN" sz="2400" b="1" i="1" dirty="0" err="1">
                <a:latin typeface="宋体" panose="02010600030101010101" pitchFamily="2" charset="-122"/>
                <a:cs typeface="Times New Roman" panose="02020603050405020304" pitchFamily="18" charset="0"/>
              </a:rPr>
              <a:t>t</a:t>
            </a:r>
            <a:r>
              <a:rPr kumimoji="1" lang="en-US" altLang="zh-CN" sz="2400" b="1" baseline="-30000" dirty="0" err="1">
                <a:latin typeface="宋体" panose="02010600030101010101" pitchFamily="2" charset="-122"/>
                <a:cs typeface="Times New Roman" panose="02020603050405020304" pitchFamily="18" charset="0"/>
              </a:rPr>
              <a:t>x</a:t>
            </a:r>
            <a:r>
              <a:rPr kumimoji="1" lang="en-US" altLang="zh-CN" sz="2400" b="1" dirty="0">
                <a:latin typeface="宋体" panose="02010600030101010101" pitchFamily="2" charset="-122"/>
              </a:rPr>
              <a:t> </a:t>
            </a:r>
            <a:r>
              <a:rPr kumimoji="1" lang="zh-CN" altLang="en-US" sz="2400" b="1" dirty="0">
                <a:latin typeface="宋体" panose="02010600030101010101" pitchFamily="2" charset="-122"/>
              </a:rPr>
              <a:t>。</a:t>
            </a:r>
          </a:p>
        </p:txBody>
      </p:sp>
      <p:pic>
        <p:nvPicPr>
          <p:cNvPr id="1014788" name="Picture 4" descr="精品9-18（去补偿导线）"/>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2744789"/>
            <a:ext cx="5616575" cy="350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790" name="Rectangle 6"/>
          <p:cNvSpPr>
            <a:spLocks noGrp="1" noChangeArrowheads="1"/>
          </p:cNvSpPr>
          <p:nvPr>
            <p:ph type="body" idx="1"/>
          </p:nvPr>
        </p:nvSpPr>
        <p:spPr>
          <a:xfrm>
            <a:off x="4630739" y="4357688"/>
            <a:ext cx="5545137" cy="1014412"/>
          </a:xfrm>
          <a:noFill/>
        </p:spPr>
        <p:txBody>
          <a:bodyPr/>
          <a:lstStyle/>
          <a:p>
            <a:r>
              <a:rPr lang="zh-CN" altLang="en-US" sz="2400" b="1">
                <a:solidFill>
                  <a:schemeClr val="tx2"/>
                </a:solidFill>
                <a:latin typeface="宋体" panose="02010600030101010101" pitchFamily="2" charset="-122"/>
              </a:rPr>
              <a:t>每</a:t>
            </a:r>
            <a:r>
              <a:rPr lang="en-US" altLang="zh-CN" sz="2400" b="1">
                <a:solidFill>
                  <a:schemeClr val="tx2"/>
                </a:solidFill>
                <a:latin typeface="宋体" panose="02010600030101010101" pitchFamily="2" charset="-122"/>
              </a:rPr>
              <a:t>10℃</a:t>
            </a:r>
            <a:r>
              <a:rPr lang="zh-CN" altLang="en-US" sz="2400" b="1">
                <a:solidFill>
                  <a:schemeClr val="tx2"/>
                </a:solidFill>
                <a:latin typeface="宋体" panose="02010600030101010101" pitchFamily="2" charset="-122"/>
              </a:rPr>
              <a:t>分档，</a:t>
            </a:r>
            <a:r>
              <a:rPr lang="zh-CN" altLang="en-US" sz="2400" b="1">
                <a:solidFill>
                  <a:srgbClr val="FF0000"/>
                </a:solidFill>
                <a:latin typeface="宋体" panose="02010600030101010101" pitchFamily="2" charset="-122"/>
              </a:rPr>
              <a:t>中间值按内插法计算</a:t>
            </a:r>
            <a:r>
              <a:rPr lang="zh-CN" altLang="en-US" sz="2400" b="1">
                <a:solidFill>
                  <a:schemeClr val="tx2"/>
                </a:solidFill>
                <a:latin typeface="宋体" panose="02010600030101010101" pitchFamily="2" charset="-122"/>
              </a:rPr>
              <a:t>。</a:t>
            </a:r>
          </a:p>
        </p:txBody>
      </p:sp>
      <mc:AlternateContent xmlns:mc="http://schemas.openxmlformats.org/markup-compatibility/2006" xmlns:a14="http://schemas.microsoft.com/office/drawing/2010/main">
        <mc:Choice Requires="a14">
          <p:sp>
            <p:nvSpPr>
              <p:cNvPr id="1014799" name="Object 15"/>
              <p:cNvSpPr txBox="1"/>
              <p:nvPr/>
            </p:nvSpPr>
            <p:spPr bwMode="auto">
              <a:xfrm>
                <a:off x="5448301" y="5013325"/>
                <a:ext cx="3672035" cy="97017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𝑀</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𝐿</m:t>
                          </m:r>
                        </m:sub>
                      </m:sSub>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𝐸</m:t>
                              </m:r>
                            </m:e>
                            <m:sub>
                              <m:r>
                                <a:rPr lang="zh-CN" altLang="en-US" sz="2000" i="1">
                                  <a:solidFill>
                                    <a:srgbClr val="000000"/>
                                  </a:solidFill>
                                  <a:latin typeface="Cambria Math" panose="02040503050406030204" pitchFamily="18" charset="0"/>
                                </a:rPr>
                                <m:t>𝑀</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𝐸</m:t>
                              </m:r>
                            </m:e>
                            <m:sub>
                              <m:r>
                                <a:rPr lang="zh-CN" altLang="en-US" sz="2000" i="1">
                                  <a:solidFill>
                                    <a:srgbClr val="000000"/>
                                  </a:solidFill>
                                  <a:latin typeface="Cambria Math" panose="02040503050406030204" pitchFamily="18" charset="0"/>
                                </a:rPr>
                                <m:t>𝐿</m:t>
                              </m:r>
                            </m:sub>
                          </m:sSub>
                        </m:num>
                        <m:den>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𝐸</m:t>
                              </m:r>
                            </m:e>
                            <m:sub>
                              <m:r>
                                <a:rPr lang="zh-CN" altLang="en-US" sz="2000" i="1">
                                  <a:solidFill>
                                    <a:srgbClr val="000000"/>
                                  </a:solidFill>
                                  <a:latin typeface="Cambria Math" panose="02040503050406030204" pitchFamily="18" charset="0"/>
                                </a:rPr>
                                <m:t>𝐻</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𝐸</m:t>
                              </m:r>
                            </m:e>
                            <m:sub>
                              <m:r>
                                <a:rPr lang="zh-CN" altLang="en-US" sz="2000" i="1">
                                  <a:solidFill>
                                    <a:srgbClr val="000000"/>
                                  </a:solidFill>
                                  <a:latin typeface="Cambria Math" panose="02040503050406030204" pitchFamily="18" charset="0"/>
                                </a:rPr>
                                <m:t>𝐿</m:t>
                              </m:r>
                            </m:sub>
                          </m:sSub>
                        </m:den>
                      </m:f>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𝐻</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𝐿</m:t>
                          </m:r>
                        </m:sub>
                      </m:sSub>
                      <m:r>
                        <a:rPr lang="zh-CN" altLang="en-US" sz="2000" i="1">
                          <a:solidFill>
                            <a:srgbClr val="000000"/>
                          </a:solidFill>
                          <a:latin typeface="Cambria Math" panose="02040503050406030204" pitchFamily="18" charset="0"/>
                        </a:rPr>
                        <m:t>)</m:t>
                      </m:r>
                    </m:oMath>
                  </m:oMathPara>
                </a14:m>
                <a:endParaRPr lang="zh-CN" altLang="en-US" sz="2000" dirty="0"/>
              </a:p>
            </p:txBody>
          </p:sp>
        </mc:Choice>
        <mc:Fallback xmlns="">
          <p:sp>
            <p:nvSpPr>
              <p:cNvPr id="1014799" name="Object 15"/>
              <p:cNvSpPr txBox="1">
                <a:spLocks noRot="1" noChangeAspect="1" noMove="1" noResize="1" noEditPoints="1" noAdjustHandles="1" noChangeArrowheads="1" noChangeShapeType="1" noTextEdit="1"/>
              </p:cNvSpPr>
              <p:nvPr/>
            </p:nvSpPr>
            <p:spPr bwMode="auto">
              <a:xfrm>
                <a:off x="5448301" y="5013325"/>
                <a:ext cx="3672035" cy="970174"/>
              </a:xfrm>
              <a:prstGeom prst="rect">
                <a:avLst/>
              </a:prstGeom>
              <a:blipFill>
                <a:blip r:embed="rId3"/>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095743258"/>
      </p:ext>
    </p:extLst>
  </p:cSld>
  <p:clrMapOvr>
    <a:masterClrMapping/>
  </p:clrMapOvr>
  <p:transition advTm="120000">
    <p:blind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2000"/>
                                  </p:stCondLst>
                                  <p:childTnLst>
                                    <p:set>
                                      <p:cBhvr>
                                        <p:cTn id="6" dur="1" fill="hold">
                                          <p:stCondLst>
                                            <p:cond delay="0"/>
                                          </p:stCondLst>
                                        </p:cTn>
                                        <p:tgtEl>
                                          <p:spTgt spid="1014787"/>
                                        </p:tgtEl>
                                        <p:attrNameLst>
                                          <p:attrName>style.visibility</p:attrName>
                                        </p:attrNameLst>
                                      </p:cBhvr>
                                      <p:to>
                                        <p:strVal val="visible"/>
                                      </p:to>
                                    </p:set>
                                    <p:animEffect transition="in" filter="wipe(left)">
                                      <p:cBhvr>
                                        <p:cTn id="7" dur="500"/>
                                        <p:tgtEl>
                                          <p:spTgt spid="1014787"/>
                                        </p:tgtEl>
                                      </p:cBhvr>
                                    </p:animEffect>
                                  </p:childTnLst>
                                </p:cTn>
                              </p:par>
                            </p:childTnLst>
                          </p:cTn>
                        </p:par>
                        <p:par>
                          <p:cTn id="8" fill="hold" nodeType="afterGroup">
                            <p:stCondLst>
                              <p:cond delay="2500"/>
                            </p:stCondLst>
                            <p:childTnLst>
                              <p:par>
                                <p:cTn id="9" presetID="8" presetClass="entr" presetSubtype="16" fill="hold" nodeType="afterEffect">
                                  <p:stCondLst>
                                    <p:cond delay="0"/>
                                  </p:stCondLst>
                                  <p:childTnLst>
                                    <p:set>
                                      <p:cBhvr>
                                        <p:cTn id="10" dur="1" fill="hold">
                                          <p:stCondLst>
                                            <p:cond delay="0"/>
                                          </p:stCondLst>
                                        </p:cTn>
                                        <p:tgtEl>
                                          <p:spTgt spid="1014788"/>
                                        </p:tgtEl>
                                        <p:attrNameLst>
                                          <p:attrName>style.visibility</p:attrName>
                                        </p:attrNameLst>
                                      </p:cBhvr>
                                      <p:to>
                                        <p:strVal val="visible"/>
                                      </p:to>
                                    </p:set>
                                    <p:animEffect transition="in" filter="diamond(in)">
                                      <p:cBhvr>
                                        <p:cTn id="11" dur="2000"/>
                                        <p:tgtEl>
                                          <p:spTgt spid="101478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1014790">
                                            <p:txEl>
                                              <p:pRg st="0" end="0"/>
                                            </p:txEl>
                                          </p:spTgt>
                                        </p:tgtEl>
                                        <p:attrNameLst>
                                          <p:attrName>style.visibility</p:attrName>
                                        </p:attrNameLst>
                                      </p:cBhvr>
                                      <p:to>
                                        <p:strVal val="visible"/>
                                      </p:to>
                                    </p:set>
                                    <p:animEffect transition="in" filter="diamond(in)">
                                      <p:cBhvr>
                                        <p:cTn id="16" dur="2000"/>
                                        <p:tgtEl>
                                          <p:spTgt spid="10147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787"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95400" y="907852"/>
            <a:ext cx="5460930" cy="472042"/>
            <a:chOff x="1841535" y="1274734"/>
            <a:chExt cx="5460930" cy="472042"/>
          </a:xfrm>
        </p:grpSpPr>
        <p:grpSp>
          <p:nvGrpSpPr>
            <p:cNvPr id="48" name="组合 47"/>
            <p:cNvGrpSpPr/>
            <p:nvPr/>
          </p:nvGrpSpPr>
          <p:grpSpPr>
            <a:xfrm>
              <a:off x="1841535" y="1303550"/>
              <a:ext cx="843427" cy="443226"/>
              <a:chOff x="666810" y="2586037"/>
              <a:chExt cx="468000" cy="245937"/>
            </a:xfrm>
          </p:grpSpPr>
          <p:sp>
            <p:nvSpPr>
              <p:cNvPr id="5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2" name="文本框 5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9" name="直接连接符 48"/>
            <p:cNvCxnSpPr>
              <a:stCxn id="51"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zh-CN" sz="2400" dirty="0">
                  <a:solidFill>
                    <a:schemeClr val="accent1"/>
                  </a:solidFill>
                  <a:latin typeface="Tahoma" pitchFamily="34" charset="0"/>
                </a:rPr>
                <a:t>传感器概述</a:t>
              </a:r>
              <a:endParaRPr kumimoji="1" lang="en-US" altLang="zh-CN" sz="2400" dirty="0">
                <a:solidFill>
                  <a:schemeClr val="accent1"/>
                </a:solidFill>
                <a:latin typeface="Tahoma" pitchFamily="34" charset="0"/>
              </a:endParaRPr>
            </a:p>
          </p:txBody>
        </p:sp>
      </p:grpSp>
      <p:grpSp>
        <p:nvGrpSpPr>
          <p:cNvPr id="6" name="组合 5"/>
          <p:cNvGrpSpPr/>
          <p:nvPr/>
        </p:nvGrpSpPr>
        <p:grpSpPr>
          <a:xfrm>
            <a:off x="695400" y="1504614"/>
            <a:ext cx="5460930" cy="472042"/>
            <a:chOff x="1841535" y="2194707"/>
            <a:chExt cx="5460930" cy="472042"/>
          </a:xfrm>
        </p:grpSpPr>
        <p:grpSp>
          <p:nvGrpSpPr>
            <p:cNvPr id="43" name="组合 42"/>
            <p:cNvGrpSpPr/>
            <p:nvPr/>
          </p:nvGrpSpPr>
          <p:grpSpPr>
            <a:xfrm>
              <a:off x="1841535" y="2223523"/>
              <a:ext cx="843427" cy="443226"/>
              <a:chOff x="666810" y="2586037"/>
              <a:chExt cx="468000" cy="245937"/>
            </a:xfrm>
          </p:grpSpPr>
          <p:sp>
            <p:nvSpPr>
              <p:cNvPr id="4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7" name="文本框 4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4" name="直接连接符 43"/>
            <p:cNvCxnSpPr>
              <a:stCxn id="46"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2915073" y="2194707"/>
              <a:ext cx="4387392" cy="461665"/>
            </a:xfrm>
            <a:prstGeom prst="rect">
              <a:avLst/>
            </a:prstGeom>
            <a:noFill/>
          </p:spPr>
          <p:txBody>
            <a:bodyPr wrap="square" rtlCol="0">
              <a:spAutoFit/>
            </a:bodyPr>
            <a:lstStyle/>
            <a:p>
              <a:r>
                <a:rPr lang="zh-CN" altLang="en-US" sz="2400" dirty="0"/>
                <a:t>金属温度传感器</a:t>
              </a:r>
            </a:p>
          </p:txBody>
        </p:sp>
      </p:grpSp>
      <p:grpSp>
        <p:nvGrpSpPr>
          <p:cNvPr id="7" name="组合 6"/>
          <p:cNvGrpSpPr/>
          <p:nvPr/>
        </p:nvGrpSpPr>
        <p:grpSpPr>
          <a:xfrm>
            <a:off x="695400" y="2101376"/>
            <a:ext cx="5460930" cy="472042"/>
            <a:chOff x="1841535" y="3114680"/>
            <a:chExt cx="5460930" cy="472042"/>
          </a:xfrm>
        </p:grpSpPr>
        <p:grpSp>
          <p:nvGrpSpPr>
            <p:cNvPr id="38" name="组合 37"/>
            <p:cNvGrpSpPr/>
            <p:nvPr/>
          </p:nvGrpSpPr>
          <p:grpSpPr>
            <a:xfrm>
              <a:off x="1841535" y="3143496"/>
              <a:ext cx="843427" cy="443226"/>
              <a:chOff x="666810" y="2586037"/>
              <a:chExt cx="468000" cy="245937"/>
            </a:xfrm>
          </p:grpSpPr>
          <p:sp>
            <p:nvSpPr>
              <p:cNvPr id="4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2" name="文本框 4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9" name="直接连接符 38"/>
            <p:cNvCxnSpPr>
              <a:stCxn id="41"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2915073" y="3114680"/>
              <a:ext cx="4387392" cy="461665"/>
            </a:xfrm>
            <a:prstGeom prst="rect">
              <a:avLst/>
            </a:prstGeom>
            <a:noFill/>
          </p:spPr>
          <p:txBody>
            <a:bodyPr wrap="square" rtlCol="0">
              <a:spAutoFit/>
            </a:bodyPr>
            <a:lstStyle/>
            <a:p>
              <a:r>
                <a:rPr lang="zh-CN" altLang="en-US" sz="2400" dirty="0"/>
                <a:t>热电偶</a:t>
              </a:r>
            </a:p>
          </p:txBody>
        </p:sp>
      </p:grpSp>
      <p:grpSp>
        <p:nvGrpSpPr>
          <p:cNvPr id="8" name="组合 7"/>
          <p:cNvGrpSpPr/>
          <p:nvPr/>
        </p:nvGrpSpPr>
        <p:grpSpPr>
          <a:xfrm>
            <a:off x="695400" y="2698138"/>
            <a:ext cx="5460930" cy="472042"/>
            <a:chOff x="1841535" y="4034653"/>
            <a:chExt cx="5460930" cy="472042"/>
          </a:xfrm>
        </p:grpSpPr>
        <p:grpSp>
          <p:nvGrpSpPr>
            <p:cNvPr id="33" name="组合 32"/>
            <p:cNvGrpSpPr/>
            <p:nvPr/>
          </p:nvGrpSpPr>
          <p:grpSpPr>
            <a:xfrm>
              <a:off x="1841535" y="4063469"/>
              <a:ext cx="843427" cy="443226"/>
              <a:chOff x="666810" y="2586037"/>
              <a:chExt cx="468000" cy="245937"/>
            </a:xfrm>
          </p:grpSpPr>
          <p:sp>
            <p:nvSpPr>
              <p:cNvPr id="3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7" name="文本框 3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4" name="直接连接符 33"/>
            <p:cNvCxnSpPr>
              <a:stCxn id="36"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915073" y="4034653"/>
              <a:ext cx="4387392" cy="461665"/>
            </a:xfrm>
            <a:prstGeom prst="rect">
              <a:avLst/>
            </a:prstGeom>
            <a:noFill/>
          </p:spPr>
          <p:txBody>
            <a:bodyPr wrap="square" rtlCol="0">
              <a:spAutoFit/>
            </a:bodyPr>
            <a:lstStyle/>
            <a:p>
              <a:r>
                <a:rPr lang="zh-CN" altLang="en-US" sz="2400" dirty="0"/>
                <a:t>热敏电阻</a:t>
              </a:r>
            </a:p>
          </p:txBody>
        </p:sp>
      </p:grpSp>
      <p:grpSp>
        <p:nvGrpSpPr>
          <p:cNvPr id="9" name="组合 8"/>
          <p:cNvGrpSpPr/>
          <p:nvPr/>
        </p:nvGrpSpPr>
        <p:grpSpPr>
          <a:xfrm>
            <a:off x="696234" y="3294900"/>
            <a:ext cx="5460930" cy="472042"/>
            <a:chOff x="1841535" y="4954628"/>
            <a:chExt cx="5460930" cy="472042"/>
          </a:xfrm>
        </p:grpSpPr>
        <p:grpSp>
          <p:nvGrpSpPr>
            <p:cNvPr id="28" name="组合 27"/>
            <p:cNvGrpSpPr/>
            <p:nvPr/>
          </p:nvGrpSpPr>
          <p:grpSpPr>
            <a:xfrm>
              <a:off x="1841535" y="4983444"/>
              <a:ext cx="843427" cy="443226"/>
              <a:chOff x="666810" y="2586037"/>
              <a:chExt cx="468000" cy="245937"/>
            </a:xfrm>
          </p:grpSpPr>
          <p:sp>
            <p:nvSpPr>
              <p:cNvPr id="3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2" name="文本框 3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9" name="直接连接符 28"/>
            <p:cNvCxnSpPr>
              <a:stCxn id="3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915073" y="4954628"/>
              <a:ext cx="4387392" cy="461665"/>
            </a:xfrm>
            <a:prstGeom prst="rect">
              <a:avLst/>
            </a:prstGeom>
            <a:noFill/>
          </p:spPr>
          <p:txBody>
            <a:bodyPr wrap="square" rtlCol="0">
              <a:spAutoFit/>
            </a:bodyPr>
            <a:lstStyle/>
            <a:p>
              <a:r>
                <a:rPr lang="zh-CN" altLang="en-US" sz="2400" dirty="0"/>
                <a:t>霍尔传感器</a:t>
              </a:r>
            </a:p>
          </p:txBody>
        </p:sp>
      </p:grpSp>
      <p:grpSp>
        <p:nvGrpSpPr>
          <p:cNvPr id="10" name="组合 9"/>
          <p:cNvGrpSpPr/>
          <p:nvPr/>
        </p:nvGrpSpPr>
        <p:grpSpPr>
          <a:xfrm>
            <a:off x="695400" y="3891662"/>
            <a:ext cx="5460930" cy="472042"/>
            <a:chOff x="1993935" y="1427134"/>
            <a:chExt cx="5460930" cy="472042"/>
          </a:xfrm>
        </p:grpSpPr>
        <p:grpSp>
          <p:nvGrpSpPr>
            <p:cNvPr id="23" name="组合 22"/>
            <p:cNvGrpSpPr/>
            <p:nvPr/>
          </p:nvGrpSpPr>
          <p:grpSpPr>
            <a:xfrm>
              <a:off x="1993935" y="1455950"/>
              <a:ext cx="843427" cy="443226"/>
              <a:chOff x="666810" y="2586037"/>
              <a:chExt cx="468000" cy="245937"/>
            </a:xfrm>
          </p:grpSpPr>
          <p:sp>
            <p:nvSpPr>
              <p:cNvPr id="2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7" name="文本框 2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4" name="直接连接符 23"/>
            <p:cNvCxnSpPr>
              <a:stCxn id="26"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67473" y="1427134"/>
              <a:ext cx="4387392" cy="461665"/>
            </a:xfrm>
            <a:prstGeom prst="rect">
              <a:avLst/>
            </a:prstGeom>
            <a:noFill/>
          </p:spPr>
          <p:txBody>
            <a:bodyPr wrap="square" rtlCol="0">
              <a:spAutoFit/>
            </a:bodyPr>
            <a:lstStyle/>
            <a:p>
              <a:r>
                <a:rPr lang="zh-CN" altLang="en-US" sz="2400" dirty="0"/>
                <a:t>磁阻传感器</a:t>
              </a:r>
            </a:p>
          </p:txBody>
        </p:sp>
      </p:grpSp>
      <p:grpSp>
        <p:nvGrpSpPr>
          <p:cNvPr id="11" name="组合 10"/>
          <p:cNvGrpSpPr/>
          <p:nvPr/>
        </p:nvGrpSpPr>
        <p:grpSpPr>
          <a:xfrm>
            <a:off x="695400" y="4488424"/>
            <a:ext cx="5460930" cy="472042"/>
            <a:chOff x="1841535" y="5284653"/>
            <a:chExt cx="5460930" cy="472042"/>
          </a:xfrm>
        </p:grpSpPr>
        <p:grpSp>
          <p:nvGrpSpPr>
            <p:cNvPr id="18" name="组合 17"/>
            <p:cNvGrpSpPr/>
            <p:nvPr/>
          </p:nvGrpSpPr>
          <p:grpSpPr>
            <a:xfrm>
              <a:off x="1841535" y="5313469"/>
              <a:ext cx="843427" cy="443226"/>
              <a:chOff x="666810" y="2586037"/>
              <a:chExt cx="468000" cy="245937"/>
            </a:xfrm>
          </p:grpSpPr>
          <p:sp>
            <p:nvSpPr>
              <p:cNvPr id="2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2" name="文本框 2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9" name="直接连接符 18"/>
            <p:cNvCxnSpPr>
              <a:stCxn id="21"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15073" y="5284653"/>
              <a:ext cx="4387392" cy="461665"/>
            </a:xfrm>
            <a:prstGeom prst="rect">
              <a:avLst/>
            </a:prstGeom>
            <a:noFill/>
          </p:spPr>
          <p:txBody>
            <a:bodyPr wrap="square" rtlCol="0">
              <a:spAutoFit/>
            </a:bodyPr>
            <a:lstStyle/>
            <a:p>
              <a:r>
                <a:rPr lang="zh-CN" altLang="en-US" sz="2400" dirty="0"/>
                <a:t>电场测量探头</a:t>
              </a:r>
            </a:p>
          </p:txBody>
        </p:sp>
      </p:grpSp>
      <p:grpSp>
        <p:nvGrpSpPr>
          <p:cNvPr id="12" name="组合 11"/>
          <p:cNvGrpSpPr/>
          <p:nvPr/>
        </p:nvGrpSpPr>
        <p:grpSpPr>
          <a:xfrm>
            <a:off x="695400" y="5085184"/>
            <a:ext cx="5460930" cy="472042"/>
            <a:chOff x="1841535" y="5284653"/>
            <a:chExt cx="5460930" cy="472042"/>
          </a:xfrm>
        </p:grpSpPr>
        <p:grpSp>
          <p:nvGrpSpPr>
            <p:cNvPr id="13" name="组合 12"/>
            <p:cNvGrpSpPr/>
            <p:nvPr/>
          </p:nvGrpSpPr>
          <p:grpSpPr>
            <a:xfrm>
              <a:off x="1841535" y="5313469"/>
              <a:ext cx="843427" cy="443226"/>
              <a:chOff x="666810" y="2586037"/>
              <a:chExt cx="468000" cy="245937"/>
            </a:xfrm>
          </p:grpSpPr>
          <p:sp>
            <p:nvSpPr>
              <p:cNvPr id="1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7" name="文本框 1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4" name="直接连接符 13"/>
            <p:cNvCxnSpPr>
              <a:stCxn id="16"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15073" y="5284653"/>
              <a:ext cx="4387392" cy="461665"/>
            </a:xfrm>
            <a:prstGeom prst="rect">
              <a:avLst/>
            </a:prstGeom>
            <a:noFill/>
          </p:spPr>
          <p:txBody>
            <a:bodyPr wrap="square" rtlCol="0">
              <a:spAutoFit/>
            </a:bodyPr>
            <a:lstStyle/>
            <a:p>
              <a:r>
                <a:rPr lang="zh-CN" altLang="en-US" sz="2400" dirty="0"/>
                <a:t>电涡流传感器</a:t>
              </a:r>
            </a:p>
          </p:txBody>
        </p:sp>
      </p:grpSp>
      <p:grpSp>
        <p:nvGrpSpPr>
          <p:cNvPr id="53" name="组合 52"/>
          <p:cNvGrpSpPr/>
          <p:nvPr/>
        </p:nvGrpSpPr>
        <p:grpSpPr>
          <a:xfrm>
            <a:off x="6385607" y="936668"/>
            <a:ext cx="5460930" cy="472042"/>
            <a:chOff x="1841535" y="1274734"/>
            <a:chExt cx="5460930" cy="472042"/>
          </a:xfrm>
        </p:grpSpPr>
        <p:grpSp>
          <p:nvGrpSpPr>
            <p:cNvPr id="54" name="组合 53"/>
            <p:cNvGrpSpPr/>
            <p:nvPr/>
          </p:nvGrpSpPr>
          <p:grpSpPr>
            <a:xfrm>
              <a:off x="1841535" y="1303550"/>
              <a:ext cx="843427" cy="443226"/>
              <a:chOff x="666810" y="2586037"/>
              <a:chExt cx="468000" cy="245937"/>
            </a:xfrm>
          </p:grpSpPr>
          <p:sp>
            <p:nvSpPr>
              <p:cNvPr id="57"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8" name="文本框 57"/>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9</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5" name="直接连接符 54"/>
            <p:cNvCxnSpPr>
              <a:stCxn id="57"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en-US" sz="2400" dirty="0">
                  <a:solidFill>
                    <a:schemeClr val="accent1"/>
                  </a:solidFill>
                  <a:latin typeface="Tahoma" pitchFamily="34" charset="0"/>
                </a:rPr>
                <a:t>压电传感器</a:t>
              </a:r>
            </a:p>
          </p:txBody>
        </p:sp>
      </p:grpSp>
      <p:grpSp>
        <p:nvGrpSpPr>
          <p:cNvPr id="59" name="组合 58"/>
          <p:cNvGrpSpPr/>
          <p:nvPr/>
        </p:nvGrpSpPr>
        <p:grpSpPr>
          <a:xfrm>
            <a:off x="6385607" y="1533430"/>
            <a:ext cx="5460930" cy="472042"/>
            <a:chOff x="1841535" y="2194707"/>
            <a:chExt cx="5460930" cy="472042"/>
          </a:xfrm>
        </p:grpSpPr>
        <p:grpSp>
          <p:nvGrpSpPr>
            <p:cNvPr id="60" name="组合 59"/>
            <p:cNvGrpSpPr/>
            <p:nvPr/>
          </p:nvGrpSpPr>
          <p:grpSpPr>
            <a:xfrm>
              <a:off x="1841535" y="2223523"/>
              <a:ext cx="843427" cy="443226"/>
              <a:chOff x="666810" y="2586037"/>
              <a:chExt cx="468000" cy="245937"/>
            </a:xfrm>
          </p:grpSpPr>
          <p:sp>
            <p:nvSpPr>
              <p:cNvPr id="6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4" name="文本框 6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10</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1" name="直接连接符 60"/>
            <p:cNvCxnSpPr>
              <a:stCxn id="6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2915073" y="2194707"/>
              <a:ext cx="4387392" cy="461665"/>
            </a:xfrm>
            <a:prstGeom prst="rect">
              <a:avLst/>
            </a:prstGeom>
            <a:noFill/>
          </p:spPr>
          <p:txBody>
            <a:bodyPr wrap="square" rtlCol="0">
              <a:spAutoFit/>
            </a:bodyPr>
            <a:lstStyle/>
            <a:p>
              <a:r>
                <a:rPr lang="zh-CN" altLang="en-US" sz="2400" dirty="0"/>
                <a:t>光电传感器</a:t>
              </a:r>
            </a:p>
          </p:txBody>
        </p:sp>
      </p:grpSp>
      <p:grpSp>
        <p:nvGrpSpPr>
          <p:cNvPr id="65" name="组合 64"/>
          <p:cNvGrpSpPr/>
          <p:nvPr/>
        </p:nvGrpSpPr>
        <p:grpSpPr>
          <a:xfrm>
            <a:off x="6385607" y="2130192"/>
            <a:ext cx="5460930" cy="472042"/>
            <a:chOff x="1841535" y="3114680"/>
            <a:chExt cx="5460930" cy="472042"/>
          </a:xfrm>
        </p:grpSpPr>
        <p:grpSp>
          <p:nvGrpSpPr>
            <p:cNvPr id="66" name="组合 65"/>
            <p:cNvGrpSpPr/>
            <p:nvPr/>
          </p:nvGrpSpPr>
          <p:grpSpPr>
            <a:xfrm>
              <a:off x="1841535" y="3143496"/>
              <a:ext cx="843427" cy="443226"/>
              <a:chOff x="666810" y="2586037"/>
              <a:chExt cx="468000" cy="245937"/>
            </a:xfrm>
          </p:grpSpPr>
          <p:sp>
            <p:nvSpPr>
              <p:cNvPr id="6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0" name="文本框 6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7" name="直接连接符 66"/>
            <p:cNvCxnSpPr>
              <a:stCxn id="69"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915073" y="3114680"/>
              <a:ext cx="4387392" cy="461665"/>
            </a:xfrm>
            <a:prstGeom prst="rect">
              <a:avLst/>
            </a:prstGeom>
            <a:noFill/>
          </p:spPr>
          <p:txBody>
            <a:bodyPr wrap="square" rtlCol="0">
              <a:spAutoFit/>
            </a:bodyPr>
            <a:lstStyle/>
            <a:p>
              <a:r>
                <a:rPr lang="zh-CN" altLang="en-US" sz="2400" dirty="0"/>
                <a:t>电容式传感器</a:t>
              </a:r>
            </a:p>
          </p:txBody>
        </p:sp>
      </p:grpSp>
      <p:grpSp>
        <p:nvGrpSpPr>
          <p:cNvPr id="71" name="组合 70"/>
          <p:cNvGrpSpPr/>
          <p:nvPr/>
        </p:nvGrpSpPr>
        <p:grpSpPr>
          <a:xfrm>
            <a:off x="6385607" y="2726954"/>
            <a:ext cx="5460930" cy="472042"/>
            <a:chOff x="1841535" y="4034653"/>
            <a:chExt cx="5460930" cy="472042"/>
          </a:xfrm>
        </p:grpSpPr>
        <p:grpSp>
          <p:nvGrpSpPr>
            <p:cNvPr id="72" name="组合 71"/>
            <p:cNvGrpSpPr/>
            <p:nvPr/>
          </p:nvGrpSpPr>
          <p:grpSpPr>
            <a:xfrm>
              <a:off x="1841535" y="4063469"/>
              <a:ext cx="843427" cy="443226"/>
              <a:chOff x="666810" y="2586037"/>
              <a:chExt cx="468000" cy="245937"/>
            </a:xfrm>
          </p:grpSpPr>
          <p:sp>
            <p:nvSpPr>
              <p:cNvPr id="75"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6" name="文本框 75"/>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3" name="直接连接符 72"/>
            <p:cNvCxnSpPr>
              <a:stCxn id="75"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2915073" y="4034653"/>
              <a:ext cx="4387392" cy="461665"/>
            </a:xfrm>
            <a:prstGeom prst="rect">
              <a:avLst/>
            </a:prstGeom>
            <a:noFill/>
          </p:spPr>
          <p:txBody>
            <a:bodyPr wrap="square" rtlCol="0">
              <a:spAutoFit/>
            </a:bodyPr>
            <a:lstStyle/>
            <a:p>
              <a:r>
                <a:rPr lang="zh-CN" altLang="en-US" sz="2400" dirty="0"/>
                <a:t>电感式传感器</a:t>
              </a:r>
            </a:p>
          </p:txBody>
        </p:sp>
      </p:grpSp>
      <p:grpSp>
        <p:nvGrpSpPr>
          <p:cNvPr id="77" name="组合 76"/>
          <p:cNvGrpSpPr/>
          <p:nvPr/>
        </p:nvGrpSpPr>
        <p:grpSpPr>
          <a:xfrm>
            <a:off x="6386441" y="3323716"/>
            <a:ext cx="5460930" cy="472042"/>
            <a:chOff x="1841535" y="4954628"/>
            <a:chExt cx="5460930" cy="472042"/>
          </a:xfrm>
        </p:grpSpPr>
        <p:grpSp>
          <p:nvGrpSpPr>
            <p:cNvPr id="78" name="组合 77"/>
            <p:cNvGrpSpPr/>
            <p:nvPr/>
          </p:nvGrpSpPr>
          <p:grpSpPr>
            <a:xfrm>
              <a:off x="1841535" y="4983444"/>
              <a:ext cx="843427" cy="443226"/>
              <a:chOff x="666810" y="2586037"/>
              <a:chExt cx="468000" cy="245937"/>
            </a:xfrm>
          </p:grpSpPr>
          <p:sp>
            <p:nvSpPr>
              <p:cNvPr id="8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2" name="文本框 8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9" name="直接连接符 78"/>
            <p:cNvCxnSpPr>
              <a:stCxn id="8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2915073" y="4954628"/>
              <a:ext cx="4387392" cy="461665"/>
            </a:xfrm>
            <a:prstGeom prst="rect">
              <a:avLst/>
            </a:prstGeom>
            <a:noFill/>
          </p:spPr>
          <p:txBody>
            <a:bodyPr wrap="square" rtlCol="0">
              <a:spAutoFit/>
            </a:bodyPr>
            <a:lstStyle/>
            <a:p>
              <a:r>
                <a:rPr lang="zh-CN" altLang="en-US" sz="2400" dirty="0"/>
                <a:t>差动传感器与测量电桥</a:t>
              </a:r>
            </a:p>
          </p:txBody>
        </p:sp>
      </p:grpSp>
    </p:spTree>
    <p:extLst>
      <p:ext uri="{BB962C8B-B14F-4D97-AF65-F5344CB8AC3E}">
        <p14:creationId xmlns:p14="http://schemas.microsoft.com/office/powerpoint/2010/main" val="860665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460804" descr="Img000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14400"/>
            <a:ext cx="9144000" cy="562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日期占位符 1"/>
          <p:cNvSpPr>
            <a:spLocks noGrp="1" noChangeArrowheads="1"/>
          </p:cNvSpPr>
          <p:nvPr>
            <p:ph type="dt" sz="quarter" idx="4294967295"/>
          </p:nvPr>
        </p:nvSpPr>
        <p:spPr>
          <a:xfrm>
            <a:off x="1524000" y="6381750"/>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D587B97-0439-44FB-9583-710EB1ECC59D}" type="datetime12">
              <a:rPr lang="en-US" altLang="zh-CN" sz="1000">
                <a:solidFill>
                  <a:schemeClr val="bg1"/>
                </a:solidFill>
              </a:rPr>
              <a:pPr>
                <a:spcBef>
                  <a:spcPct val="0"/>
                </a:spcBef>
                <a:buFontTx/>
                <a:buNone/>
              </a:pPr>
              <a:t>11:37 AM</a:t>
            </a:fld>
            <a:endParaRPr lang="en-US" altLang="zh-CN" sz="1000">
              <a:solidFill>
                <a:schemeClr val="bg1"/>
              </a:solidFill>
            </a:endParaRPr>
          </a:p>
        </p:txBody>
      </p:sp>
      <p:sp>
        <p:nvSpPr>
          <p:cNvPr id="16388" name="灯片编号占位符 2"/>
          <p:cNvSpPr>
            <a:spLocks noGrp="1" noChangeArrowheads="1"/>
          </p:cNvSpPr>
          <p:nvPr>
            <p:ph type="sldNum" sz="quarter" idx="4294967295"/>
          </p:nvPr>
        </p:nvSpPr>
        <p:spPr>
          <a:xfrm>
            <a:off x="8534400" y="6381750"/>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36AF161-93BE-44F2-97B2-00FAF3AF07B4}" type="slidenum">
              <a:rPr lang="zh-CN" altLang="en-US" sz="1000">
                <a:solidFill>
                  <a:schemeClr val="bg1"/>
                </a:solidFill>
                <a:ea typeface="隶书" panose="02010509060101010101" pitchFamily="49" charset="-122"/>
              </a:rPr>
              <a:pPr>
                <a:spcBef>
                  <a:spcPct val="0"/>
                </a:spcBef>
                <a:buFontTx/>
                <a:buNone/>
              </a:pPr>
              <a:t>30</a:t>
            </a:fld>
            <a:endParaRPr lang="zh-CN" altLang="en-US" sz="1000">
              <a:solidFill>
                <a:schemeClr val="bg1"/>
              </a:solidFill>
              <a:ea typeface="隶书" panose="02010509060101010101" pitchFamily="49" charset="-122"/>
            </a:endParaRPr>
          </a:p>
        </p:txBody>
      </p:sp>
      <p:sp>
        <p:nvSpPr>
          <p:cNvPr id="6" name="矩形 5"/>
          <p:cNvSpPr>
            <a:spLocks noChangeArrowheads="1"/>
          </p:cNvSpPr>
          <p:nvPr/>
        </p:nvSpPr>
        <p:spPr bwMode="auto">
          <a:xfrm>
            <a:off x="1811338" y="2155826"/>
            <a:ext cx="1465262" cy="20796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sp>
        <p:nvSpPr>
          <p:cNvPr id="7" name="矩形 6"/>
          <p:cNvSpPr>
            <a:spLocks noChangeArrowheads="1"/>
          </p:cNvSpPr>
          <p:nvPr/>
        </p:nvSpPr>
        <p:spPr bwMode="auto">
          <a:xfrm>
            <a:off x="6635751" y="2139950"/>
            <a:ext cx="684213" cy="223838"/>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sp>
        <p:nvSpPr>
          <p:cNvPr id="16391" name="文本框 460803"/>
          <p:cNvSpPr txBox="1">
            <a:spLocks noChangeArrowheads="1"/>
          </p:cNvSpPr>
          <p:nvPr/>
        </p:nvSpPr>
        <p:spPr bwMode="auto">
          <a:xfrm>
            <a:off x="3791744" y="838746"/>
            <a:ext cx="4002087" cy="457200"/>
          </a:xfrm>
          <a:prstGeom prst="rect">
            <a:avLst/>
          </a:prstGeom>
          <a:solidFill>
            <a:srgbClr val="CC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rPr>
              <a:t>S</a:t>
            </a:r>
            <a:r>
              <a:rPr lang="zh-CN" altLang="en-US" sz="2400" b="1">
                <a:latin typeface="Times New Roman" panose="02020603050405020304" pitchFamily="18" charset="0"/>
              </a:rPr>
              <a:t>型</a:t>
            </a:r>
            <a:r>
              <a:rPr lang="en-US" altLang="zh-CN" sz="2400" b="1">
                <a:latin typeface="Times New Roman" panose="02020603050405020304" pitchFamily="18" charset="0"/>
              </a:rPr>
              <a:t>(</a:t>
            </a:r>
            <a:r>
              <a:rPr lang="zh-CN" altLang="en-US" sz="2400" b="1">
                <a:latin typeface="Times New Roman" panose="02020603050405020304" pitchFamily="18" charset="0"/>
              </a:rPr>
              <a:t>铂铑</a:t>
            </a:r>
            <a:r>
              <a:rPr lang="en-US" altLang="zh-CN" sz="2400" b="1" baseline="-25000">
                <a:latin typeface="Times New Roman" panose="02020603050405020304" pitchFamily="18" charset="0"/>
              </a:rPr>
              <a:t>10</a:t>
            </a:r>
            <a:r>
              <a:rPr lang="en-US" altLang="zh-CN" sz="2400" b="1">
                <a:latin typeface="Times New Roman" panose="02020603050405020304" pitchFamily="18" charset="0"/>
              </a:rPr>
              <a:t>-</a:t>
            </a:r>
            <a:r>
              <a:rPr lang="zh-CN" altLang="en-US" sz="2400" b="1">
                <a:latin typeface="Times New Roman" panose="02020603050405020304" pitchFamily="18" charset="0"/>
              </a:rPr>
              <a:t>铂</a:t>
            </a:r>
            <a:r>
              <a:rPr lang="en-US" altLang="zh-CN" sz="2400" b="1">
                <a:latin typeface="Times New Roman" panose="02020603050405020304" pitchFamily="18" charset="0"/>
              </a:rPr>
              <a:t>)</a:t>
            </a:r>
            <a:r>
              <a:rPr lang="zh-CN" altLang="en-US" sz="2400" b="1">
                <a:latin typeface="Times New Roman" panose="02020603050405020304" pitchFamily="18" charset="0"/>
              </a:rPr>
              <a:t>热电偶分度表 </a:t>
            </a:r>
          </a:p>
        </p:txBody>
      </p:sp>
    </p:spTree>
    <p:extLst>
      <p:ext uri="{BB962C8B-B14F-4D97-AF65-F5344CB8AC3E}">
        <p14:creationId xmlns:p14="http://schemas.microsoft.com/office/powerpoint/2010/main" val="667534967"/>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内容占位符 1"/>
          <p:cNvGraphicFramePr>
            <a:graphicFrameLocks noGrp="1"/>
          </p:cNvGraphicFramePr>
          <p:nvPr>
            <p:ph sz="quarter" idx="10"/>
            <p:extLst>
              <p:ext uri="{D42A27DB-BD31-4B8C-83A1-F6EECF244321}">
                <p14:modId xmlns:p14="http://schemas.microsoft.com/office/powerpoint/2010/main" val="2423255246"/>
              </p:ext>
            </p:extLst>
          </p:nvPr>
        </p:nvGraphicFramePr>
        <p:xfrm>
          <a:off x="658813" y="1685925"/>
          <a:ext cx="11163300"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9938" name="Rectangle 2"/>
          <p:cNvSpPr>
            <a:spLocks noGrp="1" noChangeArrowheads="1"/>
          </p:cNvSpPr>
          <p:nvPr>
            <p:ph type="title"/>
          </p:nvPr>
        </p:nvSpPr>
        <p:spPr>
          <a:xfrm>
            <a:off x="658701" y="975600"/>
            <a:ext cx="3349067" cy="576000"/>
          </a:xfrm>
        </p:spPr>
        <p:txBody>
          <a:bodyPr vert="horz" lIns="91440" tIns="45720" rIns="91440" bIns="45720" rtlCol="0" anchor="b" anchorCtr="0">
            <a:normAutofit/>
          </a:bodyPr>
          <a:lstStyle/>
          <a:p>
            <a:r>
              <a:rPr lang="zh-CN" altLang="en-US" dirty="0">
                <a:latin typeface="+mj-ea"/>
              </a:rPr>
              <a:t>热电偶技术参数</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内容占位符 1"/>
          <p:cNvGraphicFramePr>
            <a:graphicFrameLocks noGrp="1"/>
          </p:cNvGraphicFramePr>
          <p:nvPr>
            <p:ph sz="quarter" idx="10"/>
            <p:extLst>
              <p:ext uri="{D42A27DB-BD31-4B8C-83A1-F6EECF244321}">
                <p14:modId xmlns:p14="http://schemas.microsoft.com/office/powerpoint/2010/main" val="2158353938"/>
              </p:ext>
            </p:extLst>
          </p:nvPr>
        </p:nvGraphicFramePr>
        <p:xfrm>
          <a:off x="767408" y="2060848"/>
          <a:ext cx="10657184" cy="2031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0962" name="Rectangle 2"/>
          <p:cNvSpPr>
            <a:spLocks noGrp="1" noChangeArrowheads="1"/>
          </p:cNvSpPr>
          <p:nvPr>
            <p:ph type="title"/>
          </p:nvPr>
        </p:nvSpPr>
        <p:spPr>
          <a:xfrm>
            <a:off x="658701" y="975600"/>
            <a:ext cx="3061035" cy="576000"/>
          </a:xfrm>
        </p:spPr>
        <p:txBody>
          <a:bodyPr vert="horz" lIns="91440" tIns="45720" rIns="91440" bIns="45720" rtlCol="0" anchor="b" anchorCtr="0">
            <a:normAutofit/>
          </a:bodyPr>
          <a:lstStyle/>
          <a:p>
            <a:r>
              <a:rPr lang="zh-CN" altLang="en-US" dirty="0">
                <a:latin typeface="+mj-ea"/>
              </a:rPr>
              <a:t>冷端温度补偿</a:t>
            </a:r>
          </a:p>
        </p:txBody>
      </p:sp>
      <p:sp>
        <p:nvSpPr>
          <p:cNvPr id="4" name="矩形 3"/>
          <p:cNvSpPr/>
          <p:nvPr/>
        </p:nvSpPr>
        <p:spPr>
          <a:xfrm>
            <a:off x="2567608" y="4149080"/>
            <a:ext cx="6355054" cy="1947649"/>
          </a:xfrm>
          <a:prstGeom prst="rect">
            <a:avLst/>
          </a:prstGeom>
        </p:spPr>
        <p:txBody>
          <a:bodyPr wrap="square">
            <a:spAutoFit/>
          </a:bodyPr>
          <a:lstStyle/>
          <a:p>
            <a:pPr marL="457200" lvl="0" indent="-457200">
              <a:lnSpc>
                <a:spcPct val="150000"/>
              </a:lnSpc>
              <a:buFont typeface="Wingdings" panose="05000000000000000000" pitchFamily="2" charset="2"/>
              <a:buChar char="l"/>
            </a:pPr>
            <a:r>
              <a:rPr lang="en-US" altLang="zh-CN" sz="2800" dirty="0"/>
              <a:t>0℃</a:t>
            </a:r>
            <a:r>
              <a:rPr lang="zh-CN" altLang="zh-CN" sz="2800" dirty="0"/>
              <a:t>恒温法</a:t>
            </a:r>
          </a:p>
          <a:p>
            <a:pPr marL="457200" lvl="0" indent="-457200">
              <a:lnSpc>
                <a:spcPct val="150000"/>
              </a:lnSpc>
              <a:buFont typeface="Wingdings" panose="05000000000000000000" pitchFamily="2" charset="2"/>
              <a:buChar char="l"/>
            </a:pPr>
            <a:r>
              <a:rPr lang="zh-CN" altLang="en-US" sz="2800" dirty="0"/>
              <a:t>冷端温度计算修正法</a:t>
            </a:r>
          </a:p>
          <a:p>
            <a:pPr marL="457200" lvl="0" indent="-457200">
              <a:lnSpc>
                <a:spcPct val="150000"/>
              </a:lnSpc>
              <a:buFont typeface="Wingdings" panose="05000000000000000000" pitchFamily="2" charset="2"/>
              <a:buChar char="l"/>
            </a:pPr>
            <a:r>
              <a:rPr lang="zh-CN" altLang="en-US" sz="2800" dirty="0"/>
              <a:t>硬件自动补偿法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vert="horz" lIns="91440" tIns="45720" rIns="91440" bIns="45720" rtlCol="0" anchor="b" anchorCtr="0">
            <a:normAutofit/>
          </a:bodyPr>
          <a:lstStyle/>
          <a:p>
            <a:r>
              <a:rPr lang="en-US" altLang="zh-CN" sz="3400" dirty="0">
                <a:latin typeface="+mj-ea"/>
              </a:rPr>
              <a:t>0℃</a:t>
            </a:r>
            <a:r>
              <a:rPr lang="zh-CN" altLang="en-US" sz="3400" dirty="0">
                <a:latin typeface="+mj-ea"/>
              </a:rPr>
              <a:t>恒温法</a:t>
            </a:r>
          </a:p>
        </p:txBody>
      </p:sp>
      <p:pic>
        <p:nvPicPr>
          <p:cNvPr id="6" name="Picture 6" descr="调整大小 t6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5589" y="2875607"/>
            <a:ext cx="6554787"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R%IZA{K17Q@Y$`[GW3Z51Z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076" y="2708920"/>
            <a:ext cx="5905500"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p:cNvGrpSpPr/>
          <p:nvPr/>
        </p:nvGrpSpPr>
        <p:grpSpPr>
          <a:xfrm>
            <a:off x="1153163" y="1658112"/>
            <a:ext cx="10173960" cy="944295"/>
            <a:chOff x="494350" y="0"/>
            <a:chExt cx="10173960" cy="944295"/>
          </a:xfrm>
        </p:grpSpPr>
        <p:sp>
          <p:nvSpPr>
            <p:cNvPr id="10" name="圆角矩形 9"/>
            <p:cNvSpPr/>
            <p:nvPr/>
          </p:nvSpPr>
          <p:spPr>
            <a:xfrm>
              <a:off x="494350" y="0"/>
              <a:ext cx="10173960" cy="9442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圆角矩形 4"/>
            <p:cNvSpPr/>
            <p:nvPr/>
          </p:nvSpPr>
          <p:spPr>
            <a:xfrm>
              <a:off x="540447" y="46097"/>
              <a:ext cx="10081766" cy="852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a:t>将热电偶</a:t>
              </a:r>
              <a:r>
                <a:rPr lang="zh-CN" sz="2400" b="1" kern="1200" dirty="0">
                  <a:solidFill>
                    <a:srgbClr val="FF0000"/>
                  </a:solidFill>
                </a:rPr>
                <a:t>冷端</a:t>
              </a:r>
              <a:r>
                <a:rPr lang="zh-CN" sz="2400" b="1" kern="1200" dirty="0"/>
                <a:t>置于</a:t>
              </a:r>
              <a:r>
                <a:rPr lang="en-US" sz="2400" b="1" kern="1200" dirty="0"/>
                <a:t>0</a:t>
              </a:r>
              <a:r>
                <a:rPr lang="en-US" sz="2400" b="1" kern="1200" dirty="0">
                  <a:latin typeface="Cambria Math" panose="02040503050406030204" pitchFamily="18" charset="0"/>
                  <a:ea typeface="Cambria Math" panose="02040503050406030204" pitchFamily="18" charset="0"/>
                </a:rPr>
                <a:t>℃</a:t>
              </a:r>
              <a:r>
                <a:rPr lang="zh-CN" sz="2400" b="1" kern="1200" dirty="0"/>
                <a:t>的恒温器内，使其工作状态与分度表状态一致，测出电势后查分度表直接得到热端温度值。</a:t>
              </a:r>
              <a:endParaRPr lang="zh-CN" sz="2400" kern="1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71116" y="973813"/>
            <a:ext cx="4572000" cy="576000"/>
          </a:xfrm>
        </p:spPr>
        <p:txBody>
          <a:bodyPr vert="horz" lIns="91440" tIns="45720" rIns="91440" bIns="45720" rtlCol="0" anchor="b" anchorCtr="0">
            <a:normAutofit fontScale="90000"/>
          </a:bodyPr>
          <a:lstStyle/>
          <a:p>
            <a:r>
              <a:rPr lang="zh-CN" altLang="en-US" sz="3200" dirty="0">
                <a:latin typeface="+mj-ea"/>
              </a:rPr>
              <a:t>冷端温度计算修正补偿法</a:t>
            </a:r>
          </a:p>
        </p:txBody>
      </p:sp>
      <p:sp>
        <p:nvSpPr>
          <p:cNvPr id="5" name="矩形 2"/>
          <p:cNvSpPr>
            <a:spLocks noChangeArrowheads="1"/>
          </p:cNvSpPr>
          <p:nvPr/>
        </p:nvSpPr>
        <p:spPr bwMode="auto">
          <a:xfrm>
            <a:off x="1649760" y="2003313"/>
            <a:ext cx="4572000" cy="461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i="1" dirty="0">
                <a:latin typeface="Times New Roman" panose="02020603050405020304" pitchFamily="18" charset="0"/>
              </a:rPr>
              <a:t>E</a:t>
            </a:r>
            <a:r>
              <a:rPr kumimoji="1" lang="en-US" altLang="zh-CN" sz="2400" baseline="-25000" dirty="0">
                <a:latin typeface="Times New Roman" panose="02020603050405020304" pitchFamily="18" charset="0"/>
              </a:rPr>
              <a:t>AB </a:t>
            </a:r>
            <a:r>
              <a:rPr kumimoji="1" lang="en-US" altLang="zh-CN" sz="2400" dirty="0">
                <a:latin typeface="Times New Roman" panose="02020603050405020304" pitchFamily="18" charset="0"/>
              </a:rPr>
              <a:t>(</a:t>
            </a:r>
            <a:r>
              <a:rPr kumimoji="1" lang="en-US" altLang="zh-CN" sz="2400" i="1" dirty="0">
                <a:latin typeface="Times New Roman" panose="02020603050405020304" pitchFamily="18" charset="0"/>
              </a:rPr>
              <a:t>t, </a:t>
            </a:r>
            <a:r>
              <a:rPr kumimoji="1" lang="en-US" altLang="zh-CN" sz="2400" dirty="0">
                <a:latin typeface="Times New Roman" panose="02020603050405020304" pitchFamily="18" charset="0"/>
              </a:rPr>
              <a:t>0) =  </a:t>
            </a:r>
            <a:r>
              <a:rPr kumimoji="1" lang="en-US" altLang="zh-CN" sz="2400" i="1" dirty="0">
                <a:latin typeface="Times New Roman" panose="02020603050405020304" pitchFamily="18" charset="0"/>
              </a:rPr>
              <a:t>E</a:t>
            </a:r>
            <a:r>
              <a:rPr kumimoji="1" lang="en-US" altLang="zh-CN" sz="2400" baseline="-25000" dirty="0">
                <a:latin typeface="Times New Roman" panose="02020603050405020304" pitchFamily="18" charset="0"/>
              </a:rPr>
              <a:t>AB</a:t>
            </a:r>
            <a:r>
              <a:rPr kumimoji="1" lang="en-US" altLang="zh-CN" sz="2400" dirty="0">
                <a:latin typeface="Times New Roman" panose="02020603050405020304" pitchFamily="18" charset="0"/>
              </a:rPr>
              <a:t>(</a:t>
            </a:r>
            <a:r>
              <a:rPr kumimoji="1" lang="en-US" altLang="zh-CN" sz="2400" i="1" dirty="0">
                <a:latin typeface="Times New Roman" panose="02020603050405020304" pitchFamily="18" charset="0"/>
              </a:rPr>
              <a:t>t,t</a:t>
            </a:r>
            <a:r>
              <a:rPr kumimoji="1" lang="en-US" altLang="zh-CN" sz="2400" baseline="-25000" dirty="0">
                <a:latin typeface="Times New Roman" panose="02020603050405020304" pitchFamily="18" charset="0"/>
              </a:rPr>
              <a:t>0</a:t>
            </a:r>
            <a:r>
              <a:rPr kumimoji="1" lang="en-US" altLang="zh-CN" sz="2400" dirty="0">
                <a:latin typeface="Times New Roman" panose="02020603050405020304" pitchFamily="18" charset="0"/>
              </a:rPr>
              <a:t>) + </a:t>
            </a:r>
            <a:r>
              <a:rPr kumimoji="1" lang="en-US" altLang="zh-CN" sz="2400" i="1" dirty="0">
                <a:latin typeface="Times New Roman" panose="02020603050405020304" pitchFamily="18" charset="0"/>
              </a:rPr>
              <a:t>E</a:t>
            </a:r>
            <a:r>
              <a:rPr kumimoji="1" lang="en-US" altLang="zh-CN" sz="2400" baseline="-25000" dirty="0">
                <a:latin typeface="Times New Roman" panose="02020603050405020304" pitchFamily="18" charset="0"/>
              </a:rPr>
              <a:t>AB</a:t>
            </a:r>
            <a:r>
              <a:rPr kumimoji="1" lang="en-US" altLang="zh-CN" sz="2400" dirty="0">
                <a:latin typeface="Times New Roman" panose="02020603050405020304" pitchFamily="18" charset="0"/>
              </a:rPr>
              <a:t>(</a:t>
            </a:r>
            <a:r>
              <a:rPr kumimoji="1" lang="en-US" altLang="zh-CN" sz="2400" i="1" dirty="0">
                <a:latin typeface="Times New Roman" panose="02020603050405020304" pitchFamily="18" charset="0"/>
              </a:rPr>
              <a:t>t</a:t>
            </a:r>
            <a:r>
              <a:rPr kumimoji="1" lang="en-US" altLang="zh-CN" sz="2400" baseline="-25000" dirty="0">
                <a:latin typeface="Times New Roman" panose="02020603050405020304" pitchFamily="18" charset="0"/>
              </a:rPr>
              <a:t>0</a:t>
            </a:r>
            <a:r>
              <a:rPr kumimoji="1" lang="en-US" altLang="zh-CN" sz="2400" dirty="0">
                <a:latin typeface="Times New Roman" panose="02020603050405020304" pitchFamily="18" charset="0"/>
              </a:rPr>
              <a:t>,0)</a:t>
            </a:r>
            <a:endParaRPr lang="zh-CN" altLang="en-US" sz="2400" dirty="0"/>
          </a:p>
        </p:txBody>
      </p:sp>
      <p:sp>
        <p:nvSpPr>
          <p:cNvPr id="6" name="矩形 3"/>
          <p:cNvSpPr>
            <a:spLocks noChangeArrowheads="1"/>
          </p:cNvSpPr>
          <p:nvPr/>
        </p:nvSpPr>
        <p:spPr bwMode="auto">
          <a:xfrm>
            <a:off x="7554479" y="1549813"/>
            <a:ext cx="42985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i="1" dirty="0">
                <a:latin typeface="Times New Roman" panose="02020603050405020304" pitchFamily="18" charset="0"/>
              </a:rPr>
              <a:t>E</a:t>
            </a:r>
            <a:r>
              <a:rPr kumimoji="1" lang="en-US" altLang="zh-CN" sz="2400" baseline="-25000" dirty="0">
                <a:latin typeface="Times New Roman" panose="02020603050405020304" pitchFamily="18" charset="0"/>
              </a:rPr>
              <a:t>AB</a:t>
            </a:r>
            <a:r>
              <a:rPr kumimoji="1" lang="en-US" altLang="zh-CN" sz="2400" dirty="0">
                <a:latin typeface="Times New Roman" panose="02020603050405020304" pitchFamily="18" charset="0"/>
              </a:rPr>
              <a:t>(</a:t>
            </a:r>
            <a:r>
              <a:rPr kumimoji="1" lang="en-US" altLang="zh-CN" sz="2400" i="1" dirty="0">
                <a:latin typeface="Times New Roman" panose="02020603050405020304" pitchFamily="18" charset="0"/>
              </a:rPr>
              <a:t>t</a:t>
            </a:r>
            <a:r>
              <a:rPr kumimoji="1" lang="en-US" altLang="zh-CN" sz="2400" baseline="-25000" dirty="0">
                <a:latin typeface="Times New Roman" panose="02020603050405020304" pitchFamily="18" charset="0"/>
              </a:rPr>
              <a:t>0</a:t>
            </a:r>
            <a:r>
              <a:rPr kumimoji="1" lang="en-US" altLang="zh-CN" sz="2400" dirty="0">
                <a:latin typeface="Times New Roman" panose="02020603050405020304" pitchFamily="18" charset="0"/>
              </a:rPr>
              <a:t>,0)</a:t>
            </a: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为修正值，它是冷端</a:t>
            </a:r>
            <a:r>
              <a:rPr kumimoji="1" lang="en-US" altLang="zh-CN" sz="2400" i="1" dirty="0">
                <a:latin typeface="Times New Roman" panose="02020603050405020304" pitchFamily="18" charset="0"/>
                <a:ea typeface="华文仿宋" panose="02010600040101010101" pitchFamily="2" charset="-122"/>
                <a:cs typeface="Times New Roman" panose="02020603050405020304" pitchFamily="18" charset="0"/>
              </a:rPr>
              <a:t>t</a:t>
            </a:r>
            <a:r>
              <a:rPr kumimoji="1" lang="en-US" altLang="zh-CN" sz="2400" baseline="-25000" dirty="0">
                <a:latin typeface="Times New Roman" panose="02020603050405020304" pitchFamily="18" charset="0"/>
                <a:ea typeface="华文仿宋" panose="02010600040101010101" pitchFamily="2" charset="-122"/>
                <a:cs typeface="Times New Roman" panose="02020603050405020304" pitchFamily="18" charset="0"/>
              </a:rPr>
              <a:t>0</a:t>
            </a: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不等于</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0</a:t>
            </a: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时的热电动势</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7" name="Rectangle 7"/>
          <p:cNvSpPr>
            <a:spLocks noChangeArrowheads="1"/>
          </p:cNvSpPr>
          <p:nvPr/>
        </p:nvSpPr>
        <p:spPr bwMode="auto">
          <a:xfrm>
            <a:off x="983432" y="2627858"/>
            <a:ext cx="1072919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用</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K</a:t>
            </a: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型热电偶测温，热电偶的冷端温度</a:t>
            </a:r>
            <a:r>
              <a:rPr kumimoji="1" lang="en-US" altLang="zh-CN" sz="2400" i="1" dirty="0">
                <a:latin typeface="Times New Roman" panose="02020603050405020304" pitchFamily="18" charset="0"/>
                <a:ea typeface="华文仿宋" panose="02010600040101010101" pitchFamily="2" charset="-122"/>
                <a:cs typeface="Times New Roman" panose="02020603050405020304" pitchFamily="18" charset="0"/>
              </a:rPr>
              <a:t>t</a:t>
            </a:r>
            <a:r>
              <a:rPr kumimoji="1" lang="en-US" altLang="zh-CN" sz="2400" baseline="-25000" dirty="0">
                <a:latin typeface="Times New Roman" panose="02020603050405020304" pitchFamily="18" charset="0"/>
                <a:ea typeface="华文仿宋" panose="02010600040101010101" pitchFamily="2" charset="-122"/>
                <a:cs typeface="Times New Roman" panose="02020603050405020304" pitchFamily="18" charset="0"/>
              </a:rPr>
              <a:t>0</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=20℃</a:t>
            </a: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，测得热电势为</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4.529 </a:t>
            </a:r>
            <a:r>
              <a:rPr kumimoji="1" lang="en-US" altLang="zh-CN" sz="2400" i="1" dirty="0">
                <a:latin typeface="Times New Roman" panose="02020603050405020304" pitchFamily="18" charset="0"/>
                <a:ea typeface="华文仿宋" panose="02010600040101010101" pitchFamily="2" charset="-122"/>
                <a:cs typeface="Times New Roman" panose="02020603050405020304" pitchFamily="18" charset="0"/>
              </a:rPr>
              <a:t>m</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V</a:t>
            </a: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，求被测对象的实际温度</a:t>
            </a:r>
            <a:r>
              <a:rPr kumimoji="1" lang="en-US" altLang="zh-CN" sz="2400" i="1" dirty="0">
                <a:latin typeface="Times New Roman" panose="02020603050405020304" pitchFamily="18" charset="0"/>
                <a:ea typeface="华文仿宋" panose="02010600040101010101" pitchFamily="2" charset="-122"/>
                <a:cs typeface="Times New Roman" panose="02020603050405020304" pitchFamily="18" charset="0"/>
              </a:rPr>
              <a:t>t</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 </a:t>
            </a:r>
            <a:r>
              <a:rPr kumimoji="1" lang="zh-CN" altLang="en-US" sz="2400" b="1" dirty="0">
                <a:latin typeface="华文仿宋" panose="02010600040101010101" pitchFamily="2" charset="-122"/>
                <a:ea typeface="华文仿宋" panose="02010600040101010101" pitchFamily="2" charset="-122"/>
                <a:cs typeface="Times New Roman" panose="02020603050405020304" pitchFamily="18" charset="0"/>
              </a:rPr>
              <a:t>。</a:t>
            </a:r>
          </a:p>
        </p:txBody>
      </p:sp>
      <p:sp>
        <p:nvSpPr>
          <p:cNvPr id="8" name="Rectangle 5"/>
          <p:cNvSpPr>
            <a:spLocks noChangeArrowheads="1"/>
          </p:cNvSpPr>
          <p:nvPr/>
        </p:nvSpPr>
        <p:spPr bwMode="auto">
          <a:xfrm>
            <a:off x="3935760" y="3632070"/>
            <a:ext cx="6275388"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65000"/>
              </a:lnSpc>
              <a:spcBef>
                <a:spcPct val="0"/>
              </a:spcBef>
              <a:buFontTx/>
              <a:buNone/>
            </a:pP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由分度表查得  </a:t>
            </a:r>
            <a:r>
              <a:rPr kumimoji="1" lang="en-US" altLang="zh-CN" sz="2400" i="1" dirty="0">
                <a:latin typeface="Times New Roman" panose="02020603050405020304" pitchFamily="18" charset="0"/>
                <a:ea typeface="华文仿宋" panose="02010600040101010101" pitchFamily="2" charset="-122"/>
                <a:cs typeface="Times New Roman" panose="02020603050405020304" pitchFamily="18" charset="0"/>
              </a:rPr>
              <a:t>E</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 (20,0 ) = 0.798  </a:t>
            </a:r>
            <a:r>
              <a:rPr kumimoji="1" lang="en-US" altLang="zh-CN" sz="2400" i="1" dirty="0">
                <a:latin typeface="Times New Roman" panose="02020603050405020304" pitchFamily="18" charset="0"/>
                <a:ea typeface="华文仿宋" panose="02010600040101010101" pitchFamily="2" charset="-122"/>
                <a:cs typeface="Times New Roman" panose="02020603050405020304" pitchFamily="18" charset="0"/>
              </a:rPr>
              <a:t>m</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V  </a:t>
            </a:r>
          </a:p>
          <a:p>
            <a:pPr eaLnBrk="1" hangingPunct="1">
              <a:lnSpc>
                <a:spcPct val="165000"/>
              </a:lnSpc>
              <a:spcBef>
                <a:spcPct val="0"/>
              </a:spcBef>
              <a:buFontTx/>
              <a:buNone/>
            </a:pP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则      </a:t>
            </a:r>
            <a:r>
              <a:rPr kumimoji="1" lang="en-US" altLang="zh-CN" sz="2400" i="1" dirty="0">
                <a:latin typeface="Times New Roman" panose="02020603050405020304" pitchFamily="18" charset="0"/>
                <a:ea typeface="华文仿宋" panose="02010600040101010101" pitchFamily="2" charset="-122"/>
                <a:cs typeface="Times New Roman" panose="02020603050405020304" pitchFamily="18" charset="0"/>
              </a:rPr>
              <a:t>E</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 (</a:t>
            </a:r>
            <a:r>
              <a:rPr kumimoji="1" lang="en-US" altLang="zh-CN" sz="2400" i="1" dirty="0">
                <a:latin typeface="Times New Roman" panose="02020603050405020304" pitchFamily="18" charset="0"/>
                <a:ea typeface="华文仿宋" panose="02010600040101010101" pitchFamily="2" charset="-122"/>
                <a:cs typeface="Times New Roman" panose="02020603050405020304" pitchFamily="18" charset="0"/>
              </a:rPr>
              <a:t>t</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 0) = </a:t>
            </a:r>
            <a:r>
              <a:rPr kumimoji="1" lang="en-US" altLang="zh-CN" sz="2400" i="1" dirty="0">
                <a:latin typeface="Times New Roman" panose="02020603050405020304" pitchFamily="18" charset="0"/>
                <a:ea typeface="华文仿宋" panose="02010600040101010101" pitchFamily="2" charset="-122"/>
                <a:cs typeface="Times New Roman" panose="02020603050405020304" pitchFamily="18" charset="0"/>
              </a:rPr>
              <a:t>E</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 (</a:t>
            </a:r>
            <a:r>
              <a:rPr kumimoji="1" lang="en-US" altLang="zh-CN" sz="2400" i="1" dirty="0">
                <a:latin typeface="Times New Roman" panose="02020603050405020304" pitchFamily="18" charset="0"/>
                <a:ea typeface="华文仿宋" panose="02010600040101010101" pitchFamily="2" charset="-122"/>
                <a:cs typeface="Times New Roman" panose="02020603050405020304" pitchFamily="18" charset="0"/>
              </a:rPr>
              <a:t>t</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 </a:t>
            </a:r>
            <a:r>
              <a:rPr kumimoji="1" lang="en-US" altLang="zh-CN" sz="2400" i="1" dirty="0">
                <a:latin typeface="Times New Roman" panose="02020603050405020304" pitchFamily="18" charset="0"/>
                <a:ea typeface="华文仿宋" panose="02010600040101010101" pitchFamily="2" charset="-122"/>
                <a:cs typeface="Times New Roman" panose="02020603050405020304" pitchFamily="18" charset="0"/>
              </a:rPr>
              <a:t>t</a:t>
            </a:r>
            <a:r>
              <a:rPr kumimoji="1" lang="en-US" altLang="zh-CN" sz="2400" baseline="-25000" dirty="0">
                <a:latin typeface="Times New Roman" panose="02020603050405020304" pitchFamily="18" charset="0"/>
                <a:ea typeface="华文仿宋" panose="02010600040101010101" pitchFamily="2" charset="-122"/>
                <a:cs typeface="Times New Roman" panose="02020603050405020304" pitchFamily="18" charset="0"/>
              </a:rPr>
              <a:t>0</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)+E (</a:t>
            </a:r>
            <a:r>
              <a:rPr kumimoji="1" lang="en-US" altLang="zh-CN" sz="2400" i="1" dirty="0">
                <a:latin typeface="Times New Roman" panose="02020603050405020304" pitchFamily="18" charset="0"/>
                <a:ea typeface="华文仿宋" panose="02010600040101010101" pitchFamily="2" charset="-122"/>
                <a:cs typeface="Times New Roman" panose="02020603050405020304" pitchFamily="18" charset="0"/>
              </a:rPr>
              <a:t>t</a:t>
            </a:r>
            <a:r>
              <a:rPr kumimoji="1" lang="en-US" altLang="zh-CN" sz="2400" baseline="-25000" dirty="0">
                <a:latin typeface="Times New Roman" panose="02020603050405020304" pitchFamily="18" charset="0"/>
                <a:ea typeface="华文仿宋" panose="02010600040101010101" pitchFamily="2" charset="-122"/>
                <a:cs typeface="Times New Roman" panose="02020603050405020304" pitchFamily="18" charset="0"/>
              </a:rPr>
              <a:t>0</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 0) </a:t>
            </a:r>
          </a:p>
          <a:p>
            <a:pPr eaLnBrk="1" hangingPunct="1">
              <a:lnSpc>
                <a:spcPct val="165000"/>
              </a:lnSpc>
              <a:spcBef>
                <a:spcPct val="0"/>
              </a:spcBef>
              <a:buFontTx/>
              <a:buNone/>
            </a:pP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                      = 4.529+ 0.798 </a:t>
            </a:r>
          </a:p>
          <a:p>
            <a:pPr eaLnBrk="1" hangingPunct="1">
              <a:lnSpc>
                <a:spcPct val="165000"/>
              </a:lnSpc>
              <a:spcBef>
                <a:spcPct val="0"/>
              </a:spcBef>
              <a:buFontTx/>
              <a:buNone/>
            </a:pP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                      = 5.327 </a:t>
            </a:r>
            <a:r>
              <a:rPr kumimoji="1" lang="en-US" altLang="zh-CN" sz="2400" i="1" dirty="0">
                <a:latin typeface="Times New Roman" panose="02020603050405020304" pitchFamily="18" charset="0"/>
                <a:ea typeface="华文仿宋" panose="02010600040101010101" pitchFamily="2" charset="-122"/>
                <a:cs typeface="Times New Roman" panose="02020603050405020304" pitchFamily="18" charset="0"/>
              </a:rPr>
              <a:t>mV</a:t>
            </a:r>
            <a:endPar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endParaRPr>
          </a:p>
          <a:p>
            <a:pPr eaLnBrk="1" hangingPunct="1">
              <a:lnSpc>
                <a:spcPct val="165000"/>
              </a:lnSpc>
              <a:spcBef>
                <a:spcPct val="0"/>
              </a:spcBef>
              <a:buFontTx/>
              <a:buNone/>
            </a:pP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     </a:t>
            </a: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再查分度表得其对应的被测温度</a:t>
            </a:r>
            <a:r>
              <a:rPr kumimoji="1" lang="en-US" altLang="zh-CN" sz="2400" i="1" dirty="0">
                <a:latin typeface="Times New Roman" panose="02020603050405020304" pitchFamily="18" charset="0"/>
                <a:ea typeface="华文仿宋" panose="02010600040101010101" pitchFamily="2" charset="-122"/>
                <a:cs typeface="Times New Roman" panose="02020603050405020304" pitchFamily="18" charset="0"/>
              </a:rPr>
              <a:t>t</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 = 130℃</a:t>
            </a:r>
          </a:p>
        </p:txBody>
      </p:sp>
      <p:sp>
        <p:nvSpPr>
          <p:cNvPr id="9" name="Rectangle 8"/>
          <p:cNvSpPr>
            <a:spLocks noChangeArrowheads="1"/>
          </p:cNvSpPr>
          <p:nvPr/>
        </p:nvSpPr>
        <p:spPr bwMode="auto">
          <a:xfrm>
            <a:off x="2266398" y="3828008"/>
            <a:ext cx="493712" cy="4603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dirty="0">
                <a:latin typeface="黑体" panose="02010609060101010101" pitchFamily="49" charset="-122"/>
                <a:ea typeface="黑体" panose="02010609060101010101" pitchFamily="49" charset="-122"/>
              </a:rPr>
              <a:t>解</a:t>
            </a:r>
          </a:p>
        </p:txBody>
      </p:sp>
      <p:sp>
        <p:nvSpPr>
          <p:cNvPr id="10" name="Rectangle 6"/>
          <p:cNvSpPr>
            <a:spLocks noChangeArrowheads="1"/>
          </p:cNvSpPr>
          <p:nvPr/>
        </p:nvSpPr>
        <p:spPr bwMode="auto">
          <a:xfrm>
            <a:off x="164989" y="2781598"/>
            <a:ext cx="493712" cy="46196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dirty="0">
                <a:latin typeface="黑体" panose="02010609060101010101" pitchFamily="49" charset="-122"/>
                <a:ea typeface="黑体" panose="02010609060101010101" pitchFamily="49" charset="-122"/>
              </a:rPr>
              <a:t>例</a:t>
            </a:r>
          </a:p>
        </p:txBody>
      </p:sp>
      <p:sp>
        <p:nvSpPr>
          <p:cNvPr id="11" name="矩形 3">
            <a:extLst>
              <a:ext uri="{FF2B5EF4-FFF2-40B4-BE49-F238E27FC236}">
                <a16:creationId xmlns:a16="http://schemas.microsoft.com/office/drawing/2014/main" id="{7FBAC8FF-C3C3-47C3-9697-43C223A8660F}"/>
              </a:ext>
            </a:extLst>
          </p:cNvPr>
          <p:cNvSpPr>
            <a:spLocks noChangeArrowheads="1"/>
          </p:cNvSpPr>
          <p:nvPr/>
        </p:nvSpPr>
        <p:spPr bwMode="auto">
          <a:xfrm>
            <a:off x="5582405" y="1063669"/>
            <a:ext cx="22322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dirty="0">
                <a:latin typeface="Times New Roman" panose="02020603050405020304" pitchFamily="18" charset="0"/>
              </a:rPr>
              <a:t>中间温度定律</a:t>
            </a:r>
            <a:endParaRPr lang="zh-CN" altLang="en-US" sz="2400" b="1"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2" name="矩形 3">
            <a:extLst>
              <a:ext uri="{FF2B5EF4-FFF2-40B4-BE49-F238E27FC236}">
                <a16:creationId xmlns:a16="http://schemas.microsoft.com/office/drawing/2014/main" id="{7FBAC8FF-C3C3-47C3-9697-43C223A8660F}"/>
              </a:ext>
            </a:extLst>
          </p:cNvPr>
          <p:cNvSpPr>
            <a:spLocks noChangeArrowheads="1"/>
          </p:cNvSpPr>
          <p:nvPr/>
        </p:nvSpPr>
        <p:spPr bwMode="auto">
          <a:xfrm>
            <a:off x="2457116" y="1549813"/>
            <a:ext cx="12784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1800" b="1" dirty="0">
                <a:latin typeface="Times New Roman" panose="02020603050405020304" pitchFamily="18" charset="0"/>
              </a:rPr>
              <a:t>热端温度</a:t>
            </a:r>
            <a:endParaRPr lang="zh-CN" altLang="en-US" sz="1800" b="1"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3" name="矩形 3">
            <a:extLst>
              <a:ext uri="{FF2B5EF4-FFF2-40B4-BE49-F238E27FC236}">
                <a16:creationId xmlns:a16="http://schemas.microsoft.com/office/drawing/2014/main" id="{7FBAC8FF-C3C3-47C3-9697-43C223A8660F}"/>
              </a:ext>
            </a:extLst>
          </p:cNvPr>
          <p:cNvSpPr>
            <a:spLocks noChangeArrowheads="1"/>
          </p:cNvSpPr>
          <p:nvPr/>
        </p:nvSpPr>
        <p:spPr bwMode="auto">
          <a:xfrm>
            <a:off x="4143306" y="1528303"/>
            <a:ext cx="13488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1800" b="1" dirty="0">
                <a:latin typeface="Times New Roman" panose="02020603050405020304" pitchFamily="18" charset="0"/>
              </a:rPr>
              <a:t>冷端温度</a:t>
            </a:r>
            <a:endParaRPr lang="zh-CN" altLang="en-US" sz="1800" b="1" dirty="0">
              <a:latin typeface="Times New Roman" panose="02020603050405020304" pitchFamily="18" charset="0"/>
              <a:ea typeface="华文仿宋" panose="02010600040101010101" pitchFamily="2" charset="-122"/>
              <a:cs typeface="Times New Roman" panose="02020603050405020304" pitchFamily="18" charset="0"/>
            </a:endParaRPr>
          </a:p>
        </p:txBody>
      </p:sp>
      <p:cxnSp>
        <p:nvCxnSpPr>
          <p:cNvPr id="3" name="直接箭头连接符 2"/>
          <p:cNvCxnSpPr/>
          <p:nvPr/>
        </p:nvCxnSpPr>
        <p:spPr>
          <a:xfrm flipV="1">
            <a:off x="2457116" y="1840157"/>
            <a:ext cx="302994" cy="263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4061289" y="1868808"/>
            <a:ext cx="378873" cy="298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日期占位符 1"/>
          <p:cNvSpPr>
            <a:spLocks noGrp="1"/>
          </p:cNvSpPr>
          <p:nvPr>
            <p:ph type="dt" sz="quarter" idx="4294967295"/>
          </p:nvPr>
        </p:nvSpPr>
        <p:spPr>
          <a:xfrm>
            <a:off x="1524000" y="6381750"/>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58D6F19-655D-4559-B795-F5C4336BED3D}" type="datetime12">
              <a:rPr lang="en-US" altLang="zh-CN" sz="1000">
                <a:solidFill>
                  <a:schemeClr val="bg1"/>
                </a:solidFill>
              </a:rPr>
              <a:pPr>
                <a:spcBef>
                  <a:spcPct val="0"/>
                </a:spcBef>
                <a:buFontTx/>
                <a:buNone/>
              </a:pPr>
              <a:t>11:37 AM</a:t>
            </a:fld>
            <a:endParaRPr lang="en-US" altLang="zh-CN" sz="1000">
              <a:solidFill>
                <a:schemeClr val="bg1"/>
              </a:solidFill>
            </a:endParaRPr>
          </a:p>
        </p:txBody>
      </p:sp>
      <p:sp>
        <p:nvSpPr>
          <p:cNvPr id="36867" name="灯片编号占位符 3"/>
          <p:cNvSpPr>
            <a:spLocks noGrp="1"/>
          </p:cNvSpPr>
          <p:nvPr>
            <p:ph type="sldNum" sz="quarter" idx="4294967295"/>
          </p:nvPr>
        </p:nvSpPr>
        <p:spPr>
          <a:xfrm>
            <a:off x="8534400" y="6381750"/>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C8CC4AA-11C1-487E-9EC5-90358C4EEA12}" type="slidenum">
              <a:rPr lang="en-US" altLang="zh-CN" sz="1000">
                <a:solidFill>
                  <a:schemeClr val="bg1"/>
                </a:solidFill>
                <a:ea typeface="隶书" panose="02010509060101010101" pitchFamily="49" charset="-122"/>
              </a:rPr>
              <a:pPr>
                <a:spcBef>
                  <a:spcPct val="0"/>
                </a:spcBef>
                <a:buFontTx/>
                <a:buNone/>
              </a:pPr>
              <a:t>35</a:t>
            </a:fld>
            <a:endParaRPr lang="en-US" altLang="zh-CN" sz="1000">
              <a:solidFill>
                <a:schemeClr val="bg1"/>
              </a:solidFill>
              <a:ea typeface="隶书" panose="02010509060101010101" pitchFamily="49" charset="-122"/>
            </a:endParaRPr>
          </a:p>
        </p:txBody>
      </p:sp>
      <p:sp>
        <p:nvSpPr>
          <p:cNvPr id="36868" name="Rectangle 20"/>
          <p:cNvSpPr>
            <a:spLocks noChangeArrowheads="1"/>
          </p:cNvSpPr>
          <p:nvPr/>
        </p:nvSpPr>
        <p:spPr bwMode="auto">
          <a:xfrm>
            <a:off x="551384" y="981075"/>
            <a:ext cx="11017224"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kumimoji="1" lang="zh-CN" altLang="en-US" sz="24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例</a:t>
            </a:r>
            <a:r>
              <a:rPr kumimoji="1" lang="en-US" altLang="zh-CN" sz="24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 </a:t>
            </a: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分度号为</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K</a:t>
            </a: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的热电偶冷端温度</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T</a:t>
            </a: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30 ℃ </a:t>
            </a: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，测得热电动势为</a:t>
            </a:r>
            <a:r>
              <a:rPr kumimoji="1" lang="en-US" altLang="zh-CN" sz="2400" dirty="0">
                <a:latin typeface="Times New Roman" panose="02020603050405020304" pitchFamily="18" charset="0"/>
                <a:ea typeface="华文仿宋" panose="02010600040101010101" pitchFamily="2" charset="-122"/>
                <a:cs typeface="Times New Roman" panose="02020603050405020304" pitchFamily="18" charset="0"/>
              </a:rPr>
              <a:t>8.749mV</a:t>
            </a:r>
            <a:r>
              <a:rPr kumimoji="1" lang="zh-CN" altLang="en-US" sz="2400" dirty="0">
                <a:latin typeface="Times New Roman" panose="02020603050405020304" pitchFamily="18" charset="0"/>
                <a:ea typeface="华文仿宋" panose="02010600040101010101" pitchFamily="2" charset="-122"/>
                <a:cs typeface="Times New Roman" panose="02020603050405020304" pitchFamily="18" charset="0"/>
              </a:rPr>
              <a:t>，被测对象的实际温度应为多少？</a:t>
            </a:r>
          </a:p>
        </p:txBody>
      </p:sp>
      <p:sp>
        <p:nvSpPr>
          <p:cNvPr id="24581" name="Rectangle 20"/>
          <p:cNvSpPr>
            <a:spLocks noChangeArrowheads="1"/>
          </p:cNvSpPr>
          <p:nvPr/>
        </p:nvSpPr>
        <p:spPr bwMode="auto">
          <a:xfrm>
            <a:off x="2170114" y="2227263"/>
            <a:ext cx="8029575"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kumimoji="1" lang="zh-CN" altLang="en-US" sz="2000">
                <a:solidFill>
                  <a:srgbClr val="0000FF"/>
                </a:solidFill>
                <a:latin typeface="黑体" panose="02010609060101010101" pitchFamily="49" charset="-122"/>
                <a:ea typeface="黑体" panose="02010609060101010101" pitchFamily="49" charset="-122"/>
                <a:cs typeface="Times New Roman" panose="02020603050405020304" pitchFamily="18" charset="0"/>
              </a:rPr>
              <a:t>解：</a:t>
            </a:r>
            <a:endParaRPr kumimoji="1" lang="zh-CN" altLang="en-US" sz="200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6870" name="Rectangle 11"/>
          <p:cNvSpPr>
            <a:spLocks noChangeArrowheads="1"/>
          </p:cNvSpPr>
          <p:nvPr/>
        </p:nvSpPr>
        <p:spPr bwMode="auto">
          <a:xfrm>
            <a:off x="1524000" y="-201145"/>
            <a:ext cx="181822" cy="402291"/>
          </a:xfrm>
          <a:prstGeom prst="rect">
            <a:avLst/>
          </a:prstGeom>
          <a:noFill/>
          <a:ln>
            <a:noFill/>
          </a:ln>
          <a:effectLst/>
          <a:extLst>
            <a:ext uri="{909E8E84-426E-40DD-AFC4-6F175D3DCCD1}">
              <a14:hiddenFill xmlns:a14="http://schemas.microsoft.com/office/drawing/2010/main">
                <a:solidFill>
                  <a:srgbClr val="990033">
                    <a:alpha val="96077"/>
                  </a:srgbClr>
                </a:solidFill>
              </a14:hiddenFill>
            </a:ext>
            <a:ext uri="{91240B29-F687-4F45-9708-019B960494DF}">
              <a14:hiddenLine xmlns:a14="http://schemas.microsoft.com/office/drawing/2010/main" w="3175" algn="ctr">
                <a:solidFill>
                  <a:srgbClr val="66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mc:AlternateContent xmlns:mc="http://schemas.openxmlformats.org/markup-compatibility/2006" xmlns:a14="http://schemas.microsoft.com/office/drawing/2010/main">
        <mc:Choice Requires="a14">
          <p:sp>
            <p:nvSpPr>
              <p:cNvPr id="10" name="Object 6"/>
              <p:cNvSpPr txBox="1"/>
              <p:nvPr/>
            </p:nvSpPr>
            <p:spPr bwMode="auto">
              <a:xfrm>
                <a:off x="4194612" y="2966212"/>
                <a:ext cx="4061628" cy="346075"/>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𝐸</m:t>
                      </m:r>
                      <m:r>
                        <a:rPr lang="zh-CN" altLang="en-US" sz="2000" i="1">
                          <a:solidFill>
                            <a:srgbClr val="000000"/>
                          </a:solidFill>
                          <a:latin typeface="Cambria Math" panose="02040503050406030204" pitchFamily="18" charset="0"/>
                        </a:rPr>
                        <m:t>(</m:t>
                      </m:r>
                      <m:r>
                        <m:rPr>
                          <m:sty m:val="p"/>
                        </m:rPr>
                        <a:rPr lang="zh-CN" altLang="en-US" sz="2000" i="1">
                          <a:solidFill>
                            <a:srgbClr val="000000"/>
                          </a:solidFill>
                          <a:latin typeface="Cambria Math" panose="02040503050406030204" pitchFamily="18" charset="0"/>
                        </a:rPr>
                        <m:t>t</m:t>
                      </m:r>
                      <m:r>
                        <a:rPr lang="zh-CN" altLang="en-US" sz="2000" i="1">
                          <a:solidFill>
                            <a:srgbClr val="000000"/>
                          </a:solidFill>
                          <a:latin typeface="Cambria Math" panose="02040503050406030204" pitchFamily="18" charset="0"/>
                        </a:rPr>
                        <m:t>,0)=1.203+8.749=9.952</m:t>
                      </m:r>
                    </m:oMath>
                  </m:oMathPara>
                </a14:m>
                <a:endParaRPr lang="zh-CN" altLang="en-US" sz="2000" dirty="0"/>
              </a:p>
            </p:txBody>
          </p:sp>
        </mc:Choice>
        <mc:Fallback xmlns="">
          <p:sp>
            <p:nvSpPr>
              <p:cNvPr id="10" name="Object 6"/>
              <p:cNvSpPr txBox="1">
                <a:spLocks noRot="1" noChangeAspect="1" noMove="1" noResize="1" noEditPoints="1" noAdjustHandles="1" noChangeArrowheads="1" noChangeShapeType="1" noTextEdit="1"/>
              </p:cNvSpPr>
              <p:nvPr/>
            </p:nvSpPr>
            <p:spPr bwMode="auto">
              <a:xfrm>
                <a:off x="4194612" y="2966212"/>
                <a:ext cx="4061628" cy="346075"/>
              </a:xfrm>
              <a:prstGeom prst="rect">
                <a:avLst/>
              </a:prstGeom>
              <a:blipFill rotWithShape="0">
                <a:blip r:embed="rId3"/>
                <a:stretch>
                  <a:fillRect b="-3750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对象 11"/>
              <p:cNvSpPr txBox="1"/>
              <p:nvPr/>
            </p:nvSpPr>
            <p:spPr bwMode="auto">
              <a:xfrm>
                <a:off x="3924781" y="3665685"/>
                <a:ext cx="4176275" cy="1031727"/>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𝑡</m:t>
                          </m:r>
                        </m:e>
                        <m:sub>
                          <m:r>
                            <a:rPr lang="zh-CN" altLang="en-US" sz="2200" i="1">
                              <a:solidFill>
                                <a:srgbClr val="000000"/>
                              </a:solidFill>
                              <a:latin typeface="Cambria Math" panose="02040503050406030204" pitchFamily="18" charset="0"/>
                            </a:rPr>
                            <m:t>𝑀</m:t>
                          </m:r>
                        </m:sub>
                      </m:sSub>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𝑡</m:t>
                          </m:r>
                        </m:e>
                        <m:sub>
                          <m:r>
                            <a:rPr lang="zh-CN" altLang="en-US" sz="2200" i="1">
                              <a:solidFill>
                                <a:srgbClr val="000000"/>
                              </a:solidFill>
                              <a:latin typeface="Cambria Math" panose="02040503050406030204" pitchFamily="18" charset="0"/>
                            </a:rPr>
                            <m:t>𝐿</m:t>
                          </m:r>
                        </m:sub>
                      </m:sSub>
                      <m:r>
                        <a:rPr lang="zh-CN" altLang="en-US" sz="2200" i="1">
                          <a:solidFill>
                            <a:srgbClr val="000000"/>
                          </a:solidFill>
                          <a:latin typeface="Cambria Math" panose="02040503050406030204" pitchFamily="18" charset="0"/>
                        </a:rPr>
                        <m:t>+</m:t>
                      </m:r>
                      <m:f>
                        <m:fPr>
                          <m:ctrlPr>
                            <a:rPr lang="zh-CN" altLang="en-US" sz="2200" i="1">
                              <a:solidFill>
                                <a:srgbClr val="000000"/>
                              </a:solidFill>
                              <a:latin typeface="Cambria Math" panose="02040503050406030204" pitchFamily="18" charset="0"/>
                            </a:rPr>
                          </m:ctrlPr>
                        </m:fPr>
                        <m:num>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𝐸</m:t>
                              </m:r>
                            </m:e>
                            <m:sub>
                              <m:r>
                                <a:rPr lang="zh-CN" altLang="en-US" sz="2200" i="1">
                                  <a:solidFill>
                                    <a:srgbClr val="000000"/>
                                  </a:solidFill>
                                  <a:latin typeface="Cambria Math" panose="02040503050406030204" pitchFamily="18" charset="0"/>
                                </a:rPr>
                                <m:t>𝑀</m:t>
                              </m:r>
                            </m:sub>
                          </m:sSub>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𝐸</m:t>
                              </m:r>
                            </m:e>
                            <m:sub>
                              <m:r>
                                <a:rPr lang="zh-CN" altLang="en-US" sz="2200" i="1">
                                  <a:solidFill>
                                    <a:srgbClr val="000000"/>
                                  </a:solidFill>
                                  <a:latin typeface="Cambria Math" panose="02040503050406030204" pitchFamily="18" charset="0"/>
                                </a:rPr>
                                <m:t>𝐿</m:t>
                              </m:r>
                            </m:sub>
                          </m:sSub>
                        </m:num>
                        <m:den>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𝐸</m:t>
                              </m:r>
                            </m:e>
                            <m:sub>
                              <m:r>
                                <a:rPr lang="zh-CN" altLang="en-US" sz="2200" i="1">
                                  <a:solidFill>
                                    <a:srgbClr val="000000"/>
                                  </a:solidFill>
                                  <a:latin typeface="Cambria Math" panose="02040503050406030204" pitchFamily="18" charset="0"/>
                                </a:rPr>
                                <m:t>𝐻</m:t>
                              </m:r>
                            </m:sub>
                          </m:sSub>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𝐸</m:t>
                              </m:r>
                            </m:e>
                            <m:sub>
                              <m:r>
                                <a:rPr lang="zh-CN" altLang="en-US" sz="2200" i="1">
                                  <a:solidFill>
                                    <a:srgbClr val="000000"/>
                                  </a:solidFill>
                                  <a:latin typeface="Cambria Math" panose="02040503050406030204" pitchFamily="18" charset="0"/>
                                </a:rPr>
                                <m:t>𝐿</m:t>
                              </m:r>
                            </m:sub>
                          </m:sSub>
                        </m:den>
                      </m:f>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𝑡</m:t>
                          </m:r>
                        </m:e>
                        <m:sub>
                          <m:r>
                            <a:rPr lang="zh-CN" altLang="en-US" sz="2200" i="1">
                              <a:solidFill>
                                <a:srgbClr val="000000"/>
                              </a:solidFill>
                              <a:latin typeface="Cambria Math" panose="02040503050406030204" pitchFamily="18" charset="0"/>
                            </a:rPr>
                            <m:t>𝐻</m:t>
                          </m:r>
                        </m:sub>
                      </m:sSub>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𝑡</m:t>
                          </m:r>
                        </m:e>
                        <m:sub>
                          <m:r>
                            <a:rPr lang="zh-CN" altLang="en-US" sz="2200" i="1">
                              <a:solidFill>
                                <a:srgbClr val="000000"/>
                              </a:solidFill>
                              <a:latin typeface="Cambria Math" panose="02040503050406030204" pitchFamily="18" charset="0"/>
                            </a:rPr>
                            <m:t>𝐿</m:t>
                          </m:r>
                        </m:sub>
                      </m:sSub>
                      <m:r>
                        <a:rPr lang="zh-CN" altLang="en-US" sz="2200" i="1">
                          <a:solidFill>
                            <a:srgbClr val="000000"/>
                          </a:solidFill>
                          <a:latin typeface="Cambria Math" panose="02040503050406030204" pitchFamily="18" charset="0"/>
                        </a:rPr>
                        <m:t>)</m:t>
                      </m:r>
                    </m:oMath>
                    <m:oMath xmlns:m="http://schemas.openxmlformats.org/officeDocument/2006/math">
                      <m:r>
                        <a:rPr lang="zh-CN" altLang="en-US" sz="2000" i="1">
                          <a:solidFill>
                            <a:srgbClr val="000000"/>
                          </a:solidFill>
                          <a:latin typeface="Cambria Math" panose="02040503050406030204" pitchFamily="18" charset="0"/>
                        </a:rPr>
                        <m:t> </m:t>
                      </m:r>
                    </m:oMath>
                  </m:oMathPara>
                </a14:m>
                <a:endParaRPr lang="zh-CN" altLang="en-US" sz="2000" dirty="0"/>
              </a:p>
            </p:txBody>
          </p:sp>
        </mc:Choice>
        <mc:Fallback xmlns="">
          <p:sp>
            <p:nvSpPr>
              <p:cNvPr id="12" name="对象 11"/>
              <p:cNvSpPr txBox="1">
                <a:spLocks noRot="1" noChangeAspect="1" noMove="1" noResize="1" noEditPoints="1" noAdjustHandles="1" noChangeArrowheads="1" noChangeShapeType="1" noTextEdit="1"/>
              </p:cNvSpPr>
              <p:nvPr/>
            </p:nvSpPr>
            <p:spPr bwMode="auto">
              <a:xfrm>
                <a:off x="3924781" y="3665685"/>
                <a:ext cx="4176275" cy="1031727"/>
              </a:xfrm>
              <a:prstGeom prst="rect">
                <a:avLst/>
              </a:prstGeom>
              <a:blipFill rotWithShape="0">
                <a:blip r:embed="rId4"/>
                <a:stretch>
                  <a:fillRect l="-1022" b="-1765"/>
                </a:stretch>
              </a:blipFill>
              <a:ln>
                <a:noFill/>
              </a:ln>
            </p:spPr>
            <p:txBody>
              <a:bodyPr/>
              <a:lstStyle/>
              <a:p>
                <a:r>
                  <a:rPr lang="zh-CN" altLang="en-US">
                    <a:noFill/>
                  </a:rPr>
                  <a:t> </a:t>
                </a:r>
              </a:p>
            </p:txBody>
          </p:sp>
        </mc:Fallback>
      </mc:AlternateContent>
      <p:sp>
        <p:nvSpPr>
          <p:cNvPr id="2" name="矩形 1"/>
          <p:cNvSpPr>
            <a:spLocks noChangeArrowheads="1"/>
          </p:cNvSpPr>
          <p:nvPr/>
        </p:nvSpPr>
        <p:spPr bwMode="auto">
          <a:xfrm>
            <a:off x="1565519" y="3672027"/>
            <a:ext cx="205056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000" dirty="0">
                <a:latin typeface="Times New Roman" panose="02020603050405020304" pitchFamily="18" charset="0"/>
                <a:ea typeface="华文仿宋" panose="02010600040101010101" pitchFamily="2" charset="-122"/>
                <a:cs typeface="Times New Roman" panose="02020603050405020304" pitchFamily="18" charset="0"/>
              </a:rPr>
              <a:t>240℃</a:t>
            </a:r>
            <a:r>
              <a:rPr kumimoji="1" lang="zh-CN" altLang="en-US" sz="2000" dirty="0">
                <a:latin typeface="Times New Roman" panose="02020603050405020304" pitchFamily="18" charset="0"/>
                <a:ea typeface="华文仿宋" panose="02010600040101010101" pitchFamily="2" charset="-122"/>
                <a:cs typeface="Times New Roman" panose="02020603050405020304" pitchFamily="18" charset="0"/>
              </a:rPr>
              <a:t>对应</a:t>
            </a:r>
            <a:r>
              <a:rPr kumimoji="1" lang="en-US" altLang="zh-CN" sz="2000" dirty="0">
                <a:latin typeface="Times New Roman" panose="02020603050405020304" pitchFamily="18" charset="0"/>
                <a:ea typeface="华文仿宋" panose="02010600040101010101" pitchFamily="2" charset="-122"/>
                <a:cs typeface="Times New Roman" panose="02020603050405020304" pitchFamily="18" charset="0"/>
              </a:rPr>
              <a:t>9.745</a:t>
            </a:r>
          </a:p>
          <a:p>
            <a:pPr eaLnBrk="1" hangingPunct="1">
              <a:spcBef>
                <a:spcPct val="0"/>
              </a:spcBef>
              <a:buFontTx/>
              <a:buNone/>
            </a:pPr>
            <a:r>
              <a:rPr kumimoji="1" lang="en-US" altLang="zh-CN" sz="2000" dirty="0">
                <a:latin typeface="Times New Roman" panose="02020603050405020304" pitchFamily="18" charset="0"/>
                <a:ea typeface="华文仿宋" panose="02010600040101010101" pitchFamily="2" charset="-122"/>
                <a:cs typeface="Times New Roman" panose="02020603050405020304" pitchFamily="18" charset="0"/>
              </a:rPr>
              <a:t>250℃</a:t>
            </a:r>
            <a:r>
              <a:rPr kumimoji="1" lang="zh-CN" altLang="en-US" sz="2000" dirty="0">
                <a:latin typeface="Times New Roman" panose="02020603050405020304" pitchFamily="18" charset="0"/>
                <a:ea typeface="华文仿宋" panose="02010600040101010101" pitchFamily="2" charset="-122"/>
                <a:cs typeface="Times New Roman" panose="02020603050405020304" pitchFamily="18" charset="0"/>
              </a:rPr>
              <a:t>对应</a:t>
            </a:r>
            <a:r>
              <a:rPr kumimoji="1" lang="en-US" altLang="zh-CN" sz="2000" dirty="0">
                <a:latin typeface="Times New Roman" panose="02020603050405020304" pitchFamily="18" charset="0"/>
                <a:ea typeface="华文仿宋" panose="02010600040101010101" pitchFamily="2" charset="-122"/>
                <a:cs typeface="Times New Roman" panose="02020603050405020304" pitchFamily="18" charset="0"/>
              </a:rPr>
              <a:t>10.151</a:t>
            </a:r>
            <a:endParaRPr lang="zh-CN" altLang="en-US" sz="2000" dirty="0">
              <a:ea typeface="华文仿宋" panose="02010600040101010101" pitchFamily="2" charset="-122"/>
              <a:cs typeface="Times New Roman" panose="02020603050405020304" pitchFamily="18" charset="0"/>
            </a:endParaRPr>
          </a:p>
        </p:txBody>
      </p:sp>
      <p:sp>
        <p:nvSpPr>
          <p:cNvPr id="15" name="Rectangle 20"/>
          <p:cNvSpPr>
            <a:spLocks noChangeArrowheads="1"/>
          </p:cNvSpPr>
          <p:nvPr/>
        </p:nvSpPr>
        <p:spPr bwMode="auto">
          <a:xfrm>
            <a:off x="8057902" y="3752057"/>
            <a:ext cx="2816670" cy="47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kumimoji="1" lang="zh-CN" altLang="en-US" sz="2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中间值按照内插法计算</a:t>
            </a:r>
          </a:p>
        </p:txBody>
      </p:sp>
      <mc:AlternateContent xmlns:mc="http://schemas.openxmlformats.org/markup-compatibility/2006" xmlns:a14="http://schemas.microsoft.com/office/drawing/2010/main">
        <mc:Choice Requires="a14">
          <p:sp>
            <p:nvSpPr>
              <p:cNvPr id="16" name="对象 15"/>
              <p:cNvSpPr txBox="1"/>
              <p:nvPr/>
            </p:nvSpPr>
            <p:spPr bwMode="auto">
              <a:xfrm>
                <a:off x="3935760" y="4697412"/>
                <a:ext cx="5530477" cy="101290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i="1" smtClean="0">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en-US" altLang="zh-CN" sz="2000" b="0" i="1" smtClean="0">
                              <a:solidFill>
                                <a:srgbClr val="000000"/>
                              </a:solidFill>
                              <a:latin typeface="Cambria Math" panose="02040503050406030204" pitchFamily="18" charset="0"/>
                            </a:rPr>
                            <m:t>𝑀</m:t>
                          </m:r>
                        </m:sub>
                      </m:sSub>
                      <m:r>
                        <m:rPr>
                          <m:nor/>
                        </m:rPr>
                        <a:rPr lang="zh-CN" altLang="en-US" sz="2000" i="0">
                          <a:solidFill>
                            <a:srgbClr val="000000"/>
                          </a:solidFill>
                          <a:latin typeface="Cambria Math" panose="02040503050406030204" pitchFamily="18" charset="0"/>
                        </a:rPr>
                        <m:t>=240+</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9.952</m:t>
                          </m:r>
                          <m:r>
                            <m:rPr>
                              <m:nor/>
                            </m:rPr>
                            <a:rPr lang="zh-CN" altLang="en-US" sz="2000" i="0">
                              <a:solidFill>
                                <a:srgbClr val="000000"/>
                              </a:solidFill>
                              <a:latin typeface="Cambria Math" panose="02040503050406030204" pitchFamily="18" charset="0"/>
                            </a:rPr>
                            <m:t>−9.745</m:t>
                          </m:r>
                        </m:num>
                        <m:den>
                          <m:r>
                            <m:rPr>
                              <m:nor/>
                            </m:rPr>
                            <a:rPr lang="zh-CN" altLang="en-US" sz="2000" i="0">
                              <a:solidFill>
                                <a:srgbClr val="000000"/>
                              </a:solidFill>
                              <a:latin typeface="Cambria Math" panose="02040503050406030204" pitchFamily="18" charset="0"/>
                            </a:rPr>
                            <m:t>10.151−9.745</m:t>
                          </m:r>
                        </m:den>
                      </m:f>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250</m:t>
                      </m:r>
                      <m:r>
                        <m:rPr>
                          <m:nor/>
                        </m:rPr>
                        <a:rPr lang="zh-CN" altLang="en-US" sz="2000" i="0">
                          <a:solidFill>
                            <a:srgbClr val="000000"/>
                          </a:solidFill>
                          <a:latin typeface="Cambria Math" panose="02040503050406030204" pitchFamily="18" charset="0"/>
                        </a:rPr>
                        <m:t>−240</m:t>
                      </m:r>
                      <m:r>
                        <a:rPr lang="zh-CN" altLang="en-US" sz="2000" i="1">
                          <a:solidFill>
                            <a:srgbClr val="000000"/>
                          </a:solidFill>
                          <a:latin typeface="Cambria Math" panose="02040503050406030204" pitchFamily="18" charset="0"/>
                        </a:rPr>
                        <m:t>）</m:t>
                      </m:r>
                    </m:oMath>
                    <m:oMath xmlns:m="http://schemas.openxmlformats.org/officeDocument/2006/math">
                      <m:r>
                        <a:rPr lang="zh-CN" altLang="en-US" sz="2000" i="1">
                          <a:solidFill>
                            <a:srgbClr val="000000"/>
                          </a:solidFill>
                          <a:latin typeface="Cambria Math" panose="02040503050406030204" pitchFamily="18" charset="0"/>
                        </a:rPr>
                        <m:t> ≈245.1</m:t>
                      </m:r>
                    </m:oMath>
                  </m:oMathPara>
                </a14:m>
                <a:endParaRPr lang="zh-CN" altLang="en-US" sz="2000" dirty="0"/>
              </a:p>
            </p:txBody>
          </p:sp>
        </mc:Choice>
        <mc:Fallback xmlns="">
          <p:sp>
            <p:nvSpPr>
              <p:cNvPr id="16" name="对象 15"/>
              <p:cNvSpPr txBox="1">
                <a:spLocks noRot="1" noChangeAspect="1" noMove="1" noResize="1" noEditPoints="1" noAdjustHandles="1" noChangeArrowheads="1" noChangeShapeType="1" noTextEdit="1"/>
              </p:cNvSpPr>
              <p:nvPr/>
            </p:nvSpPr>
            <p:spPr bwMode="auto">
              <a:xfrm>
                <a:off x="3935760" y="4697412"/>
                <a:ext cx="5530477" cy="1012908"/>
              </a:xfrm>
              <a:prstGeom prst="rect">
                <a:avLst/>
              </a:prstGeom>
              <a:blipFill rotWithShape="0">
                <a:blip r:embed="rId5"/>
                <a:stretch>
                  <a:fillRect l="-1213" b="-10843"/>
                </a:stretch>
              </a:blipFill>
              <a:ln>
                <a:noFill/>
              </a:ln>
            </p:spPr>
            <p:txBody>
              <a:bodyPr/>
              <a:lstStyle/>
              <a:p>
                <a:r>
                  <a:rPr lang="zh-CN" altLang="en-US">
                    <a:noFill/>
                  </a:rPr>
                  <a:t> </a:t>
                </a:r>
              </a:p>
            </p:txBody>
          </p:sp>
        </mc:Fallback>
      </mc:AlternateContent>
      <p:sp>
        <p:nvSpPr>
          <p:cNvPr id="17" name="矩形 16"/>
          <p:cNvSpPr>
            <a:spLocks noChangeArrowheads="1"/>
          </p:cNvSpPr>
          <p:nvPr/>
        </p:nvSpPr>
        <p:spPr bwMode="auto">
          <a:xfrm>
            <a:off x="3575720" y="2261364"/>
            <a:ext cx="34612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dirty="0">
                <a:latin typeface="Times New Roman" panose="02020603050405020304" pitchFamily="18" charset="0"/>
                <a:ea typeface="华文仿宋" panose="02010600040101010101" pitchFamily="2" charset="-122"/>
                <a:cs typeface="Times New Roman" panose="02020603050405020304" pitchFamily="18" charset="0"/>
              </a:rPr>
              <a:t>查分度表</a:t>
            </a:r>
            <a:r>
              <a:rPr kumimoji="1" lang="en-US" altLang="zh-CN" sz="2000" dirty="0">
                <a:latin typeface="Times New Roman" panose="02020603050405020304" pitchFamily="18" charset="0"/>
                <a:ea typeface="华文仿宋" panose="02010600040101010101" pitchFamily="2" charset="-122"/>
                <a:cs typeface="Times New Roman" panose="02020603050405020304" pitchFamily="18" charset="0"/>
              </a:rPr>
              <a:t>30℃</a:t>
            </a:r>
            <a:r>
              <a:rPr kumimoji="1" lang="zh-CN" altLang="en-US" sz="2000" dirty="0">
                <a:latin typeface="Times New Roman" panose="02020603050405020304" pitchFamily="18" charset="0"/>
                <a:ea typeface="华文仿宋" panose="02010600040101010101" pitchFamily="2" charset="-122"/>
                <a:cs typeface="Times New Roman" panose="02020603050405020304" pitchFamily="18" charset="0"/>
              </a:rPr>
              <a:t>对应</a:t>
            </a:r>
            <a:r>
              <a:rPr kumimoji="1" lang="en-US" altLang="zh-CN" sz="2000" dirty="0">
                <a:latin typeface="Times New Roman" panose="02020603050405020304" pitchFamily="18" charset="0"/>
                <a:ea typeface="华文仿宋" panose="02010600040101010101" pitchFamily="2" charset="-122"/>
                <a:cs typeface="Times New Roman" panose="02020603050405020304" pitchFamily="18" charset="0"/>
              </a:rPr>
              <a:t>1.203mV</a:t>
            </a:r>
            <a:r>
              <a:rPr kumimoji="1" lang="zh-CN" altLang="en-US" sz="2000" dirty="0">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sz="2000" dirty="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2501932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p:bldP spid="10" grpId="0"/>
      <p:bldP spid="12" grpId="0"/>
      <p:bldP spid="2" grpId="0"/>
      <p:bldP spid="15" grpId="0"/>
      <p:bldP spid="16"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5" name="Rectangle 3"/>
          <p:cNvSpPr>
            <a:spLocks noGrp="1" noChangeArrowheads="1"/>
          </p:cNvSpPr>
          <p:nvPr>
            <p:ph sz="quarter" idx="10"/>
          </p:nvPr>
        </p:nvSpPr>
        <p:spPr>
          <a:xfrm>
            <a:off x="450343" y="1863140"/>
            <a:ext cx="5376000" cy="2925195"/>
          </a:xfrm>
        </p:spPr>
        <p:txBody>
          <a:bodyPr/>
          <a:lstStyle/>
          <a:p>
            <a:pPr>
              <a:buFont typeface="Wingdings" panose="05000000000000000000" pitchFamily="2" charset="2"/>
              <a:buChar char="n"/>
            </a:pPr>
            <a:r>
              <a:rPr lang="zh-CN" altLang="en-US" sz="2200" b="1" dirty="0">
                <a:latin typeface="宋体" panose="02010600030101010101" pitchFamily="2" charset="-122"/>
              </a:rPr>
              <a:t> </a:t>
            </a:r>
            <a:r>
              <a:rPr lang="zh-CN" altLang="en-US" sz="2200" b="1" dirty="0">
                <a:solidFill>
                  <a:schemeClr val="accent1">
                    <a:lumMod val="75000"/>
                  </a:schemeClr>
                </a:solidFill>
                <a:latin typeface="宋体" panose="02010600030101010101" pitchFamily="2" charset="-122"/>
              </a:rPr>
              <a:t>基本思路</a:t>
            </a:r>
            <a:endParaRPr lang="en-US" altLang="zh-CN" sz="2200" b="1" dirty="0">
              <a:solidFill>
                <a:schemeClr val="accent1">
                  <a:lumMod val="75000"/>
                </a:schemeClr>
              </a:solidFill>
              <a:latin typeface="宋体" panose="02010600030101010101" pitchFamily="2" charset="-122"/>
            </a:endParaRPr>
          </a:p>
          <a:p>
            <a:pPr marL="0" indent="0">
              <a:buNone/>
            </a:pPr>
            <a:r>
              <a:rPr lang="zh-CN" altLang="en-US" sz="2200" dirty="0">
                <a:solidFill>
                  <a:schemeClr val="accent1">
                    <a:lumMod val="75000"/>
                  </a:schemeClr>
                </a:solidFill>
                <a:latin typeface="宋体" panose="02010600030101010101" pitchFamily="2" charset="-122"/>
              </a:rPr>
              <a:t>在热电偶回路中</a:t>
            </a:r>
            <a:r>
              <a:rPr lang="zh-CN" altLang="en-US" sz="2200" dirty="0">
                <a:solidFill>
                  <a:srgbClr val="FF0000"/>
                </a:solidFill>
                <a:latin typeface="宋体" panose="02010600030101010101" pitchFamily="2" charset="-122"/>
              </a:rPr>
              <a:t>串入一个补偿的电动势</a:t>
            </a:r>
            <a:r>
              <a:rPr lang="zh-CN" altLang="en-US" sz="2200" dirty="0">
                <a:solidFill>
                  <a:schemeClr val="accent1">
                    <a:lumMod val="75000"/>
                  </a:schemeClr>
                </a:solidFill>
                <a:latin typeface="宋体" panose="02010600030101010101" pitchFamily="2" charset="-122"/>
              </a:rPr>
              <a:t>，</a:t>
            </a:r>
            <a:r>
              <a:rPr kumimoji="1" lang="zh-CN" altLang="en-US" sz="2200" dirty="0">
                <a:solidFill>
                  <a:schemeClr val="accent1">
                    <a:lumMod val="75000"/>
                  </a:schemeClr>
                </a:solidFill>
                <a:latin typeface="宋体" panose="02010600030101010101" pitchFamily="2" charset="-122"/>
              </a:rPr>
              <a:t>自动补偿热电偶测量过程中因冷端温度不为</a:t>
            </a:r>
            <a:r>
              <a:rPr kumimoji="1" lang="en-US" altLang="zh-CN" sz="2200" dirty="0">
                <a:solidFill>
                  <a:schemeClr val="accent1">
                    <a:lumMod val="75000"/>
                  </a:schemeClr>
                </a:solidFill>
                <a:latin typeface="宋体" panose="02010600030101010101" pitchFamily="2" charset="-122"/>
              </a:rPr>
              <a:t>0℃</a:t>
            </a:r>
            <a:r>
              <a:rPr kumimoji="1" lang="zh-CN" altLang="en-US" sz="2200" dirty="0">
                <a:solidFill>
                  <a:schemeClr val="accent1">
                    <a:lumMod val="75000"/>
                  </a:schemeClr>
                </a:solidFill>
                <a:latin typeface="宋体" panose="02010600030101010101" pitchFamily="2" charset="-122"/>
              </a:rPr>
              <a:t>而引起热电势的变化值。</a:t>
            </a:r>
            <a:r>
              <a:rPr lang="zh-CN" altLang="en-US" sz="2200" dirty="0">
                <a:solidFill>
                  <a:schemeClr val="accent1">
                    <a:lumMod val="75000"/>
                  </a:schemeClr>
                </a:solidFill>
                <a:latin typeface="宋体" panose="02010600030101010101" pitchFamily="2" charset="-122"/>
              </a:rPr>
              <a:t> </a:t>
            </a:r>
            <a:endParaRPr lang="en-US" altLang="zh-CN" sz="2200" dirty="0">
              <a:solidFill>
                <a:schemeClr val="accent1">
                  <a:lumMod val="75000"/>
                </a:schemeClr>
              </a:solidFill>
              <a:latin typeface="宋体" panose="02010600030101010101" pitchFamily="2" charset="-122"/>
            </a:endParaRPr>
          </a:p>
          <a:p>
            <a:pPr>
              <a:buFont typeface="Wingdings" panose="05000000000000000000" pitchFamily="2" charset="2"/>
              <a:buChar char="n"/>
            </a:pPr>
            <a:r>
              <a:rPr lang="zh-CN" altLang="en-US" sz="2200" dirty="0">
                <a:solidFill>
                  <a:schemeClr val="accent1">
                    <a:lumMod val="75000"/>
                  </a:schemeClr>
                </a:solidFill>
                <a:latin typeface="宋体" panose="02010600030101010101" pitchFamily="2" charset="-122"/>
              </a:rPr>
              <a:t> 实例</a:t>
            </a:r>
            <a:r>
              <a:rPr lang="en-US" altLang="zh-CN" sz="2200" dirty="0">
                <a:solidFill>
                  <a:schemeClr val="accent1">
                    <a:lumMod val="75000"/>
                  </a:schemeClr>
                </a:solidFill>
                <a:latin typeface="宋体" panose="02010600030101010101" pitchFamily="2" charset="-122"/>
              </a:rPr>
              <a:t>1</a:t>
            </a:r>
          </a:p>
          <a:p>
            <a:pPr marL="0" indent="0">
              <a:buNone/>
            </a:pPr>
            <a:r>
              <a:rPr lang="zh-CN" altLang="en-US" sz="2200" dirty="0">
                <a:solidFill>
                  <a:schemeClr val="accent1">
                    <a:lumMod val="75000"/>
                  </a:schemeClr>
                </a:solidFill>
                <a:latin typeface="宋体" panose="02010600030101010101" pitchFamily="2" charset="-122"/>
              </a:rPr>
              <a:t>一种简易的自动补偿电桥电路如右图。</a:t>
            </a:r>
          </a:p>
        </p:txBody>
      </p:sp>
      <p:pic>
        <p:nvPicPr>
          <p:cNvPr id="11" name="Picture 7"/>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6384032" y="1863140"/>
            <a:ext cx="4667901" cy="27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Rectangle 2"/>
          <p:cNvSpPr>
            <a:spLocks noGrp="1" noChangeArrowheads="1"/>
          </p:cNvSpPr>
          <p:nvPr>
            <p:ph type="title"/>
          </p:nvPr>
        </p:nvSpPr>
        <p:spPr/>
        <p:txBody>
          <a:bodyPr vert="horz" lIns="91440" tIns="45720" rIns="91440" bIns="45720" rtlCol="0" anchor="b" anchorCtr="0">
            <a:normAutofit/>
          </a:bodyPr>
          <a:lstStyle/>
          <a:p>
            <a:r>
              <a:rPr lang="zh-CN" altLang="en-US" sz="3200" dirty="0">
                <a:latin typeface="+mj-ea"/>
              </a:rPr>
              <a:t>硬件冷端温度自动补偿法</a:t>
            </a:r>
            <a:endParaRPr lang="en-US" altLang="zh-CN" sz="3200" dirty="0">
              <a:latin typeface="+mj-ea"/>
            </a:endParaRPr>
          </a:p>
        </p:txBody>
      </p:sp>
      <p:sp>
        <p:nvSpPr>
          <p:cNvPr id="44036"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44037" name="Rectangle 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207880" name="Rectangle 8"/>
          <p:cNvSpPr>
            <a:spLocks noChangeArrowheads="1"/>
          </p:cNvSpPr>
          <p:nvPr/>
        </p:nvSpPr>
        <p:spPr bwMode="auto">
          <a:xfrm>
            <a:off x="767408" y="5466901"/>
            <a:ext cx="8280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2400" dirty="0">
                <a:solidFill>
                  <a:schemeClr val="tx1"/>
                </a:solidFill>
                <a:latin typeface="+mn-lt"/>
                <a:ea typeface="宋体" panose="02010600030101010101" pitchFamily="2" charset="-122"/>
              </a:rPr>
              <a:t>调整电阻电桥参数和电源</a:t>
            </a:r>
            <a:r>
              <a:rPr lang="en-US" altLang="zh-CN" sz="2400" dirty="0">
                <a:solidFill>
                  <a:schemeClr val="tx1"/>
                </a:solidFill>
                <a:latin typeface="+mn-lt"/>
                <a:ea typeface="宋体" panose="02010600030101010101" pitchFamily="2" charset="-122"/>
              </a:rPr>
              <a:t>E</a:t>
            </a:r>
            <a:r>
              <a:rPr lang="zh-CN" altLang="en-US" sz="2400" dirty="0">
                <a:solidFill>
                  <a:schemeClr val="tx1"/>
                </a:solidFill>
                <a:latin typeface="+mn-lt"/>
                <a:ea typeface="宋体" panose="02010600030101010101" pitchFamily="2" charset="-122"/>
              </a:rPr>
              <a:t>，使得 </a:t>
            </a:r>
            <a:r>
              <a:rPr lang="en-US" altLang="zh-CN" sz="2400" dirty="0" err="1">
                <a:solidFill>
                  <a:schemeClr val="tx1"/>
                </a:solidFill>
                <a:latin typeface="+mn-lt"/>
                <a:ea typeface="宋体" panose="02010600030101010101" pitchFamily="2" charset="-122"/>
              </a:rPr>
              <a:t>U</a:t>
            </a:r>
            <a:r>
              <a:rPr lang="en-US" altLang="zh-CN" sz="2400" baseline="-25000" dirty="0" err="1">
                <a:solidFill>
                  <a:schemeClr val="tx1"/>
                </a:solidFill>
                <a:latin typeface="+mn-lt"/>
                <a:ea typeface="宋体" panose="02010600030101010101" pitchFamily="2" charset="-122"/>
              </a:rPr>
              <a:t>bd</a:t>
            </a:r>
            <a:r>
              <a:rPr lang="en-US" altLang="zh-CN" sz="2400" dirty="0">
                <a:solidFill>
                  <a:schemeClr val="tx1"/>
                </a:solidFill>
                <a:latin typeface="+mn-lt"/>
                <a:ea typeface="宋体" panose="02010600030101010101" pitchFamily="2" charset="-122"/>
              </a:rPr>
              <a:t> =E</a:t>
            </a:r>
            <a:r>
              <a:rPr lang="en-US" altLang="zh-CN" sz="2400" baseline="-25000" dirty="0">
                <a:solidFill>
                  <a:schemeClr val="tx1"/>
                </a:solidFill>
                <a:latin typeface="+mn-lt"/>
                <a:ea typeface="宋体" panose="02010600030101010101" pitchFamily="2" charset="-122"/>
              </a:rPr>
              <a:t>AB</a:t>
            </a:r>
            <a:r>
              <a:rPr lang="en-US" altLang="zh-CN" sz="2400" dirty="0">
                <a:solidFill>
                  <a:schemeClr val="tx1"/>
                </a:solidFill>
                <a:latin typeface="+mn-lt"/>
                <a:ea typeface="宋体" panose="02010600030101010101" pitchFamily="2" charset="-122"/>
              </a:rPr>
              <a:t>(T</a:t>
            </a:r>
            <a:r>
              <a:rPr lang="en-US" altLang="zh-CN" sz="2400" baseline="-25000" dirty="0">
                <a:solidFill>
                  <a:schemeClr val="tx1"/>
                </a:solidFill>
                <a:latin typeface="+mn-lt"/>
                <a:ea typeface="宋体" panose="02010600030101010101" pitchFamily="2" charset="-122"/>
              </a:rPr>
              <a:t>0</a:t>
            </a:r>
            <a:r>
              <a:rPr lang="en-US" altLang="zh-CN" sz="2400" dirty="0">
                <a:solidFill>
                  <a:schemeClr val="tx1"/>
                </a:solidFill>
                <a:latin typeface="+mn-lt"/>
                <a:ea typeface="宋体" panose="02010600030101010101" pitchFamily="2" charset="-122"/>
              </a:rPr>
              <a:t>,0)</a:t>
            </a:r>
          </a:p>
        </p:txBody>
      </p:sp>
      <p:sp>
        <p:nvSpPr>
          <p:cNvPr id="207881" name="Rectangle 9"/>
          <p:cNvSpPr>
            <a:spLocks noChangeArrowheads="1"/>
          </p:cNvSpPr>
          <p:nvPr/>
        </p:nvSpPr>
        <p:spPr bwMode="auto">
          <a:xfrm>
            <a:off x="8184232" y="5466900"/>
            <a:ext cx="3861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en-US" altLang="zh-CN" sz="2400" dirty="0">
                <a:solidFill>
                  <a:schemeClr val="tx1"/>
                </a:solidFill>
                <a:latin typeface="+mn-lt"/>
                <a:ea typeface="宋体" panose="02010600030101010101" pitchFamily="2" charset="-122"/>
              </a:rPr>
              <a:t>E</a:t>
            </a:r>
            <a:r>
              <a:rPr lang="en-US" altLang="zh-CN" sz="2400" baseline="-25000" dirty="0">
                <a:solidFill>
                  <a:schemeClr val="tx1"/>
                </a:solidFill>
                <a:latin typeface="+mn-lt"/>
                <a:ea typeface="宋体" panose="02010600030101010101" pitchFamily="2" charset="-122"/>
              </a:rPr>
              <a:t>AB</a:t>
            </a:r>
            <a:r>
              <a:rPr lang="en-US" altLang="zh-CN" sz="2400" dirty="0">
                <a:solidFill>
                  <a:schemeClr val="tx1"/>
                </a:solidFill>
                <a:latin typeface="+mn-lt"/>
                <a:ea typeface="宋体" panose="02010600030101010101" pitchFamily="2" charset="-122"/>
              </a:rPr>
              <a:t>(T, T</a:t>
            </a:r>
            <a:r>
              <a:rPr lang="en-US" altLang="zh-CN" sz="2400" baseline="-25000" dirty="0">
                <a:solidFill>
                  <a:schemeClr val="tx1"/>
                </a:solidFill>
                <a:latin typeface="+mn-lt"/>
                <a:ea typeface="宋体" panose="02010600030101010101" pitchFamily="2" charset="-122"/>
              </a:rPr>
              <a:t>0</a:t>
            </a:r>
            <a:r>
              <a:rPr lang="en-US" altLang="zh-CN" sz="2400" dirty="0">
                <a:solidFill>
                  <a:schemeClr val="tx1"/>
                </a:solidFill>
                <a:latin typeface="+mn-lt"/>
                <a:ea typeface="宋体" panose="02010600030101010101" pitchFamily="2" charset="-122"/>
              </a:rPr>
              <a:t>) + </a:t>
            </a:r>
            <a:r>
              <a:rPr lang="en-US" altLang="zh-CN" sz="2400" dirty="0" err="1">
                <a:solidFill>
                  <a:schemeClr val="tx1"/>
                </a:solidFill>
                <a:latin typeface="+mn-lt"/>
                <a:ea typeface="宋体" panose="02010600030101010101" pitchFamily="2" charset="-122"/>
              </a:rPr>
              <a:t>U</a:t>
            </a:r>
            <a:r>
              <a:rPr lang="en-US" altLang="zh-CN" sz="2400" baseline="-25000" dirty="0" err="1">
                <a:solidFill>
                  <a:schemeClr val="tx1"/>
                </a:solidFill>
                <a:latin typeface="+mn-lt"/>
                <a:ea typeface="宋体" panose="02010600030101010101" pitchFamily="2" charset="-122"/>
              </a:rPr>
              <a:t>bd</a:t>
            </a:r>
            <a:r>
              <a:rPr lang="en-US" altLang="zh-CN" sz="2400" dirty="0">
                <a:solidFill>
                  <a:schemeClr val="tx1"/>
                </a:solidFill>
                <a:latin typeface="+mn-lt"/>
                <a:ea typeface="宋体" panose="02010600030101010101" pitchFamily="2" charset="-122"/>
              </a:rPr>
              <a:t>=E</a:t>
            </a:r>
            <a:r>
              <a:rPr lang="en-US" altLang="zh-CN" sz="2400" baseline="-25000" dirty="0">
                <a:solidFill>
                  <a:schemeClr val="tx1"/>
                </a:solidFill>
                <a:latin typeface="+mn-lt"/>
                <a:ea typeface="宋体" panose="02010600030101010101" pitchFamily="2" charset="-122"/>
              </a:rPr>
              <a:t>AB</a:t>
            </a:r>
            <a:r>
              <a:rPr lang="en-US" altLang="zh-CN" sz="2400" dirty="0">
                <a:solidFill>
                  <a:schemeClr val="tx1"/>
                </a:solidFill>
                <a:latin typeface="+mn-lt"/>
                <a:ea typeface="宋体" panose="02010600030101010101" pitchFamily="2" charset="-122"/>
              </a:rPr>
              <a:t>(T, 0)</a:t>
            </a:r>
          </a:p>
        </p:txBody>
      </p:sp>
      <p:sp>
        <p:nvSpPr>
          <p:cNvPr id="207882" name="Rectangle 10"/>
          <p:cNvSpPr>
            <a:spLocks noChangeArrowheads="1"/>
          </p:cNvSpPr>
          <p:nvPr/>
        </p:nvSpPr>
        <p:spPr bwMode="auto">
          <a:xfrm>
            <a:off x="6471930" y="4616803"/>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en-US" altLang="zh-CN" sz="2000" b="1" dirty="0">
                <a:solidFill>
                  <a:schemeClr val="tx1"/>
                </a:solidFill>
                <a:latin typeface="Tahoma" panose="020B0604030504040204" pitchFamily="34" charset="0"/>
                <a:ea typeface="宋体" panose="02010600030101010101" pitchFamily="2" charset="-122"/>
              </a:rPr>
              <a:t>T</a:t>
            </a:r>
          </a:p>
        </p:txBody>
      </p:sp>
      <p:cxnSp>
        <p:nvCxnSpPr>
          <p:cNvPr id="4" name="直接箭头连接符 3">
            <a:extLst>
              <a:ext uri="{FF2B5EF4-FFF2-40B4-BE49-F238E27FC236}">
                <a16:creationId xmlns:a16="http://schemas.microsoft.com/office/drawing/2014/main" id="{C172303F-80FC-4173-8BA3-45039D342583}"/>
              </a:ext>
            </a:extLst>
          </p:cNvPr>
          <p:cNvCxnSpPr/>
          <p:nvPr/>
        </p:nvCxnSpPr>
        <p:spPr>
          <a:xfrm>
            <a:off x="7392144" y="5738505"/>
            <a:ext cx="64807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831E3412-6033-4E0A-B772-27DA8769C028}"/>
              </a:ext>
            </a:extLst>
          </p:cNvPr>
          <p:cNvSpPr/>
          <p:nvPr/>
        </p:nvSpPr>
        <p:spPr>
          <a:xfrm>
            <a:off x="7675206" y="1891982"/>
            <a:ext cx="1872208" cy="2664296"/>
          </a:xfrm>
          <a:prstGeom prst="rect">
            <a:avLst/>
          </a:prstGeom>
          <a:noFill/>
          <a:ln w="28575">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7882"/>
                                        </p:tgtEl>
                                        <p:attrNameLst>
                                          <p:attrName>style.visibility</p:attrName>
                                        </p:attrNameLst>
                                      </p:cBhvr>
                                      <p:to>
                                        <p:strVal val="visible"/>
                                      </p:to>
                                    </p:set>
                                    <p:anim calcmode="lin" valueType="num">
                                      <p:cBhvr additive="base">
                                        <p:cTn id="7" dur="500" fill="hold"/>
                                        <p:tgtEl>
                                          <p:spTgt spid="207882"/>
                                        </p:tgtEl>
                                        <p:attrNameLst>
                                          <p:attrName>ppt_x</p:attrName>
                                        </p:attrNameLst>
                                      </p:cBhvr>
                                      <p:tavLst>
                                        <p:tav tm="0">
                                          <p:val>
                                            <p:strVal val="#ppt_x"/>
                                          </p:val>
                                        </p:tav>
                                        <p:tav tm="100000">
                                          <p:val>
                                            <p:strVal val="#ppt_x"/>
                                          </p:val>
                                        </p:tav>
                                      </p:tavLst>
                                    </p:anim>
                                    <p:anim calcmode="lin" valueType="num">
                                      <p:cBhvr additive="base">
                                        <p:cTn id="8" dur="500" fill="hold"/>
                                        <p:tgtEl>
                                          <p:spTgt spid="20788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7880"/>
                                        </p:tgtEl>
                                        <p:attrNameLst>
                                          <p:attrName>style.visibility</p:attrName>
                                        </p:attrNameLst>
                                      </p:cBhvr>
                                      <p:to>
                                        <p:strVal val="visible"/>
                                      </p:to>
                                    </p:set>
                                    <p:anim calcmode="lin" valueType="num">
                                      <p:cBhvr additive="base">
                                        <p:cTn id="11" dur="500" fill="hold"/>
                                        <p:tgtEl>
                                          <p:spTgt spid="207880"/>
                                        </p:tgtEl>
                                        <p:attrNameLst>
                                          <p:attrName>ppt_x</p:attrName>
                                        </p:attrNameLst>
                                      </p:cBhvr>
                                      <p:tavLst>
                                        <p:tav tm="0">
                                          <p:val>
                                            <p:strVal val="#ppt_x"/>
                                          </p:val>
                                        </p:tav>
                                        <p:tav tm="100000">
                                          <p:val>
                                            <p:strVal val="#ppt_x"/>
                                          </p:val>
                                        </p:tav>
                                      </p:tavLst>
                                    </p:anim>
                                    <p:anim calcmode="lin" valueType="num">
                                      <p:cBhvr additive="base">
                                        <p:cTn id="12" dur="500" fill="hold"/>
                                        <p:tgtEl>
                                          <p:spTgt spid="20788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7881"/>
                                        </p:tgtEl>
                                        <p:attrNameLst>
                                          <p:attrName>style.visibility</p:attrName>
                                        </p:attrNameLst>
                                      </p:cBhvr>
                                      <p:to>
                                        <p:strVal val="visible"/>
                                      </p:to>
                                    </p:set>
                                    <p:anim calcmode="lin" valueType="num">
                                      <p:cBhvr additive="base">
                                        <p:cTn id="15" dur="500" fill="hold"/>
                                        <p:tgtEl>
                                          <p:spTgt spid="207881"/>
                                        </p:tgtEl>
                                        <p:attrNameLst>
                                          <p:attrName>ppt_x</p:attrName>
                                        </p:attrNameLst>
                                      </p:cBhvr>
                                      <p:tavLst>
                                        <p:tav tm="0">
                                          <p:val>
                                            <p:strVal val="#ppt_x"/>
                                          </p:val>
                                        </p:tav>
                                        <p:tav tm="100000">
                                          <p:val>
                                            <p:strVal val="#ppt_x"/>
                                          </p:val>
                                        </p:tav>
                                      </p:tavLst>
                                    </p:anim>
                                    <p:anim calcmode="lin" valueType="num">
                                      <p:cBhvr additive="base">
                                        <p:cTn id="16" dur="500" fill="hold"/>
                                        <p:tgtEl>
                                          <p:spTgt spid="207881"/>
                                        </p:tgtEl>
                                        <p:attrNameLst>
                                          <p:attrName>ppt_y</p:attrName>
                                        </p:attrNameLst>
                                      </p:cBhvr>
                                      <p:tavLst>
                                        <p:tav tm="0">
                                          <p:val>
                                            <p:strVal val="1+#ppt_h/2"/>
                                          </p:val>
                                        </p:tav>
                                        <p:tav tm="100000">
                                          <p:val>
                                            <p:strVal val="#ppt_y"/>
                                          </p:val>
                                        </p:tav>
                                      </p:tavLst>
                                    </p:anim>
                                  </p:childTnLst>
                                </p:cTn>
                              </p:par>
                              <p:par>
                                <p:cTn id="17" presetID="3" presetClass="entr" presetSubtype="1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80" grpId="0"/>
      <p:bldP spid="207881" grpId="0"/>
      <p:bldP spid="20788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内容占位符 7"/>
          <p:cNvGraphicFramePr>
            <a:graphicFrameLocks noGrp="1"/>
          </p:cNvGraphicFramePr>
          <p:nvPr>
            <p:ph sz="quarter" idx="10"/>
            <p:extLst>
              <p:ext uri="{D42A27DB-BD31-4B8C-83A1-F6EECF244321}">
                <p14:modId xmlns:p14="http://schemas.microsoft.com/office/powerpoint/2010/main" val="2132395023"/>
              </p:ext>
            </p:extLst>
          </p:nvPr>
        </p:nvGraphicFramePr>
        <p:xfrm>
          <a:off x="658701" y="1700808"/>
          <a:ext cx="11162884" cy="5033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2"/>
          <p:cNvSpPr>
            <a:spLocks noGrp="1"/>
          </p:cNvSpPr>
          <p:nvPr>
            <p:ph type="title"/>
          </p:nvPr>
        </p:nvSpPr>
        <p:spPr>
          <a:xfrm>
            <a:off x="551384" y="980728"/>
            <a:ext cx="11162884" cy="576000"/>
          </a:xfrm>
        </p:spPr>
        <p:txBody>
          <a:bodyPr>
            <a:normAutofit/>
          </a:bodyPr>
          <a:lstStyle/>
          <a:p>
            <a:r>
              <a:rPr lang="zh-CN" altLang="en-US" dirty="0"/>
              <a:t>冷端自动补偿实例</a:t>
            </a:r>
            <a:r>
              <a:rPr lang="en-US" altLang="zh-CN" dirty="0"/>
              <a:t>2</a:t>
            </a:r>
            <a:r>
              <a:rPr lang="zh-CN" altLang="en-US" dirty="0"/>
              <a:t>：热电偶专用集成放大器</a:t>
            </a:r>
            <a:r>
              <a:rPr lang="en-US" altLang="zh-CN" dirty="0"/>
              <a:t>AD594/AD595</a:t>
            </a:r>
            <a:endParaRPr lang="zh-CN" altLang="en-US" dirty="0"/>
          </a:p>
        </p:txBody>
      </p:sp>
    </p:spTree>
    <p:extLst>
      <p:ext uri="{BB962C8B-B14F-4D97-AF65-F5344CB8AC3E}">
        <p14:creationId xmlns:p14="http://schemas.microsoft.com/office/powerpoint/2010/main" val="1652248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269790" y="1756824"/>
            <a:ext cx="6408711" cy="2788642"/>
          </a:xfrm>
        </p:spPr>
        <p:txBody>
          <a:bodyPr/>
          <a:lstStyle/>
          <a:p>
            <a:pPr>
              <a:buFont typeface="Wingdings" panose="05000000000000000000" pitchFamily="2" charset="2"/>
              <a:buChar char="n"/>
            </a:pPr>
            <a:r>
              <a:rPr lang="zh-CN" altLang="en-US" kern="0" dirty="0">
                <a:solidFill>
                  <a:schemeClr val="accent1">
                    <a:lumMod val="75000"/>
                  </a:schemeClr>
                </a:solidFill>
              </a:rPr>
              <a:t>基本条件：在补偿温度范围内，由补偿导线材料</a:t>
            </a:r>
            <a:r>
              <a:rPr lang="en-US" altLang="zh-CN" kern="0" dirty="0">
                <a:solidFill>
                  <a:schemeClr val="accent1">
                    <a:lumMod val="75000"/>
                  </a:schemeClr>
                </a:solidFill>
                <a:latin typeface="Times New Roman" panose="02020603050405020304" pitchFamily="18" charset="0"/>
                <a:cs typeface="Times New Roman" panose="02020603050405020304" pitchFamily="18" charset="0"/>
              </a:rPr>
              <a:t>C</a:t>
            </a:r>
            <a:r>
              <a:rPr lang="zh-CN" altLang="en-US" kern="0" dirty="0">
                <a:solidFill>
                  <a:schemeClr val="accent1">
                    <a:lumMod val="75000"/>
                  </a:schemeClr>
                </a:solidFill>
                <a:latin typeface="Times New Roman" panose="02020603050405020304" pitchFamily="18" charset="0"/>
                <a:cs typeface="Times New Roman" panose="02020603050405020304" pitchFamily="18" charset="0"/>
              </a:rPr>
              <a:t>、</a:t>
            </a:r>
            <a:r>
              <a:rPr lang="en-US" altLang="zh-CN" kern="0" dirty="0">
                <a:solidFill>
                  <a:schemeClr val="accent1">
                    <a:lumMod val="75000"/>
                  </a:schemeClr>
                </a:solidFill>
                <a:latin typeface="Times New Roman" panose="02020603050405020304" pitchFamily="18" charset="0"/>
                <a:cs typeface="Times New Roman" panose="02020603050405020304" pitchFamily="18" charset="0"/>
              </a:rPr>
              <a:t>D</a:t>
            </a:r>
            <a:r>
              <a:rPr lang="zh-CN" altLang="en-US" kern="0" dirty="0">
                <a:solidFill>
                  <a:schemeClr val="accent1">
                    <a:lumMod val="75000"/>
                  </a:schemeClr>
                </a:solidFill>
              </a:rPr>
              <a:t>构成的热电偶与测温热电偶</a:t>
            </a:r>
            <a:r>
              <a:rPr lang="en-US" altLang="zh-CN" kern="0" dirty="0">
                <a:solidFill>
                  <a:schemeClr val="accent1">
                    <a:lumMod val="75000"/>
                  </a:schemeClr>
                </a:solidFill>
                <a:latin typeface="Times New Roman" panose="02020603050405020304" pitchFamily="18" charset="0"/>
                <a:cs typeface="Times New Roman" panose="02020603050405020304" pitchFamily="18" charset="0"/>
              </a:rPr>
              <a:t>A</a:t>
            </a:r>
            <a:r>
              <a:rPr lang="zh-CN" altLang="en-US" kern="0" dirty="0">
                <a:solidFill>
                  <a:schemeClr val="accent1">
                    <a:lumMod val="75000"/>
                  </a:schemeClr>
                </a:solidFill>
                <a:latin typeface="Times New Roman" panose="02020603050405020304" pitchFamily="18" charset="0"/>
                <a:cs typeface="Times New Roman" panose="02020603050405020304" pitchFamily="18" charset="0"/>
              </a:rPr>
              <a:t>、</a:t>
            </a:r>
            <a:r>
              <a:rPr lang="en-US" altLang="zh-CN" kern="0" dirty="0">
                <a:solidFill>
                  <a:schemeClr val="accent1">
                    <a:lumMod val="75000"/>
                  </a:schemeClr>
                </a:solidFill>
                <a:latin typeface="Times New Roman" panose="02020603050405020304" pitchFamily="18" charset="0"/>
                <a:cs typeface="Times New Roman" panose="02020603050405020304" pitchFamily="18" charset="0"/>
              </a:rPr>
              <a:t>B</a:t>
            </a:r>
            <a:r>
              <a:rPr lang="zh-CN" altLang="en-US" kern="0" dirty="0">
                <a:solidFill>
                  <a:schemeClr val="accent1">
                    <a:lumMod val="75000"/>
                  </a:schemeClr>
                </a:solidFill>
              </a:rPr>
              <a:t>有</a:t>
            </a:r>
            <a:r>
              <a:rPr lang="zh-CN" altLang="en-US" kern="0" dirty="0">
                <a:solidFill>
                  <a:srgbClr val="FF0000"/>
                </a:solidFill>
              </a:rPr>
              <a:t>相同的分度值</a:t>
            </a:r>
            <a:r>
              <a:rPr lang="zh-CN" altLang="en-US" kern="0" dirty="0">
                <a:solidFill>
                  <a:schemeClr val="accent1">
                    <a:lumMod val="75000"/>
                  </a:schemeClr>
                </a:solidFill>
              </a:rPr>
              <a:t>，即：</a:t>
            </a:r>
            <a:r>
              <a:rPr lang="en-US" altLang="zh-CN" b="1" kern="0" dirty="0">
                <a:solidFill>
                  <a:srgbClr val="FF0000"/>
                </a:solidFill>
                <a:latin typeface="Times New Roman" panose="02020603050405020304" pitchFamily="18" charset="0"/>
                <a:cs typeface="Times New Roman" panose="02020603050405020304" pitchFamily="18" charset="0"/>
              </a:rPr>
              <a:t>E</a:t>
            </a:r>
            <a:r>
              <a:rPr lang="en-US" altLang="zh-CN" b="1" kern="0" baseline="-25000" dirty="0">
                <a:solidFill>
                  <a:srgbClr val="FF0000"/>
                </a:solidFill>
                <a:latin typeface="Times New Roman" panose="02020603050405020304" pitchFamily="18" charset="0"/>
                <a:cs typeface="Times New Roman" panose="02020603050405020304" pitchFamily="18" charset="0"/>
              </a:rPr>
              <a:t>AB</a:t>
            </a:r>
            <a:r>
              <a:rPr lang="en-US" altLang="zh-CN" b="1" kern="0" dirty="0">
                <a:solidFill>
                  <a:srgbClr val="FF0000"/>
                </a:solidFill>
                <a:latin typeface="Times New Roman" panose="02020603050405020304" pitchFamily="18" charset="0"/>
                <a:cs typeface="Times New Roman" panose="02020603050405020304" pitchFamily="18" charset="0"/>
              </a:rPr>
              <a:t>(T, 0)=E</a:t>
            </a:r>
            <a:r>
              <a:rPr lang="en-US" altLang="zh-CN" b="1" kern="0" baseline="-25000" dirty="0">
                <a:solidFill>
                  <a:srgbClr val="FF0000"/>
                </a:solidFill>
                <a:latin typeface="Times New Roman" panose="02020603050405020304" pitchFamily="18" charset="0"/>
                <a:cs typeface="Times New Roman" panose="02020603050405020304" pitchFamily="18" charset="0"/>
              </a:rPr>
              <a:t>CD</a:t>
            </a:r>
            <a:r>
              <a:rPr lang="en-US" altLang="zh-CN" b="1" kern="0" dirty="0">
                <a:solidFill>
                  <a:srgbClr val="FF0000"/>
                </a:solidFill>
                <a:latin typeface="Times New Roman" panose="02020603050405020304" pitchFamily="18" charset="0"/>
                <a:cs typeface="Times New Roman" panose="02020603050405020304" pitchFamily="18" charset="0"/>
              </a:rPr>
              <a:t>(T, 0)</a:t>
            </a:r>
          </a:p>
          <a:p>
            <a:pPr>
              <a:buFont typeface="Wingdings" panose="05000000000000000000" pitchFamily="2" charset="2"/>
              <a:buChar char="n"/>
              <a:defRPr/>
            </a:pPr>
            <a:r>
              <a:rPr lang="zh-CN" altLang="en-US" kern="0" dirty="0">
                <a:solidFill>
                  <a:schemeClr val="accent1">
                    <a:lumMod val="75000"/>
                  </a:schemeClr>
                </a:solidFill>
              </a:rPr>
              <a:t>热电势</a:t>
            </a:r>
            <a:r>
              <a:rPr lang="en-US" altLang="zh-CN" kern="0" dirty="0">
                <a:solidFill>
                  <a:schemeClr val="accent1">
                    <a:lumMod val="75000"/>
                  </a:schemeClr>
                </a:solidFill>
                <a:latin typeface="Times New Roman" panose="02020603050405020304" pitchFamily="18" charset="0"/>
                <a:cs typeface="Times New Roman" panose="02020603050405020304" pitchFamily="18" charset="0"/>
              </a:rPr>
              <a:t>E</a:t>
            </a:r>
            <a:r>
              <a:rPr lang="en-US" altLang="zh-CN" kern="0" baseline="-25000" dirty="0">
                <a:solidFill>
                  <a:schemeClr val="accent1">
                    <a:lumMod val="75000"/>
                  </a:schemeClr>
                </a:solidFill>
                <a:latin typeface="Times New Roman" panose="02020603050405020304" pitchFamily="18" charset="0"/>
                <a:cs typeface="Times New Roman" panose="02020603050405020304" pitchFamily="18" charset="0"/>
              </a:rPr>
              <a:t>AB</a:t>
            </a:r>
            <a:r>
              <a:rPr lang="en-US" altLang="zh-CN" kern="0" dirty="0">
                <a:solidFill>
                  <a:schemeClr val="accent1">
                    <a:lumMod val="75000"/>
                  </a:schemeClr>
                </a:solidFill>
                <a:latin typeface="Times New Roman" panose="02020603050405020304" pitchFamily="18" charset="0"/>
                <a:cs typeface="Times New Roman" panose="02020603050405020304" pitchFamily="18" charset="0"/>
              </a:rPr>
              <a:t>(T</a:t>
            </a:r>
            <a:r>
              <a:rPr lang="zh-CN" altLang="en-US" kern="0" dirty="0">
                <a:solidFill>
                  <a:schemeClr val="accent1">
                    <a:lumMod val="75000"/>
                  </a:schemeClr>
                </a:solidFill>
                <a:latin typeface="Times New Roman" panose="02020603050405020304" pitchFamily="18" charset="0"/>
                <a:cs typeface="Times New Roman" panose="02020603050405020304" pitchFamily="18" charset="0"/>
              </a:rPr>
              <a:t>，</a:t>
            </a:r>
            <a:r>
              <a:rPr lang="en-US" altLang="zh-CN" kern="0" dirty="0">
                <a:solidFill>
                  <a:schemeClr val="accent1">
                    <a:lumMod val="75000"/>
                  </a:schemeClr>
                </a:solidFill>
                <a:latin typeface="Times New Roman" panose="02020603050405020304" pitchFamily="18" charset="0"/>
                <a:cs typeface="Times New Roman" panose="02020603050405020304" pitchFamily="18" charset="0"/>
              </a:rPr>
              <a:t>T</a:t>
            </a:r>
            <a:r>
              <a:rPr lang="en-US" altLang="zh-CN" kern="0" baseline="-25000" dirty="0">
                <a:solidFill>
                  <a:schemeClr val="accent1">
                    <a:lumMod val="75000"/>
                  </a:schemeClr>
                </a:solidFill>
                <a:latin typeface="Times New Roman" panose="02020603050405020304" pitchFamily="18" charset="0"/>
                <a:cs typeface="Times New Roman" panose="02020603050405020304" pitchFamily="18" charset="0"/>
              </a:rPr>
              <a:t>0</a:t>
            </a:r>
            <a:r>
              <a:rPr lang="zh-CN" altLang="en-US" kern="0" dirty="0">
                <a:solidFill>
                  <a:schemeClr val="accent1">
                    <a:lumMod val="75000"/>
                  </a:schemeClr>
                </a:solidFill>
                <a:latin typeface="Times New Roman" panose="02020603050405020304" pitchFamily="18" charset="0"/>
                <a:cs typeface="Times New Roman" panose="02020603050405020304" pitchFamily="18" charset="0"/>
              </a:rPr>
              <a:t>）</a:t>
            </a:r>
            <a:r>
              <a:rPr lang="zh-CN" altLang="en-US" kern="0" dirty="0">
                <a:solidFill>
                  <a:schemeClr val="accent1">
                    <a:lumMod val="75000"/>
                  </a:schemeClr>
                </a:solidFill>
              </a:rPr>
              <a:t>可以理解由两部分组成：</a:t>
            </a:r>
          </a:p>
          <a:p>
            <a:pPr>
              <a:buFontTx/>
              <a:buNone/>
              <a:defRPr/>
            </a:pPr>
            <a:r>
              <a:rPr lang="zh-CN" altLang="en-US" kern="0" dirty="0">
                <a:latin typeface="Times New Roman" panose="02020603050405020304" pitchFamily="18" charset="0"/>
                <a:cs typeface="Times New Roman" panose="02020603050405020304" pitchFamily="18" charset="0"/>
              </a:rPr>
              <a:t>                </a:t>
            </a:r>
            <a:r>
              <a:rPr lang="en-US" altLang="zh-CN" kern="0" dirty="0">
                <a:solidFill>
                  <a:schemeClr val="accent1">
                    <a:lumMod val="75000"/>
                  </a:schemeClr>
                </a:solidFill>
                <a:latin typeface="Times New Roman" panose="02020603050405020304" pitchFamily="18" charset="0"/>
                <a:cs typeface="Times New Roman" panose="02020603050405020304" pitchFamily="18" charset="0"/>
              </a:rPr>
              <a:t>E</a:t>
            </a:r>
            <a:r>
              <a:rPr lang="en-US" altLang="zh-CN" kern="0" baseline="-25000" dirty="0">
                <a:solidFill>
                  <a:schemeClr val="accent1">
                    <a:lumMod val="75000"/>
                  </a:schemeClr>
                </a:solidFill>
                <a:latin typeface="Times New Roman" panose="02020603050405020304" pitchFamily="18" charset="0"/>
                <a:cs typeface="Times New Roman" panose="02020603050405020304" pitchFamily="18" charset="0"/>
              </a:rPr>
              <a:t>AB</a:t>
            </a:r>
            <a:r>
              <a:rPr lang="en-US" altLang="zh-CN" kern="0" dirty="0">
                <a:solidFill>
                  <a:schemeClr val="accent1">
                    <a:lumMod val="75000"/>
                  </a:schemeClr>
                </a:solidFill>
                <a:latin typeface="Times New Roman" panose="02020603050405020304" pitchFamily="18" charset="0"/>
                <a:cs typeface="Times New Roman" panose="02020603050405020304" pitchFamily="18" charset="0"/>
              </a:rPr>
              <a:t>(T,T</a:t>
            </a:r>
            <a:r>
              <a:rPr lang="en-US" altLang="zh-CN" kern="0" baseline="-25000" dirty="0">
                <a:solidFill>
                  <a:schemeClr val="accent1">
                    <a:lumMod val="75000"/>
                  </a:schemeClr>
                </a:solidFill>
                <a:latin typeface="Times New Roman" panose="02020603050405020304" pitchFamily="18" charset="0"/>
                <a:cs typeface="Times New Roman" panose="02020603050405020304" pitchFamily="18" charset="0"/>
              </a:rPr>
              <a:t>0</a:t>
            </a:r>
            <a:r>
              <a:rPr lang="en-US" altLang="zh-CN" kern="0" dirty="0">
                <a:solidFill>
                  <a:schemeClr val="accent1">
                    <a:lumMod val="75000"/>
                  </a:schemeClr>
                </a:solidFill>
                <a:latin typeface="Times New Roman" panose="02020603050405020304" pitchFamily="18" charset="0"/>
                <a:cs typeface="Times New Roman" panose="02020603050405020304" pitchFamily="18" charset="0"/>
              </a:rPr>
              <a:t>)=E</a:t>
            </a:r>
            <a:r>
              <a:rPr lang="en-US" altLang="zh-CN" kern="0" baseline="-25000" dirty="0">
                <a:solidFill>
                  <a:schemeClr val="accent1">
                    <a:lumMod val="75000"/>
                  </a:schemeClr>
                </a:solidFill>
                <a:latin typeface="Times New Roman" panose="02020603050405020304" pitchFamily="18" charset="0"/>
                <a:cs typeface="Times New Roman" panose="02020603050405020304" pitchFamily="18" charset="0"/>
              </a:rPr>
              <a:t>AB</a:t>
            </a:r>
            <a:r>
              <a:rPr lang="en-US" altLang="zh-CN" kern="0" dirty="0">
                <a:solidFill>
                  <a:schemeClr val="accent1">
                    <a:lumMod val="75000"/>
                  </a:schemeClr>
                </a:solidFill>
                <a:latin typeface="Times New Roman" panose="02020603050405020304" pitchFamily="18" charset="0"/>
                <a:cs typeface="Times New Roman" panose="02020603050405020304" pitchFamily="18" charset="0"/>
              </a:rPr>
              <a:t>(T,T’</a:t>
            </a:r>
            <a:r>
              <a:rPr lang="en-US" altLang="zh-CN" kern="0" baseline="-25000" dirty="0">
                <a:solidFill>
                  <a:schemeClr val="accent1">
                    <a:lumMod val="75000"/>
                  </a:schemeClr>
                </a:solidFill>
                <a:latin typeface="Times New Roman" panose="02020603050405020304" pitchFamily="18" charset="0"/>
                <a:cs typeface="Times New Roman" panose="02020603050405020304" pitchFamily="18" charset="0"/>
              </a:rPr>
              <a:t>0</a:t>
            </a:r>
            <a:r>
              <a:rPr lang="en-US" altLang="zh-CN" kern="0" dirty="0">
                <a:solidFill>
                  <a:schemeClr val="accent1">
                    <a:lumMod val="75000"/>
                  </a:schemeClr>
                </a:solidFill>
                <a:latin typeface="Times New Roman" panose="02020603050405020304" pitchFamily="18" charset="0"/>
                <a:cs typeface="Times New Roman" panose="02020603050405020304" pitchFamily="18" charset="0"/>
              </a:rPr>
              <a:t>)+ E</a:t>
            </a:r>
            <a:r>
              <a:rPr lang="en-US" altLang="zh-CN" kern="0" baseline="-25000" dirty="0">
                <a:solidFill>
                  <a:schemeClr val="accent1">
                    <a:lumMod val="75000"/>
                  </a:schemeClr>
                </a:solidFill>
                <a:latin typeface="Times New Roman" panose="02020603050405020304" pitchFamily="18" charset="0"/>
                <a:cs typeface="Times New Roman" panose="02020603050405020304" pitchFamily="18" charset="0"/>
              </a:rPr>
              <a:t>AB</a:t>
            </a:r>
            <a:r>
              <a:rPr lang="en-US" altLang="zh-CN" kern="0" dirty="0">
                <a:solidFill>
                  <a:schemeClr val="accent1">
                    <a:lumMod val="75000"/>
                  </a:schemeClr>
                </a:solidFill>
                <a:latin typeface="Times New Roman" panose="02020603050405020304" pitchFamily="18" charset="0"/>
                <a:cs typeface="Times New Roman" panose="02020603050405020304" pitchFamily="18" charset="0"/>
              </a:rPr>
              <a:t>(T’</a:t>
            </a:r>
            <a:r>
              <a:rPr lang="en-US" altLang="zh-CN" kern="0" baseline="-25000" dirty="0">
                <a:solidFill>
                  <a:schemeClr val="accent1">
                    <a:lumMod val="75000"/>
                  </a:schemeClr>
                </a:solidFill>
                <a:latin typeface="Times New Roman" panose="02020603050405020304" pitchFamily="18" charset="0"/>
                <a:cs typeface="Times New Roman" panose="02020603050405020304" pitchFamily="18" charset="0"/>
              </a:rPr>
              <a:t>0</a:t>
            </a:r>
            <a:r>
              <a:rPr lang="en-US" altLang="zh-CN" kern="0" dirty="0">
                <a:solidFill>
                  <a:schemeClr val="accent1">
                    <a:lumMod val="75000"/>
                  </a:schemeClr>
                </a:solidFill>
                <a:latin typeface="Times New Roman" panose="02020603050405020304" pitchFamily="18" charset="0"/>
                <a:cs typeface="Times New Roman" panose="02020603050405020304" pitchFamily="18" charset="0"/>
              </a:rPr>
              <a:t>,T</a:t>
            </a:r>
            <a:r>
              <a:rPr lang="en-US" altLang="zh-CN" kern="0" baseline="-25000" dirty="0">
                <a:solidFill>
                  <a:schemeClr val="accent1">
                    <a:lumMod val="75000"/>
                  </a:schemeClr>
                </a:solidFill>
                <a:latin typeface="Times New Roman" panose="02020603050405020304" pitchFamily="18" charset="0"/>
                <a:cs typeface="Times New Roman" panose="02020603050405020304" pitchFamily="18" charset="0"/>
              </a:rPr>
              <a:t>0</a:t>
            </a:r>
            <a:r>
              <a:rPr lang="en-US" altLang="zh-CN" kern="0" dirty="0">
                <a:solidFill>
                  <a:schemeClr val="accent1">
                    <a:lumMod val="75000"/>
                  </a:schemeClr>
                </a:solidFill>
                <a:latin typeface="Times New Roman" panose="02020603050405020304" pitchFamily="18" charset="0"/>
                <a:cs typeface="Times New Roman" panose="02020603050405020304" pitchFamily="18" charset="0"/>
              </a:rPr>
              <a:t>) </a:t>
            </a:r>
          </a:p>
          <a:p>
            <a:pPr>
              <a:buFontTx/>
              <a:buNone/>
              <a:defRPr/>
            </a:pPr>
            <a:r>
              <a:rPr lang="en-US" altLang="zh-CN" kern="0" dirty="0">
                <a:solidFill>
                  <a:schemeClr val="accent1">
                    <a:lumMod val="75000"/>
                  </a:schemeClr>
                </a:solidFill>
                <a:latin typeface="Times New Roman" panose="02020603050405020304" pitchFamily="18" charset="0"/>
                <a:cs typeface="Times New Roman" panose="02020603050405020304" pitchFamily="18" charset="0"/>
              </a:rPr>
              <a:t>                               =E</a:t>
            </a:r>
            <a:r>
              <a:rPr lang="en-US" altLang="zh-CN" kern="0" baseline="-25000" dirty="0">
                <a:solidFill>
                  <a:schemeClr val="accent1">
                    <a:lumMod val="75000"/>
                  </a:schemeClr>
                </a:solidFill>
                <a:latin typeface="Times New Roman" panose="02020603050405020304" pitchFamily="18" charset="0"/>
                <a:cs typeface="Times New Roman" panose="02020603050405020304" pitchFamily="18" charset="0"/>
              </a:rPr>
              <a:t>AB</a:t>
            </a:r>
            <a:r>
              <a:rPr lang="en-US" altLang="zh-CN" kern="0" dirty="0">
                <a:solidFill>
                  <a:schemeClr val="accent1">
                    <a:lumMod val="75000"/>
                  </a:schemeClr>
                </a:solidFill>
                <a:latin typeface="Times New Roman" panose="02020603050405020304" pitchFamily="18" charset="0"/>
                <a:cs typeface="Times New Roman" panose="02020603050405020304" pitchFamily="18" charset="0"/>
              </a:rPr>
              <a:t>(T,T’</a:t>
            </a:r>
            <a:r>
              <a:rPr lang="en-US" altLang="zh-CN" kern="0" baseline="-25000" dirty="0">
                <a:solidFill>
                  <a:schemeClr val="accent1">
                    <a:lumMod val="75000"/>
                  </a:schemeClr>
                </a:solidFill>
                <a:latin typeface="Times New Roman" panose="02020603050405020304" pitchFamily="18" charset="0"/>
                <a:cs typeface="Times New Roman" panose="02020603050405020304" pitchFamily="18" charset="0"/>
              </a:rPr>
              <a:t>0</a:t>
            </a:r>
            <a:r>
              <a:rPr lang="en-US" altLang="zh-CN" kern="0" dirty="0">
                <a:solidFill>
                  <a:schemeClr val="accent1">
                    <a:lumMod val="75000"/>
                  </a:schemeClr>
                </a:solidFill>
                <a:latin typeface="Times New Roman" panose="02020603050405020304" pitchFamily="18" charset="0"/>
                <a:cs typeface="Times New Roman" panose="02020603050405020304" pitchFamily="18" charset="0"/>
              </a:rPr>
              <a:t>)+ E</a:t>
            </a:r>
            <a:r>
              <a:rPr lang="en-US" altLang="zh-CN" kern="0" baseline="-25000" dirty="0">
                <a:solidFill>
                  <a:schemeClr val="accent1">
                    <a:lumMod val="75000"/>
                  </a:schemeClr>
                </a:solidFill>
                <a:latin typeface="Times New Roman" panose="02020603050405020304" pitchFamily="18" charset="0"/>
                <a:cs typeface="Times New Roman" panose="02020603050405020304" pitchFamily="18" charset="0"/>
              </a:rPr>
              <a:t>CD</a:t>
            </a:r>
            <a:r>
              <a:rPr lang="en-US" altLang="zh-CN" kern="0" dirty="0">
                <a:solidFill>
                  <a:schemeClr val="accent1">
                    <a:lumMod val="75000"/>
                  </a:schemeClr>
                </a:solidFill>
                <a:latin typeface="Times New Roman" panose="02020603050405020304" pitchFamily="18" charset="0"/>
                <a:cs typeface="Times New Roman" panose="02020603050405020304" pitchFamily="18" charset="0"/>
              </a:rPr>
              <a:t>(T’</a:t>
            </a:r>
            <a:r>
              <a:rPr lang="en-US" altLang="zh-CN" kern="0" baseline="-25000" dirty="0">
                <a:solidFill>
                  <a:schemeClr val="accent1">
                    <a:lumMod val="75000"/>
                  </a:schemeClr>
                </a:solidFill>
                <a:latin typeface="Times New Roman" panose="02020603050405020304" pitchFamily="18" charset="0"/>
                <a:cs typeface="Times New Roman" panose="02020603050405020304" pitchFamily="18" charset="0"/>
              </a:rPr>
              <a:t>0</a:t>
            </a:r>
            <a:r>
              <a:rPr lang="en-US" altLang="zh-CN" kern="0" dirty="0">
                <a:solidFill>
                  <a:schemeClr val="accent1">
                    <a:lumMod val="75000"/>
                  </a:schemeClr>
                </a:solidFill>
                <a:latin typeface="Times New Roman" panose="02020603050405020304" pitchFamily="18" charset="0"/>
                <a:cs typeface="Times New Roman" panose="02020603050405020304" pitchFamily="18" charset="0"/>
              </a:rPr>
              <a:t>,T</a:t>
            </a:r>
            <a:r>
              <a:rPr lang="en-US" altLang="zh-CN" kern="0" baseline="-25000" dirty="0">
                <a:solidFill>
                  <a:schemeClr val="accent1">
                    <a:lumMod val="75000"/>
                  </a:schemeClr>
                </a:solidFill>
                <a:latin typeface="Times New Roman" panose="02020603050405020304" pitchFamily="18" charset="0"/>
                <a:cs typeface="Times New Roman" panose="02020603050405020304" pitchFamily="18" charset="0"/>
              </a:rPr>
              <a:t>0</a:t>
            </a:r>
            <a:r>
              <a:rPr lang="en-US" altLang="zh-CN" kern="0" dirty="0">
                <a:solidFill>
                  <a:schemeClr val="accent1">
                    <a:lumMod val="75000"/>
                  </a:schemeClr>
                </a:solidFill>
                <a:latin typeface="Times New Roman" panose="02020603050405020304" pitchFamily="18" charset="0"/>
                <a:cs typeface="Times New Roman" panose="02020603050405020304" pitchFamily="18" charset="0"/>
              </a:rPr>
              <a:t>)</a:t>
            </a:r>
          </a:p>
          <a:p>
            <a:pPr>
              <a:buFontTx/>
              <a:buNone/>
              <a:defRPr/>
            </a:pPr>
            <a:endParaRPr lang="en-US" altLang="zh-CN" kern="0" dirty="0">
              <a:solidFill>
                <a:schemeClr val="accent1">
                  <a:lumMod val="75000"/>
                </a:schemeClr>
              </a:solidFill>
              <a:latin typeface="Times New Roman" panose="02020603050405020304" pitchFamily="18" charset="0"/>
              <a:cs typeface="Times New Roman" panose="02020603050405020304" pitchFamily="18" charset="0"/>
            </a:endParaRPr>
          </a:p>
          <a:p>
            <a:endParaRPr lang="zh-CN" altLang="en-US" dirty="0"/>
          </a:p>
        </p:txBody>
      </p:sp>
      <p:sp>
        <p:nvSpPr>
          <p:cNvPr id="4" name="标题 3"/>
          <p:cNvSpPr>
            <a:spLocks noGrp="1"/>
          </p:cNvSpPr>
          <p:nvPr>
            <p:ph type="title"/>
          </p:nvPr>
        </p:nvSpPr>
        <p:spPr>
          <a:xfrm>
            <a:off x="658701" y="975600"/>
            <a:ext cx="2196939" cy="576000"/>
          </a:xfrm>
        </p:spPr>
        <p:txBody>
          <a:bodyPr>
            <a:normAutofit/>
          </a:bodyPr>
          <a:lstStyle/>
          <a:p>
            <a:r>
              <a:rPr lang="zh-CN" altLang="en-US" dirty="0"/>
              <a:t>补偿导线</a:t>
            </a:r>
          </a:p>
        </p:txBody>
      </p:sp>
      <p:sp>
        <p:nvSpPr>
          <p:cNvPr id="3" name="Rectangle 2"/>
          <p:cNvSpPr txBox="1">
            <a:spLocks noChangeArrowheads="1"/>
          </p:cNvSpPr>
          <p:nvPr/>
        </p:nvSpPr>
        <p:spPr bwMode="auto">
          <a:xfrm>
            <a:off x="4005264" y="68263"/>
            <a:ext cx="3876675"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eaLnBrk="0" fontAlgn="base" hangingPunct="0">
              <a:spcBef>
                <a:spcPct val="0"/>
              </a:spcBef>
              <a:spcAft>
                <a:spcPct val="0"/>
              </a:spcAft>
              <a:defRPr sz="2800" b="1">
                <a:solidFill>
                  <a:srgbClr val="133984"/>
                </a:solidFill>
                <a:latin typeface="Arial" charset="0"/>
                <a:ea typeface="华文新魏" pitchFamily="2" charset="-122"/>
              </a:defRPr>
            </a:lvl6pPr>
            <a:lvl7pPr marL="914400" algn="ctr" rtl="0" eaLnBrk="0" fontAlgn="base" hangingPunct="0">
              <a:spcBef>
                <a:spcPct val="0"/>
              </a:spcBef>
              <a:spcAft>
                <a:spcPct val="0"/>
              </a:spcAft>
              <a:defRPr sz="2800" b="1">
                <a:solidFill>
                  <a:srgbClr val="133984"/>
                </a:solidFill>
                <a:latin typeface="Arial" charset="0"/>
                <a:ea typeface="华文新魏" pitchFamily="2" charset="-122"/>
              </a:defRPr>
            </a:lvl7pPr>
            <a:lvl8pPr marL="1371600" algn="ctr" rtl="0" eaLnBrk="0" fontAlgn="base" hangingPunct="0">
              <a:spcBef>
                <a:spcPct val="0"/>
              </a:spcBef>
              <a:spcAft>
                <a:spcPct val="0"/>
              </a:spcAft>
              <a:defRPr sz="2800" b="1">
                <a:solidFill>
                  <a:srgbClr val="133984"/>
                </a:solidFill>
                <a:latin typeface="Arial" charset="0"/>
                <a:ea typeface="华文新魏" pitchFamily="2" charset="-122"/>
              </a:defRPr>
            </a:lvl8pPr>
            <a:lvl9pPr marL="1828800" algn="ctr" rtl="0" eaLnBrk="0" fontAlgn="base" hangingPunct="0">
              <a:spcBef>
                <a:spcPct val="0"/>
              </a:spcBef>
              <a:spcAft>
                <a:spcPct val="0"/>
              </a:spcAft>
              <a:defRPr sz="2800" b="1">
                <a:solidFill>
                  <a:srgbClr val="133984"/>
                </a:solidFill>
                <a:latin typeface="Arial" charset="0"/>
                <a:ea typeface="华文新魏" pitchFamily="2" charset="-122"/>
              </a:defRPr>
            </a:lvl9pPr>
          </a:lstStyle>
          <a:p>
            <a:pPr>
              <a:defRPr/>
            </a:pPr>
            <a:endParaRPr lang="zh-CN" altLang="en-US" sz="3400" kern="0" dirty="0">
              <a:ea typeface="宋体" panose="02010600030101010101" pitchFamily="2" charset="-122"/>
            </a:endParaRPr>
          </a:p>
        </p:txBody>
      </p:sp>
      <p:sp>
        <p:nvSpPr>
          <p:cNvPr id="46084"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46085" name="Object 1"/>
          <p:cNvGraphicFramePr>
            <a:graphicFrameLocks noChangeAspect="1"/>
          </p:cNvGraphicFramePr>
          <p:nvPr>
            <p:extLst>
              <p:ext uri="{D42A27DB-BD31-4B8C-83A1-F6EECF244321}">
                <p14:modId xmlns:p14="http://schemas.microsoft.com/office/powerpoint/2010/main" val="430379287"/>
              </p:ext>
            </p:extLst>
          </p:nvPr>
        </p:nvGraphicFramePr>
        <p:xfrm>
          <a:off x="6600056" y="2708920"/>
          <a:ext cx="5024437" cy="1928812"/>
        </p:xfrm>
        <a:graphic>
          <a:graphicData uri="http://schemas.openxmlformats.org/presentationml/2006/ole">
            <mc:AlternateContent xmlns:mc="http://schemas.openxmlformats.org/markup-compatibility/2006">
              <mc:Choice xmlns:v="urn:schemas-microsoft-com:vml" Requires="v">
                <p:oleObj spid="_x0000_s8201" name="Visio" r:id="rId4" imgW="4065849" imgH="1557247" progId="Visio.Drawing.11">
                  <p:embed/>
                </p:oleObj>
              </mc:Choice>
              <mc:Fallback>
                <p:oleObj name="Visio" r:id="rId4" imgW="4065849" imgH="1557247"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056" y="2708920"/>
                        <a:ext cx="5024437"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p:cNvSpPr/>
          <p:nvPr/>
        </p:nvSpPr>
        <p:spPr>
          <a:xfrm>
            <a:off x="7320136" y="1261209"/>
            <a:ext cx="4536505" cy="1015663"/>
          </a:xfrm>
          <a:prstGeom prst="rect">
            <a:avLst/>
          </a:prstGeom>
        </p:spPr>
        <p:txBody>
          <a:bodyPr wrap="square">
            <a:spAutoFit/>
          </a:bodyPr>
          <a:lstStyle/>
          <a:p>
            <a:r>
              <a:rPr lang="zh-CN" altLang="en-US" sz="2000" kern="0" dirty="0">
                <a:solidFill>
                  <a:srgbClr val="FF0000"/>
                </a:solidFill>
              </a:rPr>
              <a:t>将热电偶的参考端延长到需要的地方，一般是离热源较远且温度稳定的地方，消除温度变化的影响。</a:t>
            </a:r>
            <a:endParaRPr lang="zh-CN" altLang="en-US" sz="2000" dirty="0">
              <a:solidFill>
                <a:srgbClr val="FF0000"/>
              </a:solidFill>
            </a:endParaRPr>
          </a:p>
        </p:txBody>
      </p:sp>
      <p:sp>
        <p:nvSpPr>
          <p:cNvPr id="6" name="矩形 5"/>
          <p:cNvSpPr/>
          <p:nvPr/>
        </p:nvSpPr>
        <p:spPr>
          <a:xfrm>
            <a:off x="2280672" y="5003281"/>
            <a:ext cx="8752849" cy="1417568"/>
          </a:xfrm>
          <a:prstGeom prst="rect">
            <a:avLst/>
          </a:prstGeom>
        </p:spPr>
        <p:txBody>
          <a:bodyPr wrap="square">
            <a:spAutoFit/>
          </a:bodyPr>
          <a:lstStyle/>
          <a:p>
            <a:pPr marL="285750" lvl="0" indent="-285750">
              <a:lnSpc>
                <a:spcPct val="150000"/>
              </a:lnSpc>
              <a:buFont typeface="Wingdings" panose="05000000000000000000" pitchFamily="2" charset="2"/>
              <a:buChar char="n"/>
            </a:pPr>
            <a:r>
              <a:rPr lang="zh-CN" altLang="zh-CN" sz="2000" dirty="0">
                <a:solidFill>
                  <a:schemeClr val="accent1">
                    <a:lumMod val="75000"/>
                  </a:schemeClr>
                </a:solidFill>
              </a:rPr>
              <a:t>补偿导线只能与相应型号的热电偶配用</a:t>
            </a:r>
          </a:p>
          <a:p>
            <a:pPr marL="285750" lvl="0" indent="-285750">
              <a:lnSpc>
                <a:spcPct val="150000"/>
              </a:lnSpc>
              <a:buFont typeface="Wingdings" panose="05000000000000000000" pitchFamily="2" charset="2"/>
              <a:buChar char="n"/>
            </a:pPr>
            <a:r>
              <a:rPr lang="zh-CN" altLang="zh-CN" sz="2000" dirty="0">
                <a:solidFill>
                  <a:schemeClr val="accent1">
                    <a:lumMod val="75000"/>
                  </a:schemeClr>
                </a:solidFill>
              </a:rPr>
              <a:t>极性不能接反，否则会造成更大的误差</a:t>
            </a:r>
          </a:p>
          <a:p>
            <a:pPr marL="285750" lvl="0" indent="-285750">
              <a:lnSpc>
                <a:spcPct val="150000"/>
              </a:lnSpc>
              <a:buFont typeface="Wingdings" panose="05000000000000000000" pitchFamily="2" charset="2"/>
              <a:buChar char="n"/>
            </a:pPr>
            <a:r>
              <a:rPr lang="zh-CN" altLang="zh-CN" sz="2000" dirty="0">
                <a:solidFill>
                  <a:schemeClr val="accent1">
                    <a:lumMod val="75000"/>
                  </a:schemeClr>
                </a:solidFill>
              </a:rPr>
              <a:t>补偿导线与电极连接处两结点的温度必须相同，且不得超过规定范围。</a:t>
            </a:r>
          </a:p>
        </p:txBody>
      </p:sp>
      <p:sp>
        <p:nvSpPr>
          <p:cNvPr id="7" name="矩形 6"/>
          <p:cNvSpPr/>
          <p:nvPr/>
        </p:nvSpPr>
        <p:spPr>
          <a:xfrm>
            <a:off x="790467" y="4803226"/>
            <a:ext cx="1467068" cy="400110"/>
          </a:xfrm>
          <a:prstGeom prst="rect">
            <a:avLst/>
          </a:prstGeom>
        </p:spPr>
        <p:txBody>
          <a:bodyPr wrap="none">
            <a:spAutoFit/>
          </a:bodyPr>
          <a:lstStyle/>
          <a:p>
            <a:r>
              <a:rPr lang="zh-CN" altLang="en-US" sz="2000" dirty="0">
                <a:solidFill>
                  <a:srgbClr val="FF0000"/>
                </a:solidFill>
              </a:rPr>
              <a:t>注意事项：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61"/>
          <p:cNvGraphicFramePr>
            <a:graphicFrameLocks noGrp="1"/>
          </p:cNvGraphicFramePr>
          <p:nvPr>
            <p:extLst>
              <p:ext uri="{D42A27DB-BD31-4B8C-83A1-F6EECF244321}">
                <p14:modId xmlns:p14="http://schemas.microsoft.com/office/powerpoint/2010/main" val="2664908024"/>
              </p:ext>
            </p:extLst>
          </p:nvPr>
        </p:nvGraphicFramePr>
        <p:xfrm>
          <a:off x="658701" y="2420888"/>
          <a:ext cx="11161238" cy="3423667"/>
        </p:xfrm>
        <a:graphic>
          <a:graphicData uri="http://schemas.openxmlformats.org/drawingml/2006/table">
            <a:tbl>
              <a:tblPr firstRow="1">
                <a:tableStyleId>{5C22544A-7EE6-4342-B048-85BDC9FD1C3A}</a:tableStyleId>
              </a:tblPr>
              <a:tblGrid>
                <a:gridCol w="2028924">
                  <a:extLst>
                    <a:ext uri="{9D8B030D-6E8A-4147-A177-3AD203B41FA5}">
                      <a16:colId xmlns:a16="http://schemas.microsoft.com/office/drawing/2014/main" val="20000"/>
                    </a:ext>
                  </a:extLst>
                </a:gridCol>
                <a:gridCol w="2676447">
                  <a:extLst>
                    <a:ext uri="{9D8B030D-6E8A-4147-A177-3AD203B41FA5}">
                      <a16:colId xmlns:a16="http://schemas.microsoft.com/office/drawing/2014/main" val="20001"/>
                    </a:ext>
                  </a:extLst>
                </a:gridCol>
                <a:gridCol w="2039730">
                  <a:extLst>
                    <a:ext uri="{9D8B030D-6E8A-4147-A177-3AD203B41FA5}">
                      <a16:colId xmlns:a16="http://schemas.microsoft.com/office/drawing/2014/main" val="20002"/>
                    </a:ext>
                  </a:extLst>
                </a:gridCol>
                <a:gridCol w="2136860">
                  <a:extLst>
                    <a:ext uri="{9D8B030D-6E8A-4147-A177-3AD203B41FA5}">
                      <a16:colId xmlns:a16="http://schemas.microsoft.com/office/drawing/2014/main" val="20003"/>
                    </a:ext>
                  </a:extLst>
                </a:gridCol>
                <a:gridCol w="1262689">
                  <a:extLst>
                    <a:ext uri="{9D8B030D-6E8A-4147-A177-3AD203B41FA5}">
                      <a16:colId xmlns:a16="http://schemas.microsoft.com/office/drawing/2014/main" val="20004"/>
                    </a:ext>
                  </a:extLst>
                </a:gridCol>
                <a:gridCol w="1016588">
                  <a:extLst>
                    <a:ext uri="{9D8B030D-6E8A-4147-A177-3AD203B41FA5}">
                      <a16:colId xmlns:a16="http://schemas.microsoft.com/office/drawing/2014/main" val="20005"/>
                    </a:ext>
                  </a:extLst>
                </a:gridCol>
              </a:tblGrid>
              <a:tr h="845811">
                <a:tc rowSpan="2">
                  <a:txBody>
                    <a:bodyPr/>
                    <a:lstStyle/>
                    <a:p>
                      <a:pPr marL="0" marR="0" lvl="0" indent="127000" algn="ctr" defTabSz="914400" rtl="0" eaLnBrk="1" fontAlgn="base" latinLnBrk="0" hangingPunct="1">
                        <a:lnSpc>
                          <a:spcPct val="110000"/>
                        </a:lnSpc>
                        <a:spcBef>
                          <a:spcPct val="0"/>
                        </a:spcBef>
                        <a:spcAft>
                          <a:spcPct val="0"/>
                        </a:spcAft>
                        <a:buClrTx/>
                        <a:buSzPct val="120000"/>
                        <a:buFontTx/>
                        <a:buNone/>
                        <a:tabLst/>
                      </a:pPr>
                      <a:endParaRPr kumimoji="0" lang="en-US" altLang="zh-CN" sz="2000" u="none" strike="noStrike" cap="none" normalizeH="0" baseline="0" dirty="0">
                        <a:ln>
                          <a:noFill/>
                        </a:ln>
                        <a:effectLst/>
                      </a:endParaRPr>
                    </a:p>
                    <a:p>
                      <a:pPr marL="0" marR="0" lvl="0" indent="127000" algn="ctr" defTabSz="914400" rtl="0" eaLnBrk="1" fontAlgn="base" latinLnBrk="0" hangingPunct="1">
                        <a:lnSpc>
                          <a:spcPct val="110000"/>
                        </a:lnSpc>
                        <a:spcBef>
                          <a:spcPct val="0"/>
                        </a:spcBef>
                        <a:spcAft>
                          <a:spcPct val="0"/>
                        </a:spcAft>
                        <a:buClrTx/>
                        <a:buSzPct val="120000"/>
                        <a:buFontTx/>
                        <a:buNone/>
                        <a:tabLst/>
                      </a:pPr>
                      <a:r>
                        <a:rPr kumimoji="0" lang="zh-CN" altLang="en-US" sz="2000" u="none" strike="noStrike" cap="none" normalizeH="0" baseline="0" dirty="0">
                          <a:ln>
                            <a:noFill/>
                          </a:ln>
                          <a:effectLst/>
                        </a:rPr>
                        <a:t>补偿导线</a:t>
                      </a:r>
                      <a:endParaRPr kumimoji="0" lang="en-US" altLang="zh-CN" sz="2000" u="none" strike="noStrike" cap="none" normalizeH="0" baseline="0" dirty="0">
                        <a:ln>
                          <a:noFill/>
                        </a:ln>
                        <a:effectLst/>
                      </a:endParaRPr>
                    </a:p>
                    <a:p>
                      <a:pPr marL="0" marR="0" lvl="0" indent="127000" algn="ctr" defTabSz="914400" rtl="0" eaLnBrk="1" fontAlgn="base" latinLnBrk="0" hangingPunct="1">
                        <a:lnSpc>
                          <a:spcPct val="110000"/>
                        </a:lnSpc>
                        <a:spcBef>
                          <a:spcPct val="0"/>
                        </a:spcBef>
                        <a:spcAft>
                          <a:spcPct val="0"/>
                        </a:spcAft>
                        <a:buClrTx/>
                        <a:buSzPct val="120000"/>
                        <a:buFontTx/>
                        <a:buNone/>
                        <a:tabLst/>
                      </a:pPr>
                      <a:r>
                        <a:rPr kumimoji="0" lang="zh-CN" altLang="en-US" sz="2000" u="none" strike="noStrike" cap="none" normalizeH="0" baseline="0" dirty="0">
                          <a:ln>
                            <a:noFill/>
                          </a:ln>
                          <a:effectLst/>
                        </a:rPr>
                        <a:t>型号</a:t>
                      </a:r>
                      <a:endParaRPr kumimoji="0" lang="zh-CN" altLang="en-US" sz="2000" b="1" i="0" u="none" strike="noStrike" cap="none" normalizeH="0" baseline="0" dirty="0">
                        <a:ln>
                          <a:noFill/>
                        </a:ln>
                        <a:solidFill>
                          <a:srgbClr val="133984"/>
                        </a:solidFill>
                        <a:effectLst/>
                        <a:latin typeface="Arial" charset="0"/>
                        <a:ea typeface="黑体" pitchFamily="2" charset="-122"/>
                      </a:endParaRPr>
                    </a:p>
                  </a:txBody>
                  <a:tcPr horzOverflow="overflow"/>
                </a:tc>
                <a:tc rowSpan="2">
                  <a:txBody>
                    <a:bodyPr/>
                    <a:lstStyle/>
                    <a:p>
                      <a:pPr marL="0" marR="0" lvl="0" indent="127000" algn="ctr" defTabSz="914400" rtl="0" eaLnBrk="1" fontAlgn="base" latinLnBrk="0" hangingPunct="1">
                        <a:lnSpc>
                          <a:spcPct val="110000"/>
                        </a:lnSpc>
                        <a:spcBef>
                          <a:spcPct val="0"/>
                        </a:spcBef>
                        <a:spcAft>
                          <a:spcPct val="0"/>
                        </a:spcAft>
                        <a:buClrTx/>
                        <a:buSzPct val="120000"/>
                        <a:buFontTx/>
                        <a:buNone/>
                        <a:tabLst/>
                      </a:pPr>
                      <a:endParaRPr kumimoji="0" lang="en-US" altLang="zh-CN" sz="2000" u="none" strike="noStrike" cap="none" normalizeH="0" baseline="0" dirty="0">
                        <a:ln>
                          <a:noFill/>
                        </a:ln>
                        <a:effectLst/>
                      </a:endParaRPr>
                    </a:p>
                    <a:p>
                      <a:pPr marL="0" marR="0" lvl="0" indent="127000" algn="ctr" defTabSz="914400" rtl="0" eaLnBrk="1" fontAlgn="base" latinLnBrk="0" hangingPunct="1">
                        <a:lnSpc>
                          <a:spcPct val="110000"/>
                        </a:lnSpc>
                        <a:spcBef>
                          <a:spcPct val="0"/>
                        </a:spcBef>
                        <a:spcAft>
                          <a:spcPct val="0"/>
                        </a:spcAft>
                        <a:buClrTx/>
                        <a:buSzPct val="120000"/>
                        <a:buFontTx/>
                        <a:buNone/>
                        <a:tabLst/>
                      </a:pPr>
                      <a:r>
                        <a:rPr kumimoji="0" lang="zh-CN" altLang="en-US" sz="2000" u="none" strike="noStrike" cap="none" normalizeH="0" baseline="0" dirty="0">
                          <a:ln>
                            <a:noFill/>
                          </a:ln>
                          <a:effectLst/>
                        </a:rPr>
                        <a:t>配用的热电偶</a:t>
                      </a:r>
                      <a:endParaRPr kumimoji="0" lang="en-US" altLang="zh-CN" sz="2000" u="none" strike="noStrike" cap="none" normalizeH="0" baseline="0" dirty="0">
                        <a:ln>
                          <a:noFill/>
                        </a:ln>
                        <a:effectLst/>
                      </a:endParaRPr>
                    </a:p>
                    <a:p>
                      <a:pPr marL="0" marR="0" lvl="0" indent="127000" algn="ctr" defTabSz="914400" rtl="0" eaLnBrk="1" fontAlgn="base" latinLnBrk="0" hangingPunct="1">
                        <a:lnSpc>
                          <a:spcPct val="110000"/>
                        </a:lnSpc>
                        <a:spcBef>
                          <a:spcPct val="0"/>
                        </a:spcBef>
                        <a:spcAft>
                          <a:spcPct val="0"/>
                        </a:spcAft>
                        <a:buClrTx/>
                        <a:buSzPct val="120000"/>
                        <a:buFontTx/>
                        <a:buNone/>
                        <a:tabLst/>
                      </a:pPr>
                      <a:r>
                        <a:rPr kumimoji="0" lang="zh-CN" altLang="en-US" sz="2000" u="none" strike="noStrike" cap="none" normalizeH="0" baseline="0" dirty="0">
                          <a:ln>
                            <a:noFill/>
                          </a:ln>
                          <a:effectLst/>
                        </a:rPr>
                        <a:t>分度号</a:t>
                      </a:r>
                      <a:endParaRPr kumimoji="0" lang="zh-CN" altLang="en-US" sz="2000" b="1" i="0" u="none" strike="noStrike" cap="none" normalizeH="0" baseline="0" dirty="0">
                        <a:ln>
                          <a:noFill/>
                        </a:ln>
                        <a:solidFill>
                          <a:srgbClr val="133984"/>
                        </a:solidFill>
                        <a:effectLst/>
                        <a:latin typeface="Arial" charset="0"/>
                        <a:ea typeface="黑体" pitchFamily="2" charset="-122"/>
                      </a:endParaRPr>
                    </a:p>
                  </a:txBody>
                  <a:tcPr horzOverflow="overflow"/>
                </a:tc>
                <a:tc gridSpan="2">
                  <a:txBody>
                    <a:bodyPr/>
                    <a:lstStyle/>
                    <a:p>
                      <a:pPr marL="0" marR="0" lvl="0" indent="0" algn="ctr" defTabSz="914400" rtl="0" eaLnBrk="1" fontAlgn="base" latinLnBrk="0" hangingPunct="1">
                        <a:lnSpc>
                          <a:spcPct val="110000"/>
                        </a:lnSpc>
                        <a:spcBef>
                          <a:spcPct val="0"/>
                        </a:spcBef>
                        <a:spcAft>
                          <a:spcPct val="0"/>
                        </a:spcAft>
                        <a:buClrTx/>
                        <a:buSzPct val="120000"/>
                        <a:buFontTx/>
                        <a:buNone/>
                        <a:tabLst/>
                      </a:pPr>
                      <a:endParaRPr kumimoji="0" lang="en-US" altLang="zh-CN" sz="2000" u="none" strike="noStrike" cap="none" normalizeH="0" baseline="0" dirty="0">
                        <a:ln>
                          <a:noFill/>
                        </a:ln>
                        <a:effectLst/>
                      </a:endParaRPr>
                    </a:p>
                    <a:p>
                      <a:pPr marL="0" marR="0" lvl="0" indent="0" algn="ctr" defTabSz="914400" rtl="0" eaLnBrk="1" fontAlgn="base" latinLnBrk="0" hangingPunct="1">
                        <a:lnSpc>
                          <a:spcPct val="110000"/>
                        </a:lnSpc>
                        <a:spcBef>
                          <a:spcPct val="0"/>
                        </a:spcBef>
                        <a:spcAft>
                          <a:spcPct val="0"/>
                        </a:spcAft>
                        <a:buClrTx/>
                        <a:buSzPct val="120000"/>
                        <a:buFontTx/>
                        <a:buNone/>
                        <a:tabLst/>
                      </a:pPr>
                      <a:r>
                        <a:rPr kumimoji="0" lang="zh-CN" altLang="en-US" sz="2000" u="none" strike="noStrike" cap="none" normalizeH="0" baseline="0" dirty="0">
                          <a:ln>
                            <a:noFill/>
                          </a:ln>
                          <a:effectLst/>
                        </a:rPr>
                        <a:t>补  偿  导  线</a:t>
                      </a:r>
                      <a:endParaRPr kumimoji="0" lang="zh-CN" altLang="en-US" sz="2000" b="1" i="0" u="none" strike="noStrike" cap="none" normalizeH="0" baseline="0" dirty="0">
                        <a:ln>
                          <a:noFill/>
                        </a:ln>
                        <a:solidFill>
                          <a:srgbClr val="133984"/>
                        </a:solidFill>
                        <a:effectLst/>
                        <a:latin typeface="Arial" charset="0"/>
                        <a:ea typeface="黑体" pitchFamily="2" charset="-122"/>
                      </a:endParaRPr>
                    </a:p>
                  </a:txBody>
                  <a:tcPr horzOverflow="overflow"/>
                </a:tc>
                <a:tc hMerge="1">
                  <a:txBody>
                    <a:bodyPr/>
                    <a:lstStyle/>
                    <a:p>
                      <a:endParaRPr lang="zh-CN" altLang="en-US"/>
                    </a:p>
                  </a:txBody>
                  <a:tcPr/>
                </a:tc>
                <a:tc gridSpan="2">
                  <a:txBody>
                    <a:bodyPr/>
                    <a:lstStyle/>
                    <a:p>
                      <a:pPr marL="0" marR="0" lvl="0" indent="0" algn="ctr" defTabSz="914400" rtl="0" eaLnBrk="1" fontAlgn="base" latinLnBrk="0" hangingPunct="1">
                        <a:lnSpc>
                          <a:spcPct val="110000"/>
                        </a:lnSpc>
                        <a:spcBef>
                          <a:spcPct val="0"/>
                        </a:spcBef>
                        <a:spcAft>
                          <a:spcPct val="0"/>
                        </a:spcAft>
                        <a:buClrTx/>
                        <a:buSzPct val="120000"/>
                        <a:buFontTx/>
                        <a:buNone/>
                        <a:tabLst/>
                      </a:pPr>
                      <a:endParaRPr kumimoji="0" lang="en-US" altLang="zh-CN" sz="2000" u="none" strike="noStrike" cap="none" normalizeH="0" baseline="0" dirty="0">
                        <a:ln>
                          <a:noFill/>
                        </a:ln>
                        <a:effectLst/>
                      </a:endParaRPr>
                    </a:p>
                    <a:p>
                      <a:pPr marL="0" marR="0" lvl="0" indent="0" algn="ctr" defTabSz="914400" rtl="0" eaLnBrk="1" fontAlgn="base" latinLnBrk="0" hangingPunct="1">
                        <a:lnSpc>
                          <a:spcPct val="110000"/>
                        </a:lnSpc>
                        <a:spcBef>
                          <a:spcPct val="0"/>
                        </a:spcBef>
                        <a:spcAft>
                          <a:spcPct val="0"/>
                        </a:spcAft>
                        <a:buClrTx/>
                        <a:buSzPct val="120000"/>
                        <a:buFontTx/>
                        <a:buNone/>
                        <a:tabLst/>
                      </a:pPr>
                      <a:r>
                        <a:rPr kumimoji="0" lang="zh-CN" altLang="en-US" sz="2000" u="none" strike="noStrike" cap="none" normalizeH="0" baseline="0" dirty="0">
                          <a:ln>
                            <a:noFill/>
                          </a:ln>
                          <a:effectLst/>
                        </a:rPr>
                        <a:t>颜色</a:t>
                      </a:r>
                      <a:endParaRPr kumimoji="0" lang="zh-CN" altLang="en-US" sz="2000" b="1" i="0" u="none" strike="noStrike" cap="none" normalizeH="0" baseline="0" dirty="0">
                        <a:ln>
                          <a:noFill/>
                        </a:ln>
                        <a:solidFill>
                          <a:srgbClr val="133984"/>
                        </a:solidFill>
                        <a:effectLst/>
                        <a:latin typeface="Arial" charset="0"/>
                        <a:ea typeface="黑体" pitchFamily="2" charset="-122"/>
                      </a:endParaRPr>
                    </a:p>
                  </a:txBody>
                  <a:tcPr horzOverflow="overflow"/>
                </a:tc>
                <a:tc hMerge="1">
                  <a:txBody>
                    <a:bodyPr/>
                    <a:lstStyle/>
                    <a:p>
                      <a:endParaRPr lang="zh-CN" altLang="en-US"/>
                    </a:p>
                  </a:txBody>
                  <a:tcPr/>
                </a:tc>
                <a:extLst>
                  <a:ext uri="{0D108BD9-81ED-4DB2-BD59-A6C34878D82A}">
                    <a16:rowId xmlns:a16="http://schemas.microsoft.com/office/drawing/2014/main" val="10000"/>
                  </a:ext>
                </a:extLst>
              </a:tr>
              <a:tr h="735420">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10000"/>
                        </a:lnSpc>
                        <a:spcBef>
                          <a:spcPct val="0"/>
                        </a:spcBef>
                        <a:spcAft>
                          <a:spcPct val="0"/>
                        </a:spcAft>
                        <a:buClrTx/>
                        <a:buSzPct val="120000"/>
                        <a:buFontTx/>
                        <a:buNone/>
                        <a:tabLst/>
                      </a:pPr>
                      <a:r>
                        <a:rPr kumimoji="0" lang="zh-CN" altLang="en-US" sz="2000" u="none" strike="noStrike" cap="none" normalizeH="0" baseline="0" dirty="0">
                          <a:ln>
                            <a:noFill/>
                          </a:ln>
                          <a:effectLst/>
                        </a:rPr>
                        <a:t>正 极</a:t>
                      </a:r>
                      <a:endParaRPr kumimoji="0" lang="zh-CN" altLang="en-US" sz="2000" b="1" i="0" u="none" strike="noStrike" cap="none" normalizeH="0" baseline="0" dirty="0">
                        <a:ln>
                          <a:noFill/>
                        </a:ln>
                        <a:solidFill>
                          <a:srgbClr val="133984"/>
                        </a:solidFill>
                        <a:effectLst/>
                        <a:latin typeface="Arial" charset="0"/>
                        <a:ea typeface="黑体" pitchFamily="2" charset="-122"/>
                      </a:endParaRPr>
                    </a:p>
                  </a:txBody>
                  <a:tcPr horzOverflow="overflow"/>
                </a:tc>
                <a:tc>
                  <a:txBody>
                    <a:bodyPr/>
                    <a:lstStyle/>
                    <a:p>
                      <a:pPr marL="0" marR="0" lvl="0" indent="0" algn="ctr" defTabSz="914400" rtl="0" eaLnBrk="1" fontAlgn="base" latinLnBrk="0" hangingPunct="1">
                        <a:lnSpc>
                          <a:spcPct val="110000"/>
                        </a:lnSpc>
                        <a:spcBef>
                          <a:spcPct val="0"/>
                        </a:spcBef>
                        <a:spcAft>
                          <a:spcPct val="0"/>
                        </a:spcAft>
                        <a:buClrTx/>
                        <a:buSzPct val="120000"/>
                        <a:buFontTx/>
                        <a:buNone/>
                        <a:tabLst/>
                      </a:pPr>
                      <a:r>
                        <a:rPr kumimoji="0" lang="zh-CN" altLang="en-US" sz="2000" u="none" strike="noStrike" cap="none" normalizeH="0" baseline="0" dirty="0">
                          <a:ln>
                            <a:noFill/>
                          </a:ln>
                          <a:effectLst/>
                        </a:rPr>
                        <a:t>负 极</a:t>
                      </a:r>
                      <a:endParaRPr kumimoji="0" lang="zh-CN" altLang="en-US" sz="2000" b="1" i="0" u="none" strike="noStrike" cap="none" normalizeH="0" baseline="0" dirty="0">
                        <a:ln>
                          <a:noFill/>
                        </a:ln>
                        <a:solidFill>
                          <a:srgbClr val="133984"/>
                        </a:solidFill>
                        <a:effectLst/>
                        <a:latin typeface="Arial" charset="0"/>
                        <a:ea typeface="黑体" pitchFamily="2" charset="-122"/>
                      </a:endParaRPr>
                    </a:p>
                  </a:txBody>
                  <a:tcPr horzOverflow="overflow"/>
                </a:tc>
                <a:tc>
                  <a:txBody>
                    <a:bodyPr/>
                    <a:lstStyle/>
                    <a:p>
                      <a:pPr marL="0" marR="0" lvl="0" indent="0" algn="ctr" defTabSz="914400" rtl="0" eaLnBrk="1" fontAlgn="base" latinLnBrk="0" hangingPunct="1">
                        <a:lnSpc>
                          <a:spcPct val="110000"/>
                        </a:lnSpc>
                        <a:spcBef>
                          <a:spcPct val="0"/>
                        </a:spcBef>
                        <a:spcAft>
                          <a:spcPct val="0"/>
                        </a:spcAft>
                        <a:buClrTx/>
                        <a:buSzPct val="120000"/>
                        <a:buFontTx/>
                        <a:buNone/>
                        <a:tabLst/>
                      </a:pPr>
                      <a:r>
                        <a:rPr kumimoji="0" lang="zh-CN" altLang="en-US" sz="2000" u="none" strike="noStrike" cap="none" normalizeH="0" baseline="0" dirty="0">
                          <a:ln>
                            <a:noFill/>
                          </a:ln>
                          <a:effectLst/>
                        </a:rPr>
                        <a:t>正极</a:t>
                      </a:r>
                      <a:endParaRPr kumimoji="0" lang="zh-CN" altLang="en-US" sz="2000" b="1" i="0" u="none" strike="noStrike" cap="none" normalizeH="0" baseline="0" dirty="0">
                        <a:ln>
                          <a:noFill/>
                        </a:ln>
                        <a:solidFill>
                          <a:srgbClr val="133984"/>
                        </a:solidFill>
                        <a:effectLst/>
                        <a:latin typeface="Arial" charset="0"/>
                        <a:ea typeface="黑体" pitchFamily="2" charset="-122"/>
                      </a:endParaRPr>
                    </a:p>
                  </a:txBody>
                  <a:tcPr horzOverflow="overflow"/>
                </a:tc>
                <a:tc>
                  <a:txBody>
                    <a:bodyPr/>
                    <a:lstStyle/>
                    <a:p>
                      <a:pPr marL="0" marR="0" lvl="0" indent="0" algn="ctr" defTabSz="914400" rtl="0" eaLnBrk="1" fontAlgn="base" latinLnBrk="0" hangingPunct="1">
                        <a:lnSpc>
                          <a:spcPct val="110000"/>
                        </a:lnSpc>
                        <a:spcBef>
                          <a:spcPct val="0"/>
                        </a:spcBef>
                        <a:spcAft>
                          <a:spcPct val="0"/>
                        </a:spcAft>
                        <a:buClrTx/>
                        <a:buSzPct val="120000"/>
                        <a:buFontTx/>
                        <a:buNone/>
                        <a:tabLst/>
                      </a:pPr>
                      <a:r>
                        <a:rPr kumimoji="0" lang="zh-CN" altLang="en-US" sz="2000" u="none" strike="noStrike" cap="none" normalizeH="0" baseline="0" dirty="0">
                          <a:ln>
                            <a:noFill/>
                          </a:ln>
                          <a:effectLst/>
                        </a:rPr>
                        <a:t>负极</a:t>
                      </a:r>
                      <a:endParaRPr kumimoji="0" lang="zh-CN" altLang="en-US" sz="2000" b="1" i="0" u="none" strike="noStrike" cap="none" normalizeH="0" baseline="0" dirty="0">
                        <a:ln>
                          <a:noFill/>
                        </a:ln>
                        <a:solidFill>
                          <a:srgbClr val="133984"/>
                        </a:solidFill>
                        <a:effectLst/>
                        <a:latin typeface="Arial" charset="0"/>
                        <a:ea typeface="黑体" pitchFamily="2" charset="-122"/>
                      </a:endParaRPr>
                    </a:p>
                  </a:txBody>
                  <a:tcPr horzOverflow="overflow"/>
                </a:tc>
                <a:extLst>
                  <a:ext uri="{0D108BD9-81ED-4DB2-BD59-A6C34878D82A}">
                    <a16:rowId xmlns:a16="http://schemas.microsoft.com/office/drawing/2014/main" val="10001"/>
                  </a:ext>
                </a:extLst>
              </a:tr>
              <a:tr h="1842436">
                <a:tc>
                  <a:txBody>
                    <a:bodyPr/>
                    <a:lstStyle/>
                    <a:p>
                      <a:pPr marL="0" marR="0" lvl="0" indent="127000" algn="l" defTabSz="914400" rtl="0" eaLnBrk="1" fontAlgn="base" latinLnBrk="0" hangingPunct="1">
                        <a:lnSpc>
                          <a:spcPct val="110000"/>
                        </a:lnSpc>
                        <a:spcBef>
                          <a:spcPct val="0"/>
                        </a:spcBef>
                        <a:spcAft>
                          <a:spcPct val="0"/>
                        </a:spcAft>
                        <a:buClrTx/>
                        <a:buSzPct val="120000"/>
                        <a:buFontTx/>
                        <a:buNone/>
                        <a:tabLst/>
                      </a:pPr>
                      <a:r>
                        <a:rPr kumimoji="0" lang="en-US" altLang="zh-CN" sz="1800" u="none" strike="noStrike" cap="none" normalizeH="0" baseline="0">
                          <a:ln>
                            <a:noFill/>
                          </a:ln>
                          <a:effectLst/>
                        </a:rPr>
                        <a:t>SC</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en-US" altLang="zh-CN" sz="1800" u="none" strike="noStrike" cap="none" normalizeH="0" baseline="0">
                          <a:ln>
                            <a:noFill/>
                          </a:ln>
                          <a:effectLst/>
                        </a:rPr>
                        <a:t>KC</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en-US" altLang="zh-CN" sz="1800" u="none" strike="noStrike" cap="none" normalizeH="0" baseline="0">
                          <a:ln>
                            <a:noFill/>
                          </a:ln>
                          <a:effectLst/>
                        </a:rPr>
                        <a:t>EX</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en-US" altLang="zh-CN" sz="1800" u="none" strike="noStrike" cap="none" normalizeH="0" baseline="0">
                          <a:ln>
                            <a:noFill/>
                          </a:ln>
                          <a:effectLst/>
                        </a:rPr>
                        <a:t>JX</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en-US" altLang="zh-CN" sz="1800" u="none" strike="noStrike" cap="none" normalizeH="0" baseline="0">
                          <a:ln>
                            <a:noFill/>
                          </a:ln>
                          <a:effectLst/>
                        </a:rPr>
                        <a:t>TX</a:t>
                      </a:r>
                      <a:endParaRPr kumimoji="0" lang="en-US" altLang="zh-CN" sz="1800" b="1" i="0" u="none" strike="noStrike" cap="none" normalizeH="0" baseline="0">
                        <a:ln>
                          <a:noFill/>
                        </a:ln>
                        <a:solidFill>
                          <a:srgbClr val="133984"/>
                        </a:solidFill>
                        <a:effectLst/>
                        <a:latin typeface="Arial" charset="0"/>
                        <a:ea typeface="黑体" pitchFamily="2" charset="-122"/>
                      </a:endParaRPr>
                    </a:p>
                  </a:txBody>
                  <a:tcPr anchor="ctr" horzOverflow="overflow"/>
                </a:tc>
                <a:tc>
                  <a:txBody>
                    <a:bodyPr/>
                    <a:lstStyle/>
                    <a:p>
                      <a:pPr marL="0" marR="0" lvl="0" indent="127000" algn="l" defTabSz="914400" rtl="0" eaLnBrk="1" fontAlgn="base" latinLnBrk="0" hangingPunct="1">
                        <a:lnSpc>
                          <a:spcPct val="110000"/>
                        </a:lnSpc>
                        <a:spcBef>
                          <a:spcPct val="0"/>
                        </a:spcBef>
                        <a:spcAft>
                          <a:spcPct val="0"/>
                        </a:spcAft>
                        <a:buClrTx/>
                        <a:buSzPct val="120000"/>
                        <a:buFontTx/>
                        <a:buNone/>
                        <a:tabLst/>
                      </a:pPr>
                      <a:r>
                        <a:rPr kumimoji="0" lang="en-US" altLang="zh-CN" sz="1800" u="none" strike="noStrike" cap="none" normalizeH="0" baseline="0">
                          <a:ln>
                            <a:noFill/>
                          </a:ln>
                          <a:effectLst/>
                        </a:rPr>
                        <a:t>S(</a:t>
                      </a:r>
                      <a:r>
                        <a:rPr kumimoji="0" lang="zh-CN" altLang="en-US" sz="1800" u="none" strike="noStrike" cap="none" normalizeH="0" baseline="0">
                          <a:ln>
                            <a:noFill/>
                          </a:ln>
                          <a:effectLst/>
                        </a:rPr>
                        <a:t>铂铑</a:t>
                      </a:r>
                      <a:r>
                        <a:rPr kumimoji="0" lang="en-US" altLang="zh-CN" sz="1800" u="none" strike="noStrike" cap="none" normalizeH="0" baseline="-30000">
                          <a:ln>
                            <a:noFill/>
                          </a:ln>
                          <a:effectLst/>
                        </a:rPr>
                        <a:t>10</a:t>
                      </a:r>
                      <a:r>
                        <a:rPr kumimoji="0" lang="en-US" altLang="zh-CN" sz="1800" u="none" strike="noStrike" cap="none" normalizeH="0" baseline="0">
                          <a:ln>
                            <a:noFill/>
                          </a:ln>
                          <a:effectLst/>
                        </a:rPr>
                        <a:t>-</a:t>
                      </a:r>
                      <a:r>
                        <a:rPr kumimoji="0" lang="zh-CN" altLang="en-US" sz="1800" u="none" strike="noStrike" cap="none" normalizeH="0" baseline="0">
                          <a:ln>
                            <a:noFill/>
                          </a:ln>
                          <a:effectLst/>
                        </a:rPr>
                        <a:t>铂</a:t>
                      </a:r>
                      <a:r>
                        <a:rPr kumimoji="0" lang="en-US" altLang="zh-CN" sz="1800" u="none" strike="noStrike" cap="none" normalizeH="0" baseline="0">
                          <a:ln>
                            <a:noFill/>
                          </a:ln>
                          <a:effectLst/>
                        </a:rPr>
                        <a:t>)</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en-US" altLang="zh-CN" sz="1800" u="none" strike="noStrike" cap="none" normalizeH="0" baseline="0">
                          <a:ln>
                            <a:noFill/>
                          </a:ln>
                          <a:effectLst/>
                        </a:rPr>
                        <a:t>K(</a:t>
                      </a:r>
                      <a:r>
                        <a:rPr kumimoji="0" lang="zh-CN" altLang="en-US" sz="1800" u="none" strike="noStrike" cap="none" normalizeH="0" baseline="0">
                          <a:ln>
                            <a:noFill/>
                          </a:ln>
                          <a:effectLst/>
                        </a:rPr>
                        <a:t>镍铬</a:t>
                      </a:r>
                      <a:r>
                        <a:rPr kumimoji="0" lang="en-US" altLang="zh-CN" sz="1800" u="none" strike="noStrike" cap="none" normalizeH="0" baseline="0">
                          <a:ln>
                            <a:noFill/>
                          </a:ln>
                          <a:effectLst/>
                        </a:rPr>
                        <a:t>-</a:t>
                      </a:r>
                      <a:r>
                        <a:rPr kumimoji="0" lang="zh-CN" altLang="en-US" sz="1800" u="none" strike="noStrike" cap="none" normalizeH="0" baseline="0">
                          <a:ln>
                            <a:noFill/>
                          </a:ln>
                          <a:effectLst/>
                        </a:rPr>
                        <a:t>镍硅</a:t>
                      </a:r>
                      <a:r>
                        <a:rPr kumimoji="0" lang="en-US" altLang="zh-CN" sz="1800" u="none" strike="noStrike" cap="none" normalizeH="0" baseline="0">
                          <a:ln>
                            <a:noFill/>
                          </a:ln>
                          <a:effectLst/>
                        </a:rPr>
                        <a:t>)</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en-US" altLang="zh-CN" sz="1800" u="none" strike="noStrike" cap="none" normalizeH="0" baseline="0">
                          <a:ln>
                            <a:noFill/>
                          </a:ln>
                          <a:effectLst/>
                        </a:rPr>
                        <a:t>E(</a:t>
                      </a:r>
                      <a:r>
                        <a:rPr kumimoji="0" lang="zh-CN" altLang="en-US" sz="1800" u="none" strike="noStrike" cap="none" normalizeH="0" baseline="0">
                          <a:ln>
                            <a:noFill/>
                          </a:ln>
                          <a:effectLst/>
                        </a:rPr>
                        <a:t>镍铬</a:t>
                      </a:r>
                      <a:r>
                        <a:rPr kumimoji="0" lang="en-US" altLang="zh-CN" sz="1800" u="none" strike="noStrike" cap="none" normalizeH="0" baseline="0">
                          <a:ln>
                            <a:noFill/>
                          </a:ln>
                          <a:effectLst/>
                        </a:rPr>
                        <a:t>-</a:t>
                      </a:r>
                      <a:r>
                        <a:rPr kumimoji="0" lang="zh-CN" altLang="en-US" sz="1800" u="none" strike="noStrike" cap="none" normalizeH="0" baseline="0">
                          <a:ln>
                            <a:noFill/>
                          </a:ln>
                          <a:effectLst/>
                        </a:rPr>
                        <a:t>康铜</a:t>
                      </a:r>
                      <a:r>
                        <a:rPr kumimoji="0" lang="en-US" altLang="zh-CN" sz="1800" u="none" strike="noStrike" cap="none" normalizeH="0" baseline="0">
                          <a:ln>
                            <a:noFill/>
                          </a:ln>
                          <a:effectLst/>
                        </a:rPr>
                        <a:t>)</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en-US" altLang="zh-CN" sz="1800" u="none" strike="noStrike" cap="none" normalizeH="0" baseline="0">
                          <a:ln>
                            <a:noFill/>
                          </a:ln>
                          <a:effectLst/>
                        </a:rPr>
                        <a:t>J(</a:t>
                      </a:r>
                      <a:r>
                        <a:rPr kumimoji="0" lang="zh-CN" altLang="en-US" sz="1800" u="none" strike="noStrike" cap="none" normalizeH="0" baseline="0">
                          <a:ln>
                            <a:noFill/>
                          </a:ln>
                          <a:effectLst/>
                        </a:rPr>
                        <a:t>铁</a:t>
                      </a:r>
                      <a:r>
                        <a:rPr kumimoji="0" lang="en-US" altLang="zh-CN" sz="1800" u="none" strike="noStrike" cap="none" normalizeH="0" baseline="0">
                          <a:ln>
                            <a:noFill/>
                          </a:ln>
                          <a:effectLst/>
                        </a:rPr>
                        <a:t>-</a:t>
                      </a:r>
                      <a:r>
                        <a:rPr kumimoji="0" lang="zh-CN" altLang="en-US" sz="1800" u="none" strike="noStrike" cap="none" normalizeH="0" baseline="0">
                          <a:ln>
                            <a:noFill/>
                          </a:ln>
                          <a:effectLst/>
                        </a:rPr>
                        <a:t>康铜</a:t>
                      </a:r>
                      <a:r>
                        <a:rPr kumimoji="0" lang="en-US" altLang="zh-CN" sz="1800" u="none" strike="noStrike" cap="none" normalizeH="0" baseline="0">
                          <a:ln>
                            <a:noFill/>
                          </a:ln>
                          <a:effectLst/>
                        </a:rPr>
                        <a:t>)</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en-US" altLang="zh-CN" sz="1800" u="none" strike="noStrike" cap="none" normalizeH="0" baseline="0">
                          <a:ln>
                            <a:noFill/>
                          </a:ln>
                          <a:effectLst/>
                        </a:rPr>
                        <a:t>T(</a:t>
                      </a:r>
                      <a:r>
                        <a:rPr kumimoji="0" lang="zh-CN" altLang="en-US" sz="1800" u="none" strike="noStrike" cap="none" normalizeH="0" baseline="0">
                          <a:ln>
                            <a:noFill/>
                          </a:ln>
                          <a:effectLst/>
                        </a:rPr>
                        <a:t>铜</a:t>
                      </a:r>
                      <a:r>
                        <a:rPr kumimoji="0" lang="en-US" altLang="zh-CN" sz="1800" u="none" strike="noStrike" cap="none" normalizeH="0" baseline="0">
                          <a:ln>
                            <a:noFill/>
                          </a:ln>
                          <a:effectLst/>
                        </a:rPr>
                        <a:t>-</a:t>
                      </a:r>
                      <a:r>
                        <a:rPr kumimoji="0" lang="zh-CN" altLang="en-US" sz="1800" u="none" strike="noStrike" cap="none" normalizeH="0" baseline="0">
                          <a:ln>
                            <a:noFill/>
                          </a:ln>
                          <a:effectLst/>
                        </a:rPr>
                        <a:t>康铜</a:t>
                      </a:r>
                      <a:r>
                        <a:rPr kumimoji="0" lang="en-US" altLang="zh-CN" sz="1800" u="none" strike="noStrike" cap="none" normalizeH="0" baseline="0">
                          <a:ln>
                            <a:noFill/>
                          </a:ln>
                          <a:effectLst/>
                        </a:rPr>
                        <a:t>)</a:t>
                      </a:r>
                      <a:endParaRPr kumimoji="0" lang="en-US" altLang="zh-CN" sz="1800" b="1" i="0" u="none" strike="noStrike" cap="none" normalizeH="0" baseline="0">
                        <a:ln>
                          <a:noFill/>
                        </a:ln>
                        <a:solidFill>
                          <a:srgbClr val="133984"/>
                        </a:solidFill>
                        <a:effectLst/>
                        <a:latin typeface="Arial" charset="0"/>
                        <a:ea typeface="黑体" pitchFamily="2" charset="-122"/>
                      </a:endParaRPr>
                    </a:p>
                  </a:txBody>
                  <a:tcPr anchor="ctr" horzOverflow="overflow"/>
                </a:tc>
                <a:tc>
                  <a:txBody>
                    <a:bodyPr/>
                    <a:lstStyle/>
                    <a:p>
                      <a:pPr marL="0" marR="0" lvl="0" indent="127000" algn="l" defTabSz="914400" rtl="0" eaLnBrk="1" fontAlgn="base" latinLnBrk="0" hangingPunct="1">
                        <a:lnSpc>
                          <a:spcPct val="110000"/>
                        </a:lnSpc>
                        <a:spcBef>
                          <a:spcPct val="0"/>
                        </a:spcBef>
                        <a:spcAft>
                          <a:spcPct val="0"/>
                        </a:spcAft>
                        <a:buClrTx/>
                        <a:buSzPct val="120000"/>
                        <a:buFontTx/>
                        <a:buNone/>
                        <a:tabLst/>
                      </a:pPr>
                      <a:r>
                        <a:rPr kumimoji="0" lang="en-US" altLang="zh-CN" sz="1800" u="none" strike="noStrike" cap="none" normalizeH="0" baseline="0" dirty="0">
                          <a:ln>
                            <a:noFill/>
                          </a:ln>
                          <a:effectLst/>
                        </a:rPr>
                        <a:t>SPC(</a:t>
                      </a:r>
                      <a:r>
                        <a:rPr kumimoji="0" lang="zh-CN" altLang="en-US" sz="1800" u="none" strike="noStrike" cap="none" normalizeH="0" baseline="0" dirty="0">
                          <a:ln>
                            <a:noFill/>
                          </a:ln>
                          <a:effectLst/>
                        </a:rPr>
                        <a:t>铜</a:t>
                      </a:r>
                      <a:r>
                        <a:rPr kumimoji="0" lang="en-US" altLang="zh-CN" sz="1800" u="none" strike="noStrike" cap="none" normalizeH="0" baseline="0" dirty="0">
                          <a:ln>
                            <a:noFill/>
                          </a:ln>
                          <a:effectLst/>
                        </a:rPr>
                        <a:t>)</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en-US" altLang="zh-CN" sz="1800" u="none" strike="noStrike" cap="none" normalizeH="0" baseline="0" dirty="0">
                          <a:ln>
                            <a:noFill/>
                          </a:ln>
                          <a:effectLst/>
                        </a:rPr>
                        <a:t>KPC(</a:t>
                      </a:r>
                      <a:r>
                        <a:rPr kumimoji="0" lang="zh-CN" altLang="en-US" sz="1800" u="none" strike="noStrike" cap="none" normalizeH="0" baseline="0" dirty="0">
                          <a:ln>
                            <a:noFill/>
                          </a:ln>
                          <a:effectLst/>
                        </a:rPr>
                        <a:t>铜</a:t>
                      </a:r>
                      <a:r>
                        <a:rPr kumimoji="0" lang="en-US" altLang="zh-CN" sz="1800" u="none" strike="noStrike" cap="none" normalizeH="0" baseline="0" dirty="0">
                          <a:ln>
                            <a:noFill/>
                          </a:ln>
                          <a:effectLst/>
                        </a:rPr>
                        <a:t>)</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en-US" altLang="zh-CN" sz="1800" u="none" strike="noStrike" cap="none" normalizeH="0" baseline="0" dirty="0">
                          <a:ln>
                            <a:noFill/>
                          </a:ln>
                          <a:effectLst/>
                        </a:rPr>
                        <a:t>EPX(</a:t>
                      </a:r>
                      <a:r>
                        <a:rPr kumimoji="0" lang="zh-CN" altLang="en-US" sz="1800" u="none" strike="noStrike" cap="none" normalizeH="0" baseline="0" dirty="0">
                          <a:ln>
                            <a:noFill/>
                          </a:ln>
                          <a:effectLst/>
                        </a:rPr>
                        <a:t>镍铬</a:t>
                      </a:r>
                      <a:r>
                        <a:rPr kumimoji="0" lang="en-US" altLang="zh-CN" sz="1800" u="none" strike="noStrike" cap="none" normalizeH="0" baseline="0" dirty="0">
                          <a:ln>
                            <a:noFill/>
                          </a:ln>
                          <a:effectLst/>
                        </a:rPr>
                        <a:t>)</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en-US" altLang="zh-CN" sz="1800" u="none" strike="noStrike" cap="none" normalizeH="0" baseline="0" dirty="0">
                          <a:ln>
                            <a:noFill/>
                          </a:ln>
                          <a:effectLst/>
                        </a:rPr>
                        <a:t>JPX(</a:t>
                      </a:r>
                      <a:r>
                        <a:rPr kumimoji="0" lang="zh-CN" altLang="en-US" sz="1800" u="none" strike="noStrike" cap="none" normalizeH="0" baseline="0" dirty="0">
                          <a:ln>
                            <a:noFill/>
                          </a:ln>
                          <a:effectLst/>
                        </a:rPr>
                        <a:t>铁</a:t>
                      </a:r>
                      <a:r>
                        <a:rPr kumimoji="0" lang="en-US" altLang="zh-CN" sz="1800" u="none" strike="noStrike" cap="none" normalizeH="0" baseline="0" dirty="0">
                          <a:ln>
                            <a:noFill/>
                          </a:ln>
                          <a:effectLst/>
                        </a:rPr>
                        <a:t>)</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en-US" altLang="zh-CN" sz="1800" u="none" strike="noStrike" cap="none" normalizeH="0" baseline="0" dirty="0">
                          <a:ln>
                            <a:noFill/>
                          </a:ln>
                          <a:effectLst/>
                        </a:rPr>
                        <a:t>TPX(</a:t>
                      </a:r>
                      <a:r>
                        <a:rPr kumimoji="0" lang="zh-CN" altLang="en-US" sz="1800" u="none" strike="noStrike" cap="none" normalizeH="0" baseline="0" dirty="0">
                          <a:ln>
                            <a:noFill/>
                          </a:ln>
                          <a:effectLst/>
                        </a:rPr>
                        <a:t>铜</a:t>
                      </a:r>
                      <a:r>
                        <a:rPr kumimoji="0" lang="en-US" altLang="zh-CN" sz="1800" u="none" strike="noStrike" cap="none" normalizeH="0" baseline="0" dirty="0">
                          <a:ln>
                            <a:noFill/>
                          </a:ln>
                          <a:effectLst/>
                        </a:rPr>
                        <a:t>)</a:t>
                      </a:r>
                      <a:endParaRPr kumimoji="0" lang="en-US" altLang="zh-CN" sz="1800" b="1" i="0" u="none" strike="noStrike" cap="none" normalizeH="0" baseline="0" dirty="0">
                        <a:ln>
                          <a:noFill/>
                        </a:ln>
                        <a:solidFill>
                          <a:srgbClr val="133984"/>
                        </a:solidFill>
                        <a:effectLst/>
                        <a:latin typeface="Arial" charset="0"/>
                        <a:ea typeface="黑体" pitchFamily="2" charset="-122"/>
                      </a:endParaRPr>
                    </a:p>
                  </a:txBody>
                  <a:tcPr anchor="ctr" horzOverflow="overflow"/>
                </a:tc>
                <a:tc>
                  <a:txBody>
                    <a:bodyPr/>
                    <a:lstStyle/>
                    <a:p>
                      <a:pPr marL="0" marR="0" lvl="0" indent="127000" algn="l" defTabSz="914400" rtl="0" eaLnBrk="1" fontAlgn="base" latinLnBrk="0" hangingPunct="1">
                        <a:lnSpc>
                          <a:spcPct val="110000"/>
                        </a:lnSpc>
                        <a:spcBef>
                          <a:spcPct val="0"/>
                        </a:spcBef>
                        <a:spcAft>
                          <a:spcPct val="0"/>
                        </a:spcAft>
                        <a:buClrTx/>
                        <a:buSzPct val="120000"/>
                        <a:buFontTx/>
                        <a:buNone/>
                        <a:tabLst/>
                      </a:pPr>
                      <a:r>
                        <a:rPr kumimoji="0" lang="en-US" altLang="zh-CN" sz="1800" u="none" strike="noStrike" cap="none" normalizeH="0" baseline="0" dirty="0">
                          <a:ln>
                            <a:noFill/>
                          </a:ln>
                          <a:effectLst/>
                        </a:rPr>
                        <a:t>SNC(</a:t>
                      </a:r>
                      <a:r>
                        <a:rPr kumimoji="0" lang="zh-CN" altLang="en-US" sz="1800" u="none" strike="noStrike" cap="none" normalizeH="0" baseline="0" dirty="0">
                          <a:ln>
                            <a:noFill/>
                          </a:ln>
                          <a:effectLst/>
                        </a:rPr>
                        <a:t>康铜</a:t>
                      </a:r>
                      <a:r>
                        <a:rPr kumimoji="0" lang="en-US" altLang="zh-CN" sz="1800" u="none" strike="noStrike" cap="none" normalizeH="0" baseline="0" dirty="0">
                          <a:ln>
                            <a:noFill/>
                          </a:ln>
                          <a:effectLst/>
                        </a:rPr>
                        <a:t>)</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en-US" altLang="zh-CN" sz="1800" u="none" strike="noStrike" cap="none" normalizeH="0" baseline="0" dirty="0">
                          <a:ln>
                            <a:noFill/>
                          </a:ln>
                          <a:effectLst/>
                        </a:rPr>
                        <a:t>KNC(</a:t>
                      </a:r>
                      <a:r>
                        <a:rPr kumimoji="0" lang="zh-CN" altLang="en-US" sz="1800" u="none" strike="noStrike" cap="none" normalizeH="0" baseline="0" dirty="0">
                          <a:ln>
                            <a:noFill/>
                          </a:ln>
                          <a:effectLst/>
                        </a:rPr>
                        <a:t>康铜</a:t>
                      </a:r>
                      <a:r>
                        <a:rPr kumimoji="0" lang="en-US" altLang="zh-CN" sz="1800" u="none" strike="noStrike" cap="none" normalizeH="0" baseline="0" dirty="0">
                          <a:ln>
                            <a:noFill/>
                          </a:ln>
                          <a:effectLst/>
                        </a:rPr>
                        <a:t>)</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en-US" altLang="zh-CN" sz="1800" u="none" strike="noStrike" cap="none" normalizeH="0" baseline="0" dirty="0">
                          <a:ln>
                            <a:noFill/>
                          </a:ln>
                          <a:effectLst/>
                        </a:rPr>
                        <a:t>ENX(</a:t>
                      </a:r>
                      <a:r>
                        <a:rPr kumimoji="0" lang="zh-CN" altLang="en-US" sz="1800" u="none" strike="noStrike" cap="none" normalizeH="0" baseline="0" dirty="0">
                          <a:ln>
                            <a:noFill/>
                          </a:ln>
                          <a:effectLst/>
                        </a:rPr>
                        <a:t>康铜</a:t>
                      </a:r>
                      <a:r>
                        <a:rPr kumimoji="0" lang="en-US" altLang="zh-CN" sz="1800" u="none" strike="noStrike" cap="none" normalizeH="0" baseline="0" dirty="0">
                          <a:ln>
                            <a:noFill/>
                          </a:ln>
                          <a:effectLst/>
                        </a:rPr>
                        <a:t>)</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en-US" altLang="zh-CN" sz="1800" u="none" strike="noStrike" cap="none" normalizeH="0" baseline="0" dirty="0">
                          <a:ln>
                            <a:noFill/>
                          </a:ln>
                          <a:effectLst/>
                        </a:rPr>
                        <a:t>JNX(</a:t>
                      </a:r>
                      <a:r>
                        <a:rPr kumimoji="0" lang="zh-CN" altLang="en-US" sz="1800" u="none" strike="noStrike" cap="none" normalizeH="0" baseline="0" dirty="0">
                          <a:ln>
                            <a:noFill/>
                          </a:ln>
                          <a:effectLst/>
                        </a:rPr>
                        <a:t>康铜</a:t>
                      </a:r>
                      <a:r>
                        <a:rPr kumimoji="0" lang="en-US" altLang="zh-CN" sz="1800" u="none" strike="noStrike" cap="none" normalizeH="0" baseline="0" dirty="0">
                          <a:ln>
                            <a:noFill/>
                          </a:ln>
                          <a:effectLst/>
                        </a:rPr>
                        <a:t>)</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en-US" altLang="zh-CN" sz="1800" u="none" strike="noStrike" cap="none" normalizeH="0" baseline="0" dirty="0">
                          <a:ln>
                            <a:noFill/>
                          </a:ln>
                          <a:effectLst/>
                        </a:rPr>
                        <a:t>TNX(</a:t>
                      </a:r>
                      <a:r>
                        <a:rPr kumimoji="0" lang="zh-CN" altLang="en-US" sz="1800" u="none" strike="noStrike" cap="none" normalizeH="0" baseline="0" dirty="0">
                          <a:ln>
                            <a:noFill/>
                          </a:ln>
                          <a:effectLst/>
                        </a:rPr>
                        <a:t>康铜</a:t>
                      </a:r>
                      <a:r>
                        <a:rPr kumimoji="0" lang="en-US" altLang="zh-CN" sz="1800" u="none" strike="noStrike" cap="none" normalizeH="0" baseline="0" dirty="0">
                          <a:ln>
                            <a:noFill/>
                          </a:ln>
                          <a:effectLst/>
                        </a:rPr>
                        <a:t>)</a:t>
                      </a:r>
                      <a:endParaRPr kumimoji="0" lang="en-US" altLang="zh-CN" sz="1800" b="1" i="0" u="none" strike="noStrike" cap="none" normalizeH="0" baseline="0" dirty="0">
                        <a:ln>
                          <a:noFill/>
                        </a:ln>
                        <a:solidFill>
                          <a:srgbClr val="133984"/>
                        </a:solidFill>
                        <a:effectLst/>
                        <a:latin typeface="Arial" charset="0"/>
                        <a:ea typeface="黑体" pitchFamily="2" charset="-122"/>
                      </a:endParaRPr>
                    </a:p>
                  </a:txBody>
                  <a:tcPr anchor="ctr" horzOverflow="overflow"/>
                </a:tc>
                <a:tc>
                  <a:txBody>
                    <a:bodyPr/>
                    <a:lstStyle/>
                    <a:p>
                      <a:pPr marL="0" marR="0" lvl="0" indent="127000" algn="l" defTabSz="914400" rtl="0" eaLnBrk="1" fontAlgn="base" latinLnBrk="0" hangingPunct="1">
                        <a:lnSpc>
                          <a:spcPct val="110000"/>
                        </a:lnSpc>
                        <a:spcBef>
                          <a:spcPct val="0"/>
                        </a:spcBef>
                        <a:spcAft>
                          <a:spcPct val="0"/>
                        </a:spcAft>
                        <a:buClrTx/>
                        <a:buSzPct val="120000"/>
                        <a:buFontTx/>
                        <a:buNone/>
                        <a:tabLst/>
                      </a:pPr>
                      <a:r>
                        <a:rPr kumimoji="0" lang="zh-CN" altLang="en-US" sz="1800" u="none" strike="noStrike" cap="none" normalizeH="0" baseline="0" dirty="0">
                          <a:ln>
                            <a:noFill/>
                          </a:ln>
                          <a:effectLst/>
                        </a:rPr>
                        <a:t>红</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zh-CN" altLang="en-US" sz="1800" u="none" strike="noStrike" cap="none" normalizeH="0" baseline="0" dirty="0">
                          <a:ln>
                            <a:noFill/>
                          </a:ln>
                          <a:effectLst/>
                        </a:rPr>
                        <a:t>红</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zh-CN" altLang="en-US" sz="1800" u="none" strike="noStrike" cap="none" normalizeH="0" baseline="0" dirty="0">
                          <a:ln>
                            <a:noFill/>
                          </a:ln>
                          <a:effectLst/>
                        </a:rPr>
                        <a:t>褐绿</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zh-CN" altLang="en-US" sz="1800" u="none" strike="noStrike" cap="none" normalizeH="0" baseline="0" dirty="0">
                          <a:ln>
                            <a:noFill/>
                          </a:ln>
                          <a:effectLst/>
                        </a:rPr>
                        <a:t>红</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zh-CN" altLang="en-US" sz="1800" u="none" strike="noStrike" cap="none" normalizeH="0" baseline="0" dirty="0">
                          <a:ln>
                            <a:noFill/>
                          </a:ln>
                          <a:effectLst/>
                        </a:rPr>
                        <a:t>红</a:t>
                      </a:r>
                      <a:endParaRPr kumimoji="0" lang="zh-CN" altLang="en-US" sz="1800" b="1" i="0" u="none" strike="noStrike" cap="none" normalizeH="0" baseline="0" dirty="0">
                        <a:ln>
                          <a:noFill/>
                        </a:ln>
                        <a:solidFill>
                          <a:srgbClr val="133984"/>
                        </a:solidFill>
                        <a:effectLst/>
                        <a:latin typeface="Arial" charset="0"/>
                        <a:ea typeface="黑体" pitchFamily="2" charset="-122"/>
                      </a:endParaRPr>
                    </a:p>
                  </a:txBody>
                  <a:tcPr anchor="ctr" horzOverflow="overflow"/>
                </a:tc>
                <a:tc>
                  <a:txBody>
                    <a:bodyPr/>
                    <a:lstStyle/>
                    <a:p>
                      <a:pPr marL="0" marR="0" lvl="0" indent="127000" algn="l" defTabSz="914400" rtl="0" eaLnBrk="1" fontAlgn="base" latinLnBrk="0" hangingPunct="1">
                        <a:lnSpc>
                          <a:spcPct val="110000"/>
                        </a:lnSpc>
                        <a:spcBef>
                          <a:spcPct val="0"/>
                        </a:spcBef>
                        <a:spcAft>
                          <a:spcPct val="0"/>
                        </a:spcAft>
                        <a:buClrTx/>
                        <a:buSzPct val="120000"/>
                        <a:buFontTx/>
                        <a:buNone/>
                        <a:tabLst/>
                      </a:pPr>
                      <a:r>
                        <a:rPr kumimoji="0" lang="zh-CN" altLang="en-US" sz="1800" u="none" strike="noStrike" cap="none" normalizeH="0" baseline="0" dirty="0">
                          <a:ln>
                            <a:noFill/>
                          </a:ln>
                          <a:effectLst/>
                        </a:rPr>
                        <a:t>白</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zh-CN" altLang="en-US" sz="1800" u="none" strike="noStrike" cap="none" normalizeH="0" baseline="0" dirty="0">
                          <a:ln>
                            <a:noFill/>
                          </a:ln>
                          <a:effectLst/>
                        </a:rPr>
                        <a:t>白</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zh-CN" altLang="en-US" sz="1800" u="none" strike="noStrike" cap="none" normalizeH="0" baseline="0" dirty="0">
                          <a:ln>
                            <a:noFill/>
                          </a:ln>
                          <a:effectLst/>
                        </a:rPr>
                        <a:t>白</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zh-CN" altLang="en-US" sz="1800" u="none" strike="noStrike" cap="none" normalizeH="0" baseline="0" dirty="0">
                          <a:ln>
                            <a:noFill/>
                          </a:ln>
                          <a:effectLst/>
                        </a:rPr>
                        <a:t>白</a:t>
                      </a:r>
                    </a:p>
                    <a:p>
                      <a:pPr marL="0" marR="0" lvl="0" indent="127000" algn="l" defTabSz="914400" rtl="0" eaLnBrk="0" fontAlgn="base" latinLnBrk="0" hangingPunct="0">
                        <a:lnSpc>
                          <a:spcPct val="110000"/>
                        </a:lnSpc>
                        <a:spcBef>
                          <a:spcPct val="0"/>
                        </a:spcBef>
                        <a:spcAft>
                          <a:spcPct val="0"/>
                        </a:spcAft>
                        <a:buClrTx/>
                        <a:buSzPct val="120000"/>
                        <a:buFontTx/>
                        <a:buNone/>
                        <a:tabLst/>
                      </a:pPr>
                      <a:r>
                        <a:rPr kumimoji="0" lang="zh-CN" altLang="en-US" sz="1800" u="none" strike="noStrike" cap="none" normalizeH="0" baseline="0" dirty="0">
                          <a:ln>
                            <a:noFill/>
                          </a:ln>
                          <a:effectLst/>
                        </a:rPr>
                        <a:t>白</a:t>
                      </a:r>
                      <a:endParaRPr kumimoji="0" lang="zh-CN" altLang="en-US" sz="1800" b="1" i="0" u="none" strike="noStrike" cap="none" normalizeH="0" baseline="0" dirty="0">
                        <a:ln>
                          <a:noFill/>
                        </a:ln>
                        <a:solidFill>
                          <a:srgbClr val="133984"/>
                        </a:solidFill>
                        <a:effectLst/>
                        <a:latin typeface="Arial" charset="0"/>
                        <a:ea typeface="黑体" pitchFamily="2" charset="-122"/>
                      </a:endParaRPr>
                    </a:p>
                  </a:txBody>
                  <a:tcPr anchor="ctr" horzOverflow="overflow"/>
                </a:tc>
                <a:extLst>
                  <a:ext uri="{0D108BD9-81ED-4DB2-BD59-A6C34878D82A}">
                    <a16:rowId xmlns:a16="http://schemas.microsoft.com/office/drawing/2014/main" val="10002"/>
                  </a:ext>
                </a:extLst>
              </a:tr>
            </a:tbl>
          </a:graphicData>
        </a:graphic>
      </p:graphicFrame>
      <p:sp>
        <p:nvSpPr>
          <p:cNvPr id="2" name="标题 1"/>
          <p:cNvSpPr>
            <a:spLocks noGrp="1"/>
          </p:cNvSpPr>
          <p:nvPr>
            <p:ph type="title"/>
          </p:nvPr>
        </p:nvSpPr>
        <p:spPr/>
        <p:txBody>
          <a:bodyPr>
            <a:normAutofit/>
          </a:bodyPr>
          <a:lstStyle/>
          <a:p>
            <a:r>
              <a:rPr lang="zh-CN" altLang="en-US" dirty="0"/>
              <a:t>常用补偿导线</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传感器</a:t>
            </a:r>
          </a:p>
        </p:txBody>
      </p:sp>
      <p:pic>
        <p:nvPicPr>
          <p:cNvPr id="183298"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360" y="1700808"/>
            <a:ext cx="4608512" cy="472838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660698" y="1843124"/>
            <a:ext cx="6446283" cy="1477328"/>
          </a:xfrm>
          <a:prstGeom prst="rect">
            <a:avLst/>
          </a:prstGeom>
        </p:spPr>
        <p:txBody>
          <a:bodyPr wrap="square">
            <a:spAutoFit/>
          </a:bodyPr>
          <a:lstStyle/>
          <a:p>
            <a:pPr lvl="0">
              <a:lnSpc>
                <a:spcPct val="150000"/>
              </a:lnSpc>
            </a:pPr>
            <a:r>
              <a:rPr lang="zh-CN" altLang="en-US" sz="2000" b="1" dirty="0">
                <a:solidFill>
                  <a:srgbClr val="0070C0"/>
                </a:solidFill>
              </a:rPr>
              <a:t>什么是传感器？</a:t>
            </a:r>
            <a:endParaRPr lang="en-US" altLang="zh-CN" sz="2000" b="1" dirty="0">
              <a:solidFill>
                <a:srgbClr val="0070C0"/>
              </a:solidFill>
            </a:endParaRPr>
          </a:p>
          <a:p>
            <a:pPr lvl="0">
              <a:lnSpc>
                <a:spcPct val="150000"/>
              </a:lnSpc>
            </a:pPr>
            <a:r>
              <a:rPr lang="zh-CN" altLang="en-US" sz="2000" b="1" dirty="0">
                <a:solidFill>
                  <a:srgbClr val="0070C0"/>
                </a:solidFill>
              </a:rPr>
              <a:t>能感受规定的被测量并按一定的规律转换成可用输出信号的器件或装置</a:t>
            </a:r>
          </a:p>
        </p:txBody>
      </p:sp>
      <p:sp>
        <p:nvSpPr>
          <p:cNvPr id="7" name="矩形 6"/>
          <p:cNvSpPr/>
          <p:nvPr/>
        </p:nvSpPr>
        <p:spPr>
          <a:xfrm>
            <a:off x="5651875" y="3765826"/>
            <a:ext cx="6455106" cy="1892826"/>
          </a:xfrm>
          <a:prstGeom prst="rect">
            <a:avLst/>
          </a:prstGeom>
        </p:spPr>
        <p:txBody>
          <a:bodyPr wrap="square">
            <a:spAutoFit/>
          </a:bodyPr>
          <a:lstStyle/>
          <a:p>
            <a:pPr lvl="0"/>
            <a:r>
              <a:rPr lang="zh-CN" altLang="en-US" b="1" dirty="0">
                <a:solidFill>
                  <a:srgbClr val="0070C0"/>
                </a:solidFill>
              </a:rPr>
              <a:t>传感器的特点</a:t>
            </a:r>
            <a:endParaRPr lang="en-US" altLang="zh-CN" b="1" dirty="0">
              <a:solidFill>
                <a:srgbClr val="0070C0"/>
              </a:solidFill>
            </a:endParaRPr>
          </a:p>
          <a:p>
            <a:pPr lvl="0"/>
            <a:endParaRPr lang="en-US" altLang="zh-CN" dirty="0">
              <a:solidFill>
                <a:srgbClr val="0070C0"/>
              </a:solidFill>
            </a:endParaRPr>
          </a:p>
          <a:p>
            <a:pPr marL="285750" lvl="0" indent="-285750">
              <a:lnSpc>
                <a:spcPct val="150000"/>
              </a:lnSpc>
              <a:buFont typeface="Wingdings" panose="05000000000000000000" pitchFamily="2" charset="2"/>
              <a:buChar char="ü"/>
            </a:pPr>
            <a:r>
              <a:rPr lang="zh-CN" altLang="en-US" dirty="0">
                <a:solidFill>
                  <a:srgbClr val="0070C0"/>
                </a:solidFill>
              </a:rPr>
              <a:t>对被测量具有较好的</a:t>
            </a:r>
            <a:r>
              <a:rPr lang="zh-CN" altLang="en-US" dirty="0">
                <a:solidFill>
                  <a:srgbClr val="FF0000"/>
                </a:solidFill>
              </a:rPr>
              <a:t>灵敏度</a:t>
            </a:r>
            <a:r>
              <a:rPr lang="zh-CN" altLang="en-US" dirty="0">
                <a:solidFill>
                  <a:srgbClr val="0070C0"/>
                </a:solidFill>
              </a:rPr>
              <a:t>和最佳的</a:t>
            </a:r>
            <a:r>
              <a:rPr lang="zh-CN" altLang="en-US" dirty="0">
                <a:solidFill>
                  <a:srgbClr val="FF0000"/>
                </a:solidFill>
              </a:rPr>
              <a:t>选择性</a:t>
            </a:r>
          </a:p>
          <a:p>
            <a:pPr marL="285750" lvl="0" indent="-285750">
              <a:lnSpc>
                <a:spcPct val="150000"/>
              </a:lnSpc>
              <a:buFont typeface="Wingdings" panose="05000000000000000000" pitchFamily="2" charset="2"/>
              <a:buChar char="ü"/>
            </a:pPr>
            <a:r>
              <a:rPr lang="zh-CN" altLang="en-US" dirty="0">
                <a:solidFill>
                  <a:srgbClr val="0070C0"/>
                </a:solidFill>
              </a:rPr>
              <a:t>输出信号适合</a:t>
            </a:r>
            <a:r>
              <a:rPr lang="zh-CN" altLang="en-US" dirty="0">
                <a:solidFill>
                  <a:srgbClr val="FF0000"/>
                </a:solidFill>
              </a:rPr>
              <a:t>远距离传送</a:t>
            </a:r>
            <a:r>
              <a:rPr lang="zh-CN" altLang="en-US" dirty="0">
                <a:solidFill>
                  <a:srgbClr val="0070C0"/>
                </a:solidFill>
              </a:rPr>
              <a:t>，如电信号、光信号和气动信号</a:t>
            </a:r>
          </a:p>
          <a:p>
            <a:pPr marL="285750" lvl="0" indent="-285750">
              <a:lnSpc>
                <a:spcPct val="150000"/>
              </a:lnSpc>
              <a:buFont typeface="Wingdings" panose="05000000000000000000" pitchFamily="2" charset="2"/>
              <a:buChar char="ü"/>
            </a:pPr>
            <a:r>
              <a:rPr lang="zh-CN" altLang="en-US" dirty="0">
                <a:solidFill>
                  <a:srgbClr val="0070C0"/>
                </a:solidFill>
              </a:rPr>
              <a:t>输入输出关系</a:t>
            </a:r>
            <a:r>
              <a:rPr lang="zh-CN" altLang="en-US" dirty="0">
                <a:solidFill>
                  <a:srgbClr val="FF0000"/>
                </a:solidFill>
              </a:rPr>
              <a:t>有规律，可复现</a:t>
            </a:r>
            <a:endParaRPr lang="zh-CN" altLang="en-US" dirty="0">
              <a:solidFill>
                <a:srgbClr val="0070C0"/>
              </a:solidFill>
            </a:endParaRPr>
          </a:p>
        </p:txBody>
      </p:sp>
      <p:cxnSp>
        <p:nvCxnSpPr>
          <p:cNvPr id="8" name="直接连接符 7"/>
          <p:cNvCxnSpPr/>
          <p:nvPr/>
        </p:nvCxnSpPr>
        <p:spPr>
          <a:xfrm flipV="1">
            <a:off x="5660698" y="3418388"/>
            <a:ext cx="6446283" cy="10612"/>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sz="quarter" idx="10"/>
            <p:extLst>
              <p:ext uri="{D42A27DB-BD31-4B8C-83A1-F6EECF244321}">
                <p14:modId xmlns:p14="http://schemas.microsoft.com/office/powerpoint/2010/main" val="1628335291"/>
              </p:ext>
            </p:extLst>
          </p:nvPr>
        </p:nvGraphicFramePr>
        <p:xfrm>
          <a:off x="658701" y="1685678"/>
          <a:ext cx="11162884" cy="1193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标题 1"/>
          <p:cNvSpPr>
            <a:spLocks noGrp="1"/>
          </p:cNvSpPr>
          <p:nvPr>
            <p:ph type="title"/>
          </p:nvPr>
        </p:nvSpPr>
        <p:spPr>
          <a:xfrm>
            <a:off x="658701" y="975600"/>
            <a:ext cx="4213163" cy="576000"/>
          </a:xfrm>
        </p:spPr>
        <p:txBody>
          <a:bodyPr>
            <a:normAutofit/>
          </a:bodyPr>
          <a:lstStyle/>
          <a:p>
            <a:r>
              <a:rPr lang="zh-CN" altLang="en-US" dirty="0"/>
              <a:t>热电偶测温电路</a:t>
            </a:r>
          </a:p>
        </p:txBody>
      </p:sp>
      <p:sp>
        <p:nvSpPr>
          <p:cNvPr id="49155" name="Rectangle 5"/>
          <p:cNvSpPr>
            <a:spLocks noChangeArrowheads="1"/>
          </p:cNvSpPr>
          <p:nvPr/>
        </p:nvSpPr>
        <p:spPr bwMode="auto">
          <a:xfrm>
            <a:off x="1881188" y="1828770"/>
            <a:ext cx="84248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indent="266700">
              <a:lnSpc>
                <a:spcPct val="110000"/>
              </a:lnSpc>
              <a:spcBef>
                <a:spcPct val="20000"/>
              </a:spcBef>
              <a:buSzPct val="120000"/>
              <a:buBlip>
                <a:blip r:embed="rId8"/>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en-US" altLang="zh-CN" sz="2000" b="1" dirty="0">
                <a:solidFill>
                  <a:schemeClr val="tx1"/>
                </a:solidFill>
                <a:latin typeface="Times New Roman" panose="02020603050405020304" pitchFamily="18" charset="0"/>
                <a:ea typeface="宋体" panose="02010600030101010101" pitchFamily="2" charset="-122"/>
              </a:rPr>
              <a:t>   </a:t>
            </a:r>
            <a:endParaRPr kumimoji="1" lang="zh-CN" altLang="en-US" sz="2400" b="1" dirty="0">
              <a:solidFill>
                <a:schemeClr val="tx1"/>
              </a:solidFill>
              <a:latin typeface="Times New Roman" panose="02020603050405020304" pitchFamily="18" charset="0"/>
              <a:ea typeface="宋体" panose="02010600030101010101" pitchFamily="2" charset="-122"/>
            </a:endParaRPr>
          </a:p>
        </p:txBody>
      </p:sp>
      <p:sp>
        <p:nvSpPr>
          <p:cNvPr id="49156" name="Rectangle 6"/>
          <p:cNvSpPr>
            <a:spLocks noChangeArrowheads="1"/>
          </p:cNvSpPr>
          <p:nvPr/>
        </p:nvSpPr>
        <p:spPr bwMode="auto">
          <a:xfrm>
            <a:off x="1524001" y="241711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8"/>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49157" name="Object 2"/>
          <p:cNvGraphicFramePr>
            <a:graphicFrameLocks noChangeAspect="1"/>
          </p:cNvGraphicFramePr>
          <p:nvPr/>
        </p:nvGraphicFramePr>
        <p:xfrm>
          <a:off x="2063751" y="2924176"/>
          <a:ext cx="8101013" cy="3046413"/>
        </p:xfrm>
        <a:graphic>
          <a:graphicData uri="http://schemas.openxmlformats.org/presentationml/2006/ole">
            <mc:AlternateContent xmlns:mc="http://schemas.openxmlformats.org/markup-compatibility/2006">
              <mc:Choice xmlns:v="urn:schemas-microsoft-com:vml" Requires="v">
                <p:oleObj spid="_x0000_s9225" name="Picture" r:id="rId9" imgW="4581210" imgH="2569227" progId="Word.Picture.8">
                  <p:embed/>
                </p:oleObj>
              </mc:Choice>
              <mc:Fallback>
                <p:oleObj name="Picture" r:id="rId9" imgW="4581210" imgH="2569227" progId="Word.Picture.8">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b="33629"/>
                      <a:stretch>
                        <a:fillRect/>
                      </a:stretch>
                    </p:blipFill>
                    <p:spPr bwMode="auto">
                      <a:xfrm>
                        <a:off x="2063751" y="2924176"/>
                        <a:ext cx="8101013" cy="3046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8" name="Rectangle 8"/>
          <p:cNvSpPr>
            <a:spLocks noChangeArrowheads="1"/>
          </p:cNvSpPr>
          <p:nvPr/>
        </p:nvSpPr>
        <p:spPr bwMode="auto">
          <a:xfrm>
            <a:off x="4440239" y="6092825"/>
            <a:ext cx="2484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tIns="76176" bIns="76176" anchor="ctr">
            <a:spAutoFit/>
          </a:bodyPr>
          <a:lstStyle>
            <a:lvl1pPr>
              <a:lnSpc>
                <a:spcPct val="110000"/>
              </a:lnSpc>
              <a:spcBef>
                <a:spcPct val="20000"/>
              </a:spcBef>
              <a:buSzPct val="120000"/>
              <a:buBlip>
                <a:blip r:embed="rId8"/>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en-US" sz="2000" b="1" dirty="0">
                <a:solidFill>
                  <a:schemeClr val="accent1"/>
                </a:solidFill>
                <a:latin typeface="+mn-ea"/>
                <a:ea typeface="+mn-ea"/>
              </a:rPr>
              <a:t>热电偶典型测温线路</a:t>
            </a:r>
            <a:endParaRPr kumimoji="1" lang="zh-CN" altLang="en-US" sz="2400" b="1" dirty="0">
              <a:solidFill>
                <a:schemeClr val="accent1"/>
              </a:solidFill>
              <a:latin typeface="+mn-ea"/>
              <a:ea typeface="+mn-ea"/>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6"/>
          <p:cNvSpPr>
            <a:spLocks noChangeArrowheads="1"/>
          </p:cNvSpPr>
          <p:nvPr/>
        </p:nvSpPr>
        <p:spPr bwMode="auto">
          <a:xfrm>
            <a:off x="1524001" y="260761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205832" name="Object 2"/>
          <p:cNvGraphicFramePr>
            <a:graphicFrameLocks noChangeAspect="1"/>
          </p:cNvGraphicFramePr>
          <p:nvPr>
            <p:extLst>
              <p:ext uri="{D42A27DB-BD31-4B8C-83A1-F6EECF244321}">
                <p14:modId xmlns:p14="http://schemas.microsoft.com/office/powerpoint/2010/main" val="1582955185"/>
              </p:ext>
            </p:extLst>
          </p:nvPr>
        </p:nvGraphicFramePr>
        <p:xfrm>
          <a:off x="1578293" y="1938001"/>
          <a:ext cx="8064500" cy="2376488"/>
        </p:xfrm>
        <a:graphic>
          <a:graphicData uri="http://schemas.openxmlformats.org/presentationml/2006/ole">
            <mc:AlternateContent xmlns:mc="http://schemas.openxmlformats.org/markup-compatibility/2006">
              <mc:Choice xmlns:v="urn:schemas-microsoft-com:vml" Requires="v">
                <p:oleObj spid="_x0000_s10249" name="Picture" r:id="rId4" imgW="5257800" imgH="2074164" progId="Word.Picture.8">
                  <p:embed/>
                </p:oleObj>
              </mc:Choice>
              <mc:Fallback>
                <p:oleObj name="Picture" r:id="rId4" imgW="5257800" imgH="2074164"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b="30200"/>
                      <a:stretch>
                        <a:fillRect/>
                      </a:stretch>
                    </p:blipFill>
                    <p:spPr bwMode="auto">
                      <a:xfrm>
                        <a:off x="1578293" y="1938001"/>
                        <a:ext cx="8064500" cy="23764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a:xfrm>
            <a:off x="658701" y="975600"/>
            <a:ext cx="3853123" cy="576000"/>
          </a:xfrm>
        </p:spPr>
        <p:txBody>
          <a:bodyPr>
            <a:normAutofit/>
          </a:bodyPr>
          <a:lstStyle/>
          <a:p>
            <a:r>
              <a:rPr lang="zh-CN" altLang="en-US" dirty="0"/>
              <a:t>热电偶的连接方式</a:t>
            </a:r>
          </a:p>
        </p:txBody>
      </p:sp>
      <p:sp>
        <p:nvSpPr>
          <p:cNvPr id="4" name="矩形 3"/>
          <p:cNvSpPr/>
          <p:nvPr/>
        </p:nvSpPr>
        <p:spPr>
          <a:xfrm>
            <a:off x="1684661" y="4664540"/>
            <a:ext cx="2650084" cy="677108"/>
          </a:xfrm>
          <a:prstGeom prst="rect">
            <a:avLst/>
          </a:prstGeom>
        </p:spPr>
        <p:txBody>
          <a:bodyPr wrap="none">
            <a:spAutoFit/>
          </a:bodyPr>
          <a:lstStyle/>
          <a:p>
            <a:r>
              <a:rPr lang="zh-CN" altLang="en-US" sz="2000" b="1" dirty="0"/>
              <a:t>（</a:t>
            </a:r>
            <a:r>
              <a:rPr lang="en-US" altLang="zh-CN" sz="2000" b="1" dirty="0"/>
              <a:t>a</a:t>
            </a:r>
            <a:r>
              <a:rPr lang="zh-CN" altLang="en-US" sz="2000" b="1" dirty="0"/>
              <a:t>）热电偶正向串联</a:t>
            </a:r>
            <a:endParaRPr lang="en-US" altLang="zh-CN" sz="2000" b="1" dirty="0"/>
          </a:p>
          <a:p>
            <a:endParaRPr lang="en-US" altLang="zh-CN" dirty="0"/>
          </a:p>
        </p:txBody>
      </p:sp>
      <p:sp>
        <p:nvSpPr>
          <p:cNvPr id="5" name="矩形 4"/>
          <p:cNvSpPr/>
          <p:nvPr/>
        </p:nvSpPr>
        <p:spPr>
          <a:xfrm>
            <a:off x="4655840" y="4673647"/>
            <a:ext cx="2735044" cy="400110"/>
          </a:xfrm>
          <a:prstGeom prst="rect">
            <a:avLst/>
          </a:prstGeom>
        </p:spPr>
        <p:txBody>
          <a:bodyPr wrap="none">
            <a:spAutoFit/>
          </a:bodyPr>
          <a:lstStyle/>
          <a:p>
            <a:r>
              <a:rPr lang="zh-CN" altLang="en-US" sz="2000" b="1" dirty="0"/>
              <a:t>（</a:t>
            </a:r>
            <a:r>
              <a:rPr lang="en-US" altLang="zh-CN" sz="2000" b="1" dirty="0"/>
              <a:t>b</a:t>
            </a:r>
            <a:r>
              <a:rPr lang="zh-CN" altLang="en-US" sz="2000" b="1" dirty="0"/>
              <a:t>）</a:t>
            </a:r>
            <a:r>
              <a:rPr lang="en-US" altLang="zh-CN" sz="2000" b="1" dirty="0"/>
              <a:t> </a:t>
            </a:r>
            <a:r>
              <a:rPr lang="zh-CN" altLang="en-US" sz="2000" b="1" dirty="0"/>
              <a:t>热电偶反向串联</a:t>
            </a:r>
            <a:endParaRPr lang="en-US" altLang="zh-CN" sz="2000" b="1" dirty="0"/>
          </a:p>
        </p:txBody>
      </p:sp>
      <p:sp>
        <p:nvSpPr>
          <p:cNvPr id="6" name="矩形 5"/>
          <p:cNvSpPr/>
          <p:nvPr/>
        </p:nvSpPr>
        <p:spPr>
          <a:xfrm>
            <a:off x="7531019" y="4662996"/>
            <a:ext cx="2133918" cy="400110"/>
          </a:xfrm>
          <a:prstGeom prst="rect">
            <a:avLst/>
          </a:prstGeom>
        </p:spPr>
        <p:txBody>
          <a:bodyPr wrap="none">
            <a:spAutoFit/>
          </a:bodyPr>
          <a:lstStyle/>
          <a:p>
            <a:r>
              <a:rPr lang="zh-CN" altLang="en-US" sz="2000" b="1" dirty="0"/>
              <a:t>（</a:t>
            </a:r>
            <a:r>
              <a:rPr lang="en-US" altLang="zh-CN" sz="2000" b="1" dirty="0"/>
              <a:t>c</a:t>
            </a:r>
            <a:r>
              <a:rPr lang="zh-CN" altLang="en-US" sz="2000" b="1" dirty="0"/>
              <a:t>）热电偶并联</a:t>
            </a:r>
            <a:endParaRPr lang="en-US" altLang="zh-CN" sz="2000" b="1" dirty="0"/>
          </a:p>
        </p:txBody>
      </p:sp>
      <p:sp>
        <p:nvSpPr>
          <p:cNvPr id="8" name="矩形 7">
            <a:extLst>
              <a:ext uri="{FF2B5EF4-FFF2-40B4-BE49-F238E27FC236}">
                <a16:creationId xmlns:a16="http://schemas.microsoft.com/office/drawing/2014/main" id="{DA76709B-AD4D-4125-8A9B-BF5017970096}"/>
              </a:ext>
            </a:extLst>
          </p:cNvPr>
          <p:cNvSpPr/>
          <p:nvPr/>
        </p:nvSpPr>
        <p:spPr>
          <a:xfrm>
            <a:off x="1363566" y="5276714"/>
            <a:ext cx="2723823" cy="646331"/>
          </a:xfrm>
          <a:prstGeom prst="rect">
            <a:avLst/>
          </a:prstGeom>
        </p:spPr>
        <p:txBody>
          <a:bodyPr wrap="none">
            <a:spAutoFit/>
          </a:bodyPr>
          <a:lstStyle/>
          <a:p>
            <a:r>
              <a:rPr lang="zh-CN" altLang="en-US" dirty="0"/>
              <a:t>可获得较大的热电势输出</a:t>
            </a:r>
            <a:endParaRPr lang="en-US" altLang="zh-CN" dirty="0"/>
          </a:p>
          <a:p>
            <a:r>
              <a:rPr lang="zh-CN" altLang="en-US" dirty="0"/>
              <a:t>提高灵敏度</a:t>
            </a:r>
          </a:p>
        </p:txBody>
      </p:sp>
      <p:sp>
        <p:nvSpPr>
          <p:cNvPr id="9" name="矩形 8">
            <a:extLst>
              <a:ext uri="{FF2B5EF4-FFF2-40B4-BE49-F238E27FC236}">
                <a16:creationId xmlns:a16="http://schemas.microsoft.com/office/drawing/2014/main" id="{3AC1E6C5-62CD-4662-A9B7-25DE0830E088}"/>
              </a:ext>
            </a:extLst>
          </p:cNvPr>
          <p:cNvSpPr/>
          <p:nvPr/>
        </p:nvSpPr>
        <p:spPr>
          <a:xfrm>
            <a:off x="4497017" y="5327869"/>
            <a:ext cx="2492990" cy="369332"/>
          </a:xfrm>
          <a:prstGeom prst="rect">
            <a:avLst/>
          </a:prstGeom>
        </p:spPr>
        <p:txBody>
          <a:bodyPr wrap="none">
            <a:spAutoFit/>
          </a:bodyPr>
          <a:lstStyle/>
          <a:p>
            <a:r>
              <a:rPr lang="zh-CN" altLang="en-US" dirty="0"/>
              <a:t>可以测量两点间的温差</a:t>
            </a:r>
          </a:p>
        </p:txBody>
      </p:sp>
      <p:sp>
        <p:nvSpPr>
          <p:cNvPr id="11" name="矩形 10">
            <a:extLst>
              <a:ext uri="{FF2B5EF4-FFF2-40B4-BE49-F238E27FC236}">
                <a16:creationId xmlns:a16="http://schemas.microsoft.com/office/drawing/2014/main" id="{BA06F35B-E756-4AC3-A53D-BDFE70C27D05}"/>
              </a:ext>
            </a:extLst>
          </p:cNvPr>
          <p:cNvSpPr/>
          <p:nvPr/>
        </p:nvSpPr>
        <p:spPr>
          <a:xfrm>
            <a:off x="7531019" y="5327869"/>
            <a:ext cx="2492990" cy="369332"/>
          </a:xfrm>
          <a:prstGeom prst="rect">
            <a:avLst/>
          </a:prstGeom>
        </p:spPr>
        <p:txBody>
          <a:bodyPr wrap="none">
            <a:spAutoFit/>
          </a:bodyPr>
          <a:lstStyle/>
          <a:p>
            <a:r>
              <a:rPr lang="zh-CN" altLang="en-US" dirty="0"/>
              <a:t>可以测量多点平均温度</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95400" y="907852"/>
            <a:ext cx="5460930" cy="472042"/>
            <a:chOff x="1841535" y="1274734"/>
            <a:chExt cx="5460930" cy="472042"/>
          </a:xfrm>
        </p:grpSpPr>
        <p:grpSp>
          <p:nvGrpSpPr>
            <p:cNvPr id="48" name="组合 47"/>
            <p:cNvGrpSpPr/>
            <p:nvPr/>
          </p:nvGrpSpPr>
          <p:grpSpPr>
            <a:xfrm>
              <a:off x="1841535" y="1303550"/>
              <a:ext cx="843427" cy="443226"/>
              <a:chOff x="666810" y="2586037"/>
              <a:chExt cx="468000" cy="245937"/>
            </a:xfrm>
          </p:grpSpPr>
          <p:sp>
            <p:nvSpPr>
              <p:cNvPr id="5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2" name="文本框 5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9" name="直接连接符 48"/>
            <p:cNvCxnSpPr>
              <a:stCxn id="51"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zh-CN" sz="2400" dirty="0">
                  <a:solidFill>
                    <a:schemeClr val="accent1"/>
                  </a:solidFill>
                  <a:latin typeface="Tahoma" pitchFamily="34" charset="0"/>
                </a:rPr>
                <a:t>传感器概述</a:t>
              </a:r>
              <a:endParaRPr kumimoji="1" lang="en-US" altLang="zh-CN" sz="2400" dirty="0">
                <a:solidFill>
                  <a:schemeClr val="accent1"/>
                </a:solidFill>
                <a:latin typeface="Tahoma" pitchFamily="34" charset="0"/>
              </a:endParaRPr>
            </a:p>
          </p:txBody>
        </p:sp>
      </p:grpSp>
      <p:grpSp>
        <p:nvGrpSpPr>
          <p:cNvPr id="6" name="组合 5"/>
          <p:cNvGrpSpPr/>
          <p:nvPr/>
        </p:nvGrpSpPr>
        <p:grpSpPr>
          <a:xfrm>
            <a:off x="695400" y="1504614"/>
            <a:ext cx="5460930" cy="472042"/>
            <a:chOff x="1841535" y="2194707"/>
            <a:chExt cx="5460930" cy="472042"/>
          </a:xfrm>
        </p:grpSpPr>
        <p:grpSp>
          <p:nvGrpSpPr>
            <p:cNvPr id="43" name="组合 42"/>
            <p:cNvGrpSpPr/>
            <p:nvPr/>
          </p:nvGrpSpPr>
          <p:grpSpPr>
            <a:xfrm>
              <a:off x="1841535" y="2223523"/>
              <a:ext cx="843427" cy="443226"/>
              <a:chOff x="666810" y="2586037"/>
              <a:chExt cx="468000" cy="245937"/>
            </a:xfrm>
          </p:grpSpPr>
          <p:sp>
            <p:nvSpPr>
              <p:cNvPr id="4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7" name="文本框 4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4" name="直接连接符 43"/>
            <p:cNvCxnSpPr>
              <a:stCxn id="46"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2915073" y="2194707"/>
              <a:ext cx="4387392" cy="461665"/>
            </a:xfrm>
            <a:prstGeom prst="rect">
              <a:avLst/>
            </a:prstGeom>
            <a:noFill/>
          </p:spPr>
          <p:txBody>
            <a:bodyPr wrap="square" rtlCol="0">
              <a:spAutoFit/>
            </a:bodyPr>
            <a:lstStyle/>
            <a:p>
              <a:r>
                <a:rPr lang="zh-CN" altLang="en-US" sz="2400" dirty="0"/>
                <a:t>金属温度传感器</a:t>
              </a:r>
            </a:p>
          </p:txBody>
        </p:sp>
      </p:grpSp>
      <p:grpSp>
        <p:nvGrpSpPr>
          <p:cNvPr id="7" name="组合 6"/>
          <p:cNvGrpSpPr/>
          <p:nvPr/>
        </p:nvGrpSpPr>
        <p:grpSpPr>
          <a:xfrm>
            <a:off x="695400" y="2101376"/>
            <a:ext cx="5460930" cy="472042"/>
            <a:chOff x="1841535" y="3114680"/>
            <a:chExt cx="5460930" cy="472042"/>
          </a:xfrm>
        </p:grpSpPr>
        <p:grpSp>
          <p:nvGrpSpPr>
            <p:cNvPr id="38" name="组合 37"/>
            <p:cNvGrpSpPr/>
            <p:nvPr/>
          </p:nvGrpSpPr>
          <p:grpSpPr>
            <a:xfrm>
              <a:off x="1841535" y="3143496"/>
              <a:ext cx="843427" cy="443226"/>
              <a:chOff x="666810" y="2586037"/>
              <a:chExt cx="468000" cy="245937"/>
            </a:xfrm>
          </p:grpSpPr>
          <p:sp>
            <p:nvSpPr>
              <p:cNvPr id="4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2" name="文本框 4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9" name="直接连接符 38"/>
            <p:cNvCxnSpPr>
              <a:stCxn id="41"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2915073" y="3114680"/>
              <a:ext cx="4387392" cy="461665"/>
            </a:xfrm>
            <a:prstGeom prst="rect">
              <a:avLst/>
            </a:prstGeom>
            <a:noFill/>
          </p:spPr>
          <p:txBody>
            <a:bodyPr wrap="square" rtlCol="0">
              <a:spAutoFit/>
            </a:bodyPr>
            <a:lstStyle/>
            <a:p>
              <a:r>
                <a:rPr lang="zh-CN" altLang="en-US" sz="2400" dirty="0"/>
                <a:t>热电偶</a:t>
              </a:r>
            </a:p>
          </p:txBody>
        </p:sp>
      </p:grpSp>
      <p:grpSp>
        <p:nvGrpSpPr>
          <p:cNvPr id="8" name="组合 7"/>
          <p:cNvGrpSpPr/>
          <p:nvPr/>
        </p:nvGrpSpPr>
        <p:grpSpPr>
          <a:xfrm>
            <a:off x="695400" y="2698138"/>
            <a:ext cx="5460930" cy="472042"/>
            <a:chOff x="1841535" y="4034653"/>
            <a:chExt cx="5460930" cy="472042"/>
          </a:xfrm>
        </p:grpSpPr>
        <p:grpSp>
          <p:nvGrpSpPr>
            <p:cNvPr id="33" name="组合 32"/>
            <p:cNvGrpSpPr/>
            <p:nvPr/>
          </p:nvGrpSpPr>
          <p:grpSpPr>
            <a:xfrm>
              <a:off x="1841535" y="4063469"/>
              <a:ext cx="843427" cy="443226"/>
              <a:chOff x="666810" y="2586037"/>
              <a:chExt cx="468000" cy="245937"/>
            </a:xfrm>
          </p:grpSpPr>
          <p:sp>
            <p:nvSpPr>
              <p:cNvPr id="3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7" name="文本框 3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4" name="直接连接符 33"/>
            <p:cNvCxnSpPr>
              <a:stCxn id="36"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915073" y="4034653"/>
              <a:ext cx="4387392" cy="461665"/>
            </a:xfrm>
            <a:prstGeom prst="rect">
              <a:avLst/>
            </a:prstGeom>
            <a:noFill/>
          </p:spPr>
          <p:txBody>
            <a:bodyPr wrap="square" rtlCol="0">
              <a:spAutoFit/>
            </a:bodyPr>
            <a:lstStyle/>
            <a:p>
              <a:r>
                <a:rPr lang="zh-CN" altLang="en-US" sz="2400" dirty="0"/>
                <a:t>热敏电阻</a:t>
              </a:r>
            </a:p>
          </p:txBody>
        </p:sp>
      </p:grpSp>
      <p:grpSp>
        <p:nvGrpSpPr>
          <p:cNvPr id="9" name="组合 8"/>
          <p:cNvGrpSpPr/>
          <p:nvPr/>
        </p:nvGrpSpPr>
        <p:grpSpPr>
          <a:xfrm>
            <a:off x="696234" y="3294900"/>
            <a:ext cx="5460930" cy="472042"/>
            <a:chOff x="1841535" y="4954628"/>
            <a:chExt cx="5460930" cy="472042"/>
          </a:xfrm>
        </p:grpSpPr>
        <p:grpSp>
          <p:nvGrpSpPr>
            <p:cNvPr id="28" name="组合 27"/>
            <p:cNvGrpSpPr/>
            <p:nvPr/>
          </p:nvGrpSpPr>
          <p:grpSpPr>
            <a:xfrm>
              <a:off x="1841535" y="4983444"/>
              <a:ext cx="843427" cy="443226"/>
              <a:chOff x="666810" y="2586037"/>
              <a:chExt cx="468000" cy="245937"/>
            </a:xfrm>
          </p:grpSpPr>
          <p:sp>
            <p:nvSpPr>
              <p:cNvPr id="3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2" name="文本框 3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9" name="直接连接符 28"/>
            <p:cNvCxnSpPr>
              <a:stCxn id="3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915073" y="4954628"/>
              <a:ext cx="4387392" cy="461665"/>
            </a:xfrm>
            <a:prstGeom prst="rect">
              <a:avLst/>
            </a:prstGeom>
            <a:noFill/>
          </p:spPr>
          <p:txBody>
            <a:bodyPr wrap="square" rtlCol="0">
              <a:spAutoFit/>
            </a:bodyPr>
            <a:lstStyle/>
            <a:p>
              <a:r>
                <a:rPr lang="zh-CN" altLang="en-US" sz="2400" dirty="0"/>
                <a:t>霍尔传感器</a:t>
              </a:r>
            </a:p>
          </p:txBody>
        </p:sp>
      </p:grpSp>
      <p:grpSp>
        <p:nvGrpSpPr>
          <p:cNvPr id="10" name="组合 9"/>
          <p:cNvGrpSpPr/>
          <p:nvPr/>
        </p:nvGrpSpPr>
        <p:grpSpPr>
          <a:xfrm>
            <a:off x="695400" y="3891662"/>
            <a:ext cx="5460930" cy="472042"/>
            <a:chOff x="1993935" y="1427134"/>
            <a:chExt cx="5460930" cy="472042"/>
          </a:xfrm>
        </p:grpSpPr>
        <p:grpSp>
          <p:nvGrpSpPr>
            <p:cNvPr id="23" name="组合 22"/>
            <p:cNvGrpSpPr/>
            <p:nvPr/>
          </p:nvGrpSpPr>
          <p:grpSpPr>
            <a:xfrm>
              <a:off x="1993935" y="1455950"/>
              <a:ext cx="843427" cy="443226"/>
              <a:chOff x="666810" y="2586037"/>
              <a:chExt cx="468000" cy="245937"/>
            </a:xfrm>
          </p:grpSpPr>
          <p:sp>
            <p:nvSpPr>
              <p:cNvPr id="2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7" name="文本框 2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4" name="直接连接符 23"/>
            <p:cNvCxnSpPr>
              <a:stCxn id="26"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67473" y="1427134"/>
              <a:ext cx="4387392" cy="461665"/>
            </a:xfrm>
            <a:prstGeom prst="rect">
              <a:avLst/>
            </a:prstGeom>
            <a:noFill/>
          </p:spPr>
          <p:txBody>
            <a:bodyPr wrap="square" rtlCol="0">
              <a:spAutoFit/>
            </a:bodyPr>
            <a:lstStyle/>
            <a:p>
              <a:r>
                <a:rPr lang="zh-CN" altLang="en-US" sz="2400" dirty="0"/>
                <a:t>磁阻传感器</a:t>
              </a:r>
            </a:p>
          </p:txBody>
        </p:sp>
      </p:grpSp>
      <p:grpSp>
        <p:nvGrpSpPr>
          <p:cNvPr id="11" name="组合 10"/>
          <p:cNvGrpSpPr/>
          <p:nvPr/>
        </p:nvGrpSpPr>
        <p:grpSpPr>
          <a:xfrm>
            <a:off x="695400" y="4488424"/>
            <a:ext cx="5460930" cy="472042"/>
            <a:chOff x="1841535" y="5284653"/>
            <a:chExt cx="5460930" cy="472042"/>
          </a:xfrm>
        </p:grpSpPr>
        <p:grpSp>
          <p:nvGrpSpPr>
            <p:cNvPr id="18" name="组合 17"/>
            <p:cNvGrpSpPr/>
            <p:nvPr/>
          </p:nvGrpSpPr>
          <p:grpSpPr>
            <a:xfrm>
              <a:off x="1841535" y="5313469"/>
              <a:ext cx="843427" cy="443226"/>
              <a:chOff x="666810" y="2586037"/>
              <a:chExt cx="468000" cy="245937"/>
            </a:xfrm>
          </p:grpSpPr>
          <p:sp>
            <p:nvSpPr>
              <p:cNvPr id="2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2" name="文本框 2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9" name="直接连接符 18"/>
            <p:cNvCxnSpPr>
              <a:stCxn id="21"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15073" y="5284653"/>
              <a:ext cx="4387392" cy="461665"/>
            </a:xfrm>
            <a:prstGeom prst="rect">
              <a:avLst/>
            </a:prstGeom>
            <a:noFill/>
          </p:spPr>
          <p:txBody>
            <a:bodyPr wrap="square" rtlCol="0">
              <a:spAutoFit/>
            </a:bodyPr>
            <a:lstStyle/>
            <a:p>
              <a:r>
                <a:rPr lang="zh-CN" altLang="en-US" sz="2400" dirty="0"/>
                <a:t>电场测量探头</a:t>
              </a:r>
            </a:p>
          </p:txBody>
        </p:sp>
      </p:grpSp>
      <p:grpSp>
        <p:nvGrpSpPr>
          <p:cNvPr id="12" name="组合 11"/>
          <p:cNvGrpSpPr/>
          <p:nvPr/>
        </p:nvGrpSpPr>
        <p:grpSpPr>
          <a:xfrm>
            <a:off x="695400" y="5085184"/>
            <a:ext cx="5460930" cy="472042"/>
            <a:chOff x="1841535" y="5284653"/>
            <a:chExt cx="5460930" cy="472042"/>
          </a:xfrm>
        </p:grpSpPr>
        <p:grpSp>
          <p:nvGrpSpPr>
            <p:cNvPr id="13" name="组合 12"/>
            <p:cNvGrpSpPr/>
            <p:nvPr/>
          </p:nvGrpSpPr>
          <p:grpSpPr>
            <a:xfrm>
              <a:off x="1841535" y="5313469"/>
              <a:ext cx="843427" cy="443226"/>
              <a:chOff x="666810" y="2586037"/>
              <a:chExt cx="468000" cy="245937"/>
            </a:xfrm>
          </p:grpSpPr>
          <p:sp>
            <p:nvSpPr>
              <p:cNvPr id="1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7" name="文本框 1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4" name="直接连接符 13"/>
            <p:cNvCxnSpPr>
              <a:stCxn id="16"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15073" y="5284653"/>
              <a:ext cx="4387392" cy="461665"/>
            </a:xfrm>
            <a:prstGeom prst="rect">
              <a:avLst/>
            </a:prstGeom>
            <a:noFill/>
          </p:spPr>
          <p:txBody>
            <a:bodyPr wrap="square" rtlCol="0">
              <a:spAutoFit/>
            </a:bodyPr>
            <a:lstStyle/>
            <a:p>
              <a:r>
                <a:rPr lang="zh-CN" altLang="en-US" sz="2400" dirty="0"/>
                <a:t>电涡流传感器</a:t>
              </a:r>
            </a:p>
          </p:txBody>
        </p:sp>
      </p:grpSp>
      <p:grpSp>
        <p:nvGrpSpPr>
          <p:cNvPr id="53" name="组合 52"/>
          <p:cNvGrpSpPr/>
          <p:nvPr/>
        </p:nvGrpSpPr>
        <p:grpSpPr>
          <a:xfrm>
            <a:off x="6385607" y="936668"/>
            <a:ext cx="5460930" cy="472042"/>
            <a:chOff x="1841535" y="1274734"/>
            <a:chExt cx="5460930" cy="472042"/>
          </a:xfrm>
        </p:grpSpPr>
        <p:grpSp>
          <p:nvGrpSpPr>
            <p:cNvPr id="54" name="组合 53"/>
            <p:cNvGrpSpPr/>
            <p:nvPr/>
          </p:nvGrpSpPr>
          <p:grpSpPr>
            <a:xfrm>
              <a:off x="1841535" y="1303550"/>
              <a:ext cx="843427" cy="443226"/>
              <a:chOff x="666810" y="2586037"/>
              <a:chExt cx="468000" cy="245937"/>
            </a:xfrm>
          </p:grpSpPr>
          <p:sp>
            <p:nvSpPr>
              <p:cNvPr id="57"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8" name="文本框 57"/>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9</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5" name="直接连接符 54"/>
            <p:cNvCxnSpPr>
              <a:stCxn id="57"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en-US" sz="2400" dirty="0">
                  <a:solidFill>
                    <a:schemeClr val="accent1"/>
                  </a:solidFill>
                  <a:latin typeface="Tahoma" pitchFamily="34" charset="0"/>
                </a:rPr>
                <a:t>压电传感器</a:t>
              </a:r>
            </a:p>
          </p:txBody>
        </p:sp>
      </p:grpSp>
      <p:grpSp>
        <p:nvGrpSpPr>
          <p:cNvPr id="59" name="组合 58"/>
          <p:cNvGrpSpPr/>
          <p:nvPr/>
        </p:nvGrpSpPr>
        <p:grpSpPr>
          <a:xfrm>
            <a:off x="6385607" y="1533430"/>
            <a:ext cx="5460930" cy="472042"/>
            <a:chOff x="1841535" y="2194707"/>
            <a:chExt cx="5460930" cy="472042"/>
          </a:xfrm>
        </p:grpSpPr>
        <p:grpSp>
          <p:nvGrpSpPr>
            <p:cNvPr id="60" name="组合 59"/>
            <p:cNvGrpSpPr/>
            <p:nvPr/>
          </p:nvGrpSpPr>
          <p:grpSpPr>
            <a:xfrm>
              <a:off x="1841535" y="2223523"/>
              <a:ext cx="843427" cy="443226"/>
              <a:chOff x="666810" y="2586037"/>
              <a:chExt cx="468000" cy="245937"/>
            </a:xfrm>
          </p:grpSpPr>
          <p:sp>
            <p:nvSpPr>
              <p:cNvPr id="6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4" name="文本框 6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10</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1" name="直接连接符 60"/>
            <p:cNvCxnSpPr>
              <a:stCxn id="6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2915073" y="2194707"/>
              <a:ext cx="4387392" cy="461665"/>
            </a:xfrm>
            <a:prstGeom prst="rect">
              <a:avLst/>
            </a:prstGeom>
            <a:noFill/>
          </p:spPr>
          <p:txBody>
            <a:bodyPr wrap="square" rtlCol="0">
              <a:spAutoFit/>
            </a:bodyPr>
            <a:lstStyle/>
            <a:p>
              <a:r>
                <a:rPr lang="zh-CN" altLang="en-US" sz="2400" dirty="0"/>
                <a:t>光电传感器</a:t>
              </a:r>
            </a:p>
          </p:txBody>
        </p:sp>
      </p:grpSp>
      <p:grpSp>
        <p:nvGrpSpPr>
          <p:cNvPr id="65" name="组合 64"/>
          <p:cNvGrpSpPr/>
          <p:nvPr/>
        </p:nvGrpSpPr>
        <p:grpSpPr>
          <a:xfrm>
            <a:off x="6385607" y="2130192"/>
            <a:ext cx="5460930" cy="472042"/>
            <a:chOff x="1841535" y="3114680"/>
            <a:chExt cx="5460930" cy="472042"/>
          </a:xfrm>
        </p:grpSpPr>
        <p:grpSp>
          <p:nvGrpSpPr>
            <p:cNvPr id="66" name="组合 65"/>
            <p:cNvGrpSpPr/>
            <p:nvPr/>
          </p:nvGrpSpPr>
          <p:grpSpPr>
            <a:xfrm>
              <a:off x="1841535" y="3143496"/>
              <a:ext cx="843427" cy="443226"/>
              <a:chOff x="666810" y="2586037"/>
              <a:chExt cx="468000" cy="245937"/>
            </a:xfrm>
          </p:grpSpPr>
          <p:sp>
            <p:nvSpPr>
              <p:cNvPr id="6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0" name="文本框 6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7" name="直接连接符 66"/>
            <p:cNvCxnSpPr>
              <a:stCxn id="69"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915073" y="3114680"/>
              <a:ext cx="4387392" cy="461665"/>
            </a:xfrm>
            <a:prstGeom prst="rect">
              <a:avLst/>
            </a:prstGeom>
            <a:noFill/>
          </p:spPr>
          <p:txBody>
            <a:bodyPr wrap="square" rtlCol="0">
              <a:spAutoFit/>
            </a:bodyPr>
            <a:lstStyle/>
            <a:p>
              <a:r>
                <a:rPr lang="zh-CN" altLang="en-US" sz="2400" dirty="0"/>
                <a:t>电容式传感器</a:t>
              </a:r>
            </a:p>
          </p:txBody>
        </p:sp>
      </p:grpSp>
      <p:grpSp>
        <p:nvGrpSpPr>
          <p:cNvPr id="71" name="组合 70"/>
          <p:cNvGrpSpPr/>
          <p:nvPr/>
        </p:nvGrpSpPr>
        <p:grpSpPr>
          <a:xfrm>
            <a:off x="6385607" y="2726954"/>
            <a:ext cx="5460930" cy="472042"/>
            <a:chOff x="1841535" y="4034653"/>
            <a:chExt cx="5460930" cy="472042"/>
          </a:xfrm>
        </p:grpSpPr>
        <p:grpSp>
          <p:nvGrpSpPr>
            <p:cNvPr id="72" name="组合 71"/>
            <p:cNvGrpSpPr/>
            <p:nvPr/>
          </p:nvGrpSpPr>
          <p:grpSpPr>
            <a:xfrm>
              <a:off x="1841535" y="4063469"/>
              <a:ext cx="843427" cy="443226"/>
              <a:chOff x="666810" y="2586037"/>
              <a:chExt cx="468000" cy="245937"/>
            </a:xfrm>
          </p:grpSpPr>
          <p:sp>
            <p:nvSpPr>
              <p:cNvPr id="75"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6" name="文本框 75"/>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3" name="直接连接符 72"/>
            <p:cNvCxnSpPr>
              <a:stCxn id="75"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2915073" y="4034653"/>
              <a:ext cx="4387392" cy="461665"/>
            </a:xfrm>
            <a:prstGeom prst="rect">
              <a:avLst/>
            </a:prstGeom>
            <a:noFill/>
          </p:spPr>
          <p:txBody>
            <a:bodyPr wrap="square" rtlCol="0">
              <a:spAutoFit/>
            </a:bodyPr>
            <a:lstStyle/>
            <a:p>
              <a:r>
                <a:rPr lang="zh-CN" altLang="en-US" sz="2400" dirty="0"/>
                <a:t>电感式传感器</a:t>
              </a:r>
            </a:p>
          </p:txBody>
        </p:sp>
      </p:grpSp>
      <p:grpSp>
        <p:nvGrpSpPr>
          <p:cNvPr id="77" name="组合 76"/>
          <p:cNvGrpSpPr/>
          <p:nvPr/>
        </p:nvGrpSpPr>
        <p:grpSpPr>
          <a:xfrm>
            <a:off x="6386441" y="3323716"/>
            <a:ext cx="5460930" cy="472042"/>
            <a:chOff x="1841535" y="4954628"/>
            <a:chExt cx="5460930" cy="472042"/>
          </a:xfrm>
        </p:grpSpPr>
        <p:grpSp>
          <p:nvGrpSpPr>
            <p:cNvPr id="78" name="组合 77"/>
            <p:cNvGrpSpPr/>
            <p:nvPr/>
          </p:nvGrpSpPr>
          <p:grpSpPr>
            <a:xfrm>
              <a:off x="1841535" y="4983444"/>
              <a:ext cx="843427" cy="443226"/>
              <a:chOff x="666810" y="2586037"/>
              <a:chExt cx="468000" cy="245937"/>
            </a:xfrm>
          </p:grpSpPr>
          <p:sp>
            <p:nvSpPr>
              <p:cNvPr id="8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2" name="文本框 8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9" name="直接连接符 78"/>
            <p:cNvCxnSpPr>
              <a:stCxn id="8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2915073" y="4954628"/>
              <a:ext cx="4387392" cy="461665"/>
            </a:xfrm>
            <a:prstGeom prst="rect">
              <a:avLst/>
            </a:prstGeom>
            <a:noFill/>
          </p:spPr>
          <p:txBody>
            <a:bodyPr wrap="square" rtlCol="0">
              <a:spAutoFit/>
            </a:bodyPr>
            <a:lstStyle/>
            <a:p>
              <a:r>
                <a:rPr lang="zh-CN" altLang="en-US" sz="2400" dirty="0"/>
                <a:t>差动传感器与测量电桥</a:t>
              </a:r>
            </a:p>
          </p:txBody>
        </p:sp>
      </p:grpSp>
    </p:spTree>
    <p:extLst>
      <p:ext uri="{BB962C8B-B14F-4D97-AF65-F5344CB8AC3E}">
        <p14:creationId xmlns:p14="http://schemas.microsoft.com/office/powerpoint/2010/main" val="2653802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vert="horz" lIns="91440" tIns="45720" rIns="91440" bIns="45720" rtlCol="0" anchor="b" anchorCtr="0">
            <a:normAutofit/>
          </a:bodyPr>
          <a:lstStyle/>
          <a:p>
            <a:pPr eaLnBrk="1" hangingPunct="1">
              <a:lnSpc>
                <a:spcPct val="90000"/>
              </a:lnSpc>
              <a:spcBef>
                <a:spcPct val="20000"/>
              </a:spcBef>
              <a:buClr>
                <a:schemeClr val="folHlink"/>
              </a:buClr>
              <a:buSzPct val="60000"/>
              <a:buFont typeface="Wingdings" panose="05000000000000000000" pitchFamily="2" charset="2"/>
              <a:buNone/>
            </a:pPr>
            <a:r>
              <a:rPr lang="zh-CN" altLang="zh-CN" sz="3400" dirty="0">
                <a:latin typeface="+mj-ea"/>
              </a:rPr>
              <a:t>热敏电阻</a:t>
            </a:r>
            <a:endParaRPr lang="zh-CN" altLang="en-US" sz="3400" dirty="0">
              <a:latin typeface="+mj-ea"/>
            </a:endParaRPr>
          </a:p>
        </p:txBody>
      </p:sp>
      <p:sp>
        <p:nvSpPr>
          <p:cNvPr id="52228" name="Rectangle 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52231"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52232" name="Rectangle 9"/>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2" name="矩形 1"/>
          <p:cNvSpPr/>
          <p:nvPr/>
        </p:nvSpPr>
        <p:spPr>
          <a:xfrm>
            <a:off x="5159896" y="1820528"/>
            <a:ext cx="4896544" cy="4560800"/>
          </a:xfrm>
          <a:prstGeom prst="rect">
            <a:avLst/>
          </a:prstGeom>
        </p:spPr>
        <p:txBody>
          <a:bodyPr wrap="square">
            <a:spAutoFit/>
          </a:bodyPr>
          <a:lstStyle/>
          <a:p>
            <a:pPr lvl="0">
              <a:lnSpc>
                <a:spcPts val="3200"/>
              </a:lnSpc>
            </a:pPr>
            <a:r>
              <a:rPr kumimoji="1" lang="zh-CN" altLang="en-US" sz="2400" b="1" dirty="0"/>
              <a:t>材料</a:t>
            </a:r>
            <a:endParaRPr kumimoji="1" lang="en-US" altLang="zh-CN" sz="2400" b="1" dirty="0"/>
          </a:p>
          <a:p>
            <a:pPr marL="457200" lvl="0" indent="-457200">
              <a:lnSpc>
                <a:spcPts val="3200"/>
              </a:lnSpc>
              <a:buFont typeface="+mj-ea"/>
              <a:buAutoNum type="circleNumDbPlain"/>
            </a:pPr>
            <a:r>
              <a:rPr kumimoji="1" lang="zh-CN" altLang="en-US" sz="2000" b="1" dirty="0"/>
              <a:t>陶瓷材料</a:t>
            </a:r>
            <a:endParaRPr kumimoji="1" lang="en-US" altLang="zh-CN" sz="2000" b="1" dirty="0"/>
          </a:p>
          <a:p>
            <a:pPr marL="457200" lvl="0" indent="-457200">
              <a:lnSpc>
                <a:spcPts val="3200"/>
              </a:lnSpc>
              <a:buFont typeface="+mj-ea"/>
              <a:buAutoNum type="circleNumDbPlain"/>
            </a:pPr>
            <a:r>
              <a:rPr kumimoji="1" lang="zh-CN" altLang="en-US" sz="2000" b="1" dirty="0"/>
              <a:t>高分子材料</a:t>
            </a:r>
            <a:endParaRPr kumimoji="1" lang="en-US" altLang="zh-CN" sz="2000" b="1" dirty="0"/>
          </a:p>
          <a:p>
            <a:pPr lvl="0">
              <a:lnSpc>
                <a:spcPts val="3200"/>
              </a:lnSpc>
            </a:pPr>
            <a:endParaRPr kumimoji="1" lang="en-US" altLang="zh-CN" sz="2400" dirty="0"/>
          </a:p>
          <a:p>
            <a:pPr lvl="0">
              <a:lnSpc>
                <a:spcPts val="3200"/>
              </a:lnSpc>
            </a:pPr>
            <a:r>
              <a:rPr kumimoji="1" lang="zh-CN" altLang="zh-CN" sz="2400" b="1" dirty="0"/>
              <a:t>测量范围</a:t>
            </a:r>
            <a:endParaRPr kumimoji="1" lang="en-US" altLang="zh-CN" sz="2400" b="1" dirty="0"/>
          </a:p>
          <a:p>
            <a:pPr lvl="0">
              <a:lnSpc>
                <a:spcPts val="3200"/>
              </a:lnSpc>
            </a:pPr>
            <a:r>
              <a:rPr kumimoji="1" lang="en-US" altLang="zh-CN" sz="2000" dirty="0"/>
              <a:t>-100 —+300</a:t>
            </a:r>
            <a:r>
              <a:rPr kumimoji="1" lang="en-US" altLang="zh-CN" sz="2000" dirty="0">
                <a:latin typeface="Times New Roman" panose="02020603050405020304" pitchFamily="18" charset="0"/>
                <a:cs typeface="Times New Roman" panose="02020603050405020304" pitchFamily="18" charset="0"/>
              </a:rPr>
              <a:t>℃</a:t>
            </a:r>
          </a:p>
          <a:p>
            <a:pPr lvl="0">
              <a:lnSpc>
                <a:spcPts val="3200"/>
              </a:lnSpc>
            </a:pPr>
            <a:endParaRPr kumimoji="1" lang="en-US" altLang="zh-CN" sz="2400" dirty="0"/>
          </a:p>
          <a:p>
            <a:pPr lvl="0">
              <a:lnSpc>
                <a:spcPts val="3200"/>
              </a:lnSpc>
            </a:pPr>
            <a:r>
              <a:rPr kumimoji="1" lang="zh-CN" altLang="zh-CN" sz="2400" b="1" dirty="0"/>
              <a:t>热敏电阻</a:t>
            </a:r>
            <a:r>
              <a:rPr kumimoji="1" lang="zh-CN" altLang="en-US" sz="2400" b="1" dirty="0"/>
              <a:t>分类</a:t>
            </a:r>
            <a:endParaRPr kumimoji="1" lang="en-US" altLang="zh-CN" sz="2400" b="1" dirty="0"/>
          </a:p>
          <a:p>
            <a:pPr marL="457200" lvl="0" indent="-457200">
              <a:lnSpc>
                <a:spcPts val="3200"/>
              </a:lnSpc>
              <a:buFont typeface="+mj-ea"/>
              <a:buAutoNum type="circleNumDbPlain"/>
            </a:pPr>
            <a:r>
              <a:rPr kumimoji="1" lang="en-US" altLang="zh-CN" sz="2000" b="1" dirty="0">
                <a:latin typeface="Times New Roman" panose="02020603050405020304" pitchFamily="18" charset="0"/>
                <a:cs typeface="Times New Roman" panose="02020603050405020304" pitchFamily="18" charset="0"/>
              </a:rPr>
              <a:t>NTC: </a:t>
            </a:r>
            <a:r>
              <a:rPr kumimoji="1" lang="zh-CN" altLang="zh-CN" sz="2000" b="1" dirty="0"/>
              <a:t>负温度系数热敏电阻</a:t>
            </a:r>
            <a:endParaRPr kumimoji="1" lang="en-US" altLang="zh-CN" sz="2000" b="1" dirty="0">
              <a:latin typeface="Times New Roman" panose="02020603050405020304" pitchFamily="18" charset="0"/>
              <a:cs typeface="Times New Roman" panose="02020603050405020304" pitchFamily="18" charset="0"/>
            </a:endParaRPr>
          </a:p>
          <a:p>
            <a:pPr marL="457200" lvl="0" indent="-457200">
              <a:lnSpc>
                <a:spcPts val="3200"/>
              </a:lnSpc>
              <a:buFont typeface="+mj-ea"/>
              <a:buAutoNum type="circleNumDbPlain"/>
            </a:pPr>
            <a:r>
              <a:rPr kumimoji="1" lang="en-US" altLang="zh-CN" sz="2000" b="1" dirty="0">
                <a:latin typeface="Times New Roman" panose="02020603050405020304" pitchFamily="18" charset="0"/>
                <a:cs typeface="Times New Roman" panose="02020603050405020304" pitchFamily="18" charset="0"/>
              </a:rPr>
              <a:t>PTC: </a:t>
            </a:r>
            <a:r>
              <a:rPr kumimoji="1" lang="zh-CN" altLang="zh-CN" sz="2000" b="1" dirty="0"/>
              <a:t>正温度系数热敏电阻</a:t>
            </a:r>
            <a:endParaRPr kumimoji="1" lang="en-US" altLang="zh-CN" sz="2000" b="1" dirty="0">
              <a:latin typeface="Times New Roman" panose="02020603050405020304" pitchFamily="18" charset="0"/>
              <a:cs typeface="Times New Roman" panose="02020603050405020304" pitchFamily="18" charset="0"/>
            </a:endParaRPr>
          </a:p>
          <a:p>
            <a:pPr marL="457200" lvl="0" indent="-457200">
              <a:lnSpc>
                <a:spcPts val="3200"/>
              </a:lnSpc>
              <a:buFont typeface="+mj-ea"/>
              <a:buAutoNum type="circleNumDbPlain"/>
            </a:pPr>
            <a:r>
              <a:rPr kumimoji="1" lang="en-US" altLang="zh-CN" sz="2000" b="1" dirty="0">
                <a:latin typeface="Times New Roman" panose="02020603050405020304" pitchFamily="18" charset="0"/>
                <a:cs typeface="Times New Roman" panose="02020603050405020304" pitchFamily="18" charset="0"/>
              </a:rPr>
              <a:t>CTR: </a:t>
            </a:r>
            <a:r>
              <a:rPr kumimoji="1" lang="zh-CN" altLang="zh-CN" sz="2000" b="1" dirty="0"/>
              <a:t>临界温度系数热敏电阻</a:t>
            </a:r>
            <a:endParaRPr lang="zh-CN" altLang="zh-CN" sz="20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668" y="1844824"/>
            <a:ext cx="2668936" cy="2160240"/>
          </a:xfrm>
          <a:prstGeom prst="rect">
            <a:avLst/>
          </a:prstGeom>
        </p:spPr>
      </p:pic>
      <p:pic>
        <p:nvPicPr>
          <p:cNvPr id="6" name="图片 5"/>
          <p:cNvPicPr>
            <a:picLocks noChangeAspect="1"/>
          </p:cNvPicPr>
          <p:nvPr/>
        </p:nvPicPr>
        <p:blipFill>
          <a:blip r:embed="rId4"/>
          <a:stretch>
            <a:fillRect/>
          </a:stretch>
        </p:blipFill>
        <p:spPr>
          <a:xfrm>
            <a:off x="628141" y="4118289"/>
            <a:ext cx="3390156" cy="2263039"/>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1417" y="1988840"/>
            <a:ext cx="3202491" cy="26129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05415" y="1655036"/>
            <a:ext cx="3098297" cy="577722"/>
          </a:xfrm>
        </p:spPr>
        <p:txBody>
          <a:bodyPr>
            <a:normAutofit/>
          </a:bodyPr>
          <a:lstStyle/>
          <a:p>
            <a:pPr>
              <a:buFont typeface="Wingdings" panose="05000000000000000000" pitchFamily="2" charset="2"/>
              <a:buChar char="n"/>
            </a:pPr>
            <a:r>
              <a:rPr kumimoji="1" lang="zh-CN" altLang="zh-CN" dirty="0">
                <a:latin typeface="Tahoma" panose="020B0604030504040204" pitchFamily="34" charset="0"/>
                <a:ea typeface="宋体" panose="02010600030101010101" pitchFamily="2" charset="-122"/>
              </a:rPr>
              <a:t>温度</a:t>
            </a:r>
            <a:r>
              <a:rPr kumimoji="1" lang="en-US" altLang="zh-CN" dirty="0">
                <a:latin typeface="Tahoma" panose="020B0604030504040204" pitchFamily="34" charset="0"/>
                <a:ea typeface="宋体" panose="02010600030101010101" pitchFamily="2" charset="-122"/>
              </a:rPr>
              <a:t>-</a:t>
            </a:r>
            <a:r>
              <a:rPr kumimoji="1" lang="zh-CN" altLang="zh-CN" dirty="0">
                <a:latin typeface="Tahoma" panose="020B0604030504040204" pitchFamily="34" charset="0"/>
                <a:ea typeface="宋体" panose="02010600030101010101" pitchFamily="2" charset="-122"/>
              </a:rPr>
              <a:t>电阻特性</a:t>
            </a:r>
            <a:r>
              <a:rPr kumimoji="1" lang="zh-CN" altLang="en-US" dirty="0">
                <a:latin typeface="Tahoma" panose="020B0604030504040204" pitchFamily="34" charset="0"/>
                <a:ea typeface="宋体" panose="02010600030101010101" pitchFamily="2" charset="-122"/>
              </a:rPr>
              <a:t>（</a:t>
            </a:r>
            <a:r>
              <a:rPr kumimoji="1" lang="en-US" altLang="zh-CN" dirty="0">
                <a:latin typeface="Tahoma" panose="020B0604030504040204" pitchFamily="34" charset="0"/>
                <a:ea typeface="宋体" panose="02010600030101010101" pitchFamily="2" charset="-122"/>
              </a:rPr>
              <a:t>NTC</a:t>
            </a:r>
            <a:r>
              <a:rPr kumimoji="1" lang="zh-CN" altLang="en-US" dirty="0">
                <a:latin typeface="Tahoma" panose="020B0604030504040204" pitchFamily="34" charset="0"/>
                <a:ea typeface="宋体" panose="02010600030101010101" pitchFamily="2" charset="-122"/>
              </a:rPr>
              <a:t>）</a:t>
            </a:r>
          </a:p>
        </p:txBody>
      </p:sp>
      <p:sp>
        <p:nvSpPr>
          <p:cNvPr id="53250" name="标题 1"/>
          <p:cNvSpPr>
            <a:spLocks noGrp="1"/>
          </p:cNvSpPr>
          <p:nvPr>
            <p:ph type="title"/>
          </p:nvPr>
        </p:nvSpPr>
        <p:spPr>
          <a:xfrm>
            <a:off x="349859" y="975600"/>
            <a:ext cx="4935070" cy="576000"/>
          </a:xfrm>
        </p:spPr>
        <p:txBody>
          <a:bodyPr vert="horz" lIns="91440" tIns="45720" rIns="91440" bIns="45720" rtlCol="0" anchor="b" anchorCtr="0">
            <a:normAutofit/>
          </a:bodyPr>
          <a:lstStyle/>
          <a:p>
            <a:r>
              <a:rPr lang="zh-CN" altLang="zh-CN" dirty="0">
                <a:latin typeface="+mj-ea"/>
              </a:rPr>
              <a:t>热敏电阻</a:t>
            </a:r>
            <a:r>
              <a:rPr lang="zh-CN" altLang="en-US" dirty="0">
                <a:latin typeface="+mj-ea"/>
              </a:rPr>
              <a:t>（</a:t>
            </a:r>
            <a:r>
              <a:rPr lang="en-US" altLang="zh-CN" dirty="0">
                <a:latin typeface="+mj-ea"/>
              </a:rPr>
              <a:t>Thermistor</a:t>
            </a:r>
            <a:r>
              <a:rPr lang="zh-CN" altLang="en-US" dirty="0">
                <a:latin typeface="+mj-ea"/>
              </a:rPr>
              <a:t>）</a:t>
            </a:r>
          </a:p>
        </p:txBody>
      </p:sp>
      <p:sp>
        <p:nvSpPr>
          <p:cNvPr id="53251" name="矩形 2"/>
          <p:cNvSpPr>
            <a:spLocks noChangeArrowheads="1"/>
          </p:cNvSpPr>
          <p:nvPr/>
        </p:nvSpPr>
        <p:spPr bwMode="auto">
          <a:xfrm>
            <a:off x="2351089" y="1584326"/>
            <a:ext cx="4138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 typeface="Wingdings" panose="05000000000000000000" pitchFamily="2" charset="2"/>
              <a:buChar char="n"/>
            </a:pPr>
            <a:endParaRPr kumimoji="1" lang="zh-CN" altLang="en-US" sz="2400" b="1" dirty="0">
              <a:solidFill>
                <a:schemeClr val="tx1"/>
              </a:solidFill>
              <a:latin typeface="Tahoma" panose="020B0604030504040204" pitchFamily="34" charset="0"/>
              <a:ea typeface="宋体" panose="02010600030101010101" pitchFamily="2" charset="-122"/>
            </a:endParaRPr>
          </a:p>
        </p:txBody>
      </p:sp>
      <p:sp>
        <p:nvSpPr>
          <p:cNvPr id="53256"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53258" name="Rectangle 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53261" name="Rectangle 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4" name="矩形 3"/>
              <p:cNvSpPr/>
              <p:nvPr/>
            </p:nvSpPr>
            <p:spPr>
              <a:xfrm>
                <a:off x="611379" y="5888120"/>
                <a:ext cx="1825243" cy="479618"/>
              </a:xfrm>
              <a:prstGeom prst="rect">
                <a:avLst/>
              </a:prstGeom>
            </p:spPr>
            <p:txBody>
              <a:bodyPr wrap="none">
                <a:spAutoFit/>
              </a:bodyPr>
              <a:lstStyle/>
              <a:p>
                <a:r>
                  <a:rPr lang="en-US" altLang="zh-CN" kern="100" dirty="0">
                    <a:latin typeface="Times New Roman" panose="02020603050405020304" pitchFamily="18" charset="0"/>
                  </a:rPr>
                  <a:t> </a:t>
                </a:r>
                <a14:m>
                  <m:oMath xmlns:m="http://schemas.openxmlformats.org/officeDocument/2006/math">
                    <m:r>
                      <a:rPr lang="en-US" altLang="zh-CN" i="1" kern="100">
                        <a:latin typeface="Cambria Math" panose="02040503050406030204" pitchFamily="18" charset="0"/>
                        <a:cs typeface="Times New Roman" panose="02020603050405020304" pitchFamily="18" charset="0"/>
                      </a:rPr>
                      <m:t>𝑅</m:t>
                    </m:r>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𝑇</m:t>
                    </m:r>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𝐴</m:t>
                    </m:r>
                    <m:sSup>
                      <m:sSupPr>
                        <m:ctrlPr>
                          <a:rPr lang="zh-CN" altLang="zh-CN" i="1">
                            <a:effectLst/>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cs typeface="Times New Roman" panose="02020603050405020304" pitchFamily="18" charset="0"/>
                          </a:rPr>
                          <m:t>𝑒</m:t>
                        </m:r>
                      </m:e>
                      <m:sup>
                        <m:f>
                          <m:fPr>
                            <m:ctrlPr>
                              <a:rPr lang="zh-CN" altLang="zh-CN" i="1">
                                <a:effectLst/>
                                <a:latin typeface="Cambria Math" panose="02040503050406030204" pitchFamily="18" charset="0"/>
                                <a:ea typeface="Cambria Math" panose="02040503050406030204" pitchFamily="18" charset="0"/>
                              </a:rPr>
                            </m:ctrlPr>
                          </m:fPr>
                          <m:num>
                            <m:r>
                              <a:rPr lang="en-US" altLang="zh-CN" i="1" kern="100">
                                <a:latin typeface="Cambria Math" panose="02040503050406030204" pitchFamily="18" charset="0"/>
                                <a:cs typeface="Times New Roman" panose="02020603050405020304" pitchFamily="18" charset="0"/>
                              </a:rPr>
                              <m:t>𝐵</m:t>
                            </m:r>
                          </m:num>
                          <m:den>
                            <m:r>
                              <a:rPr lang="en-US" altLang="zh-CN" i="1" kern="100">
                                <a:latin typeface="Cambria Math" panose="02040503050406030204" pitchFamily="18" charset="0"/>
                                <a:cs typeface="Times New Roman" panose="02020603050405020304" pitchFamily="18" charset="0"/>
                              </a:rPr>
                              <m:t>𝑇</m:t>
                            </m:r>
                          </m:den>
                        </m:f>
                      </m:sup>
                    </m:sSup>
                  </m:oMath>
                </a14:m>
                <a:r>
                  <a:rPr lang="en-US" altLang="zh-CN" kern="100" dirty="0">
                    <a:latin typeface="Times New Roman" panose="02020603050405020304" pitchFamily="18" charset="0"/>
                  </a:rPr>
                  <a:t>   </a:t>
                </a:r>
                <a:r>
                  <a:rPr lang="zh-CN" altLang="en-US" kern="100" dirty="0">
                    <a:latin typeface="Times New Roman" panose="02020603050405020304" pitchFamily="18" charset="0"/>
                  </a:rPr>
                  <a:t>或</a:t>
                </a:r>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611379" y="5888120"/>
                <a:ext cx="1825243" cy="479618"/>
              </a:xfrm>
              <a:prstGeom prst="rect">
                <a:avLst/>
              </a:prstGeom>
              <a:blipFill>
                <a:blip r:embed="rId5"/>
                <a:stretch>
                  <a:fillRect r="-2333" b="-151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558037" y="5888120"/>
                <a:ext cx="2313827" cy="781240"/>
              </a:xfrm>
              <a:prstGeom prst="rect">
                <a:avLst/>
              </a:prstGeom>
            </p:spPr>
            <p:txBody>
              <a:bodyPr wrap="square">
                <a:spAutoFit/>
              </a:bodyPr>
              <a:lstStyle/>
              <a:p>
                <a14:m>
                  <m:oMath xmlns:m="http://schemas.openxmlformats.org/officeDocument/2006/math">
                    <m:r>
                      <a:rPr lang="en-US" altLang="zh-CN" i="1" kern="100">
                        <a:latin typeface="Cambria Math" panose="02040503050406030204" pitchFamily="18" charset="0"/>
                        <a:cs typeface="Times New Roman" panose="02020603050405020304" pitchFamily="18" charset="0"/>
                      </a:rPr>
                      <m:t>𝑅</m:t>
                    </m:r>
                    <m:d>
                      <m:dPr>
                        <m:ctrlPr>
                          <a:rPr lang="zh-CN" altLang="zh-CN" i="1">
                            <a:effectLst/>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cs typeface="Times New Roman" panose="02020603050405020304" pitchFamily="18" charset="0"/>
                          </a:rPr>
                          <m:t>𝑇</m:t>
                        </m:r>
                      </m:e>
                    </m:d>
                    <m:r>
                      <a:rPr lang="en-US" altLang="zh-CN" i="1" kern="100">
                        <a:latin typeface="Cambria Math" panose="02040503050406030204" pitchFamily="18" charset="0"/>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cs typeface="Times New Roman" panose="02020603050405020304" pitchFamily="18" charset="0"/>
                          </a:rPr>
                          <m:t>𝑅</m:t>
                        </m:r>
                      </m:e>
                      <m:sub>
                        <m:r>
                          <a:rPr lang="en-US" altLang="zh-CN" i="1" kern="100">
                            <a:latin typeface="Cambria Math" panose="02040503050406030204" pitchFamily="18" charset="0"/>
                            <a:cs typeface="Times New Roman" panose="02020603050405020304" pitchFamily="18" charset="0"/>
                          </a:rPr>
                          <m:t>0</m:t>
                        </m:r>
                      </m:sub>
                    </m:sSub>
                    <m:sSup>
                      <m:sSupPr>
                        <m:ctrlPr>
                          <a:rPr lang="zh-CN" altLang="zh-CN" i="1">
                            <a:effectLst/>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cs typeface="Times New Roman" panose="02020603050405020304" pitchFamily="18" charset="0"/>
                          </a:rPr>
                          <m:t>𝑒</m:t>
                        </m:r>
                      </m:e>
                      <m:sup>
                        <m:r>
                          <a:rPr lang="en-US" altLang="zh-CN" i="1" kern="100">
                            <a:latin typeface="Cambria Math" panose="02040503050406030204" pitchFamily="18" charset="0"/>
                            <a:cs typeface="Times New Roman" panose="02020603050405020304" pitchFamily="18" charset="0"/>
                          </a:rPr>
                          <m:t>𝐵</m:t>
                        </m:r>
                        <m:r>
                          <a:rPr lang="en-US" altLang="zh-CN" i="1" kern="100">
                            <a:latin typeface="Cambria Math" panose="02040503050406030204" pitchFamily="18" charset="0"/>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i="1" kern="100">
                                <a:latin typeface="Cambria Math" panose="02040503050406030204" pitchFamily="18" charset="0"/>
                                <a:cs typeface="Times New Roman" panose="02020603050405020304" pitchFamily="18" charset="0"/>
                              </a:rPr>
                              <m:t>1</m:t>
                            </m:r>
                          </m:num>
                          <m:den>
                            <m:r>
                              <a:rPr lang="en-US" altLang="zh-CN" i="1" kern="100">
                                <a:latin typeface="Cambria Math" panose="02040503050406030204" pitchFamily="18" charset="0"/>
                                <a:cs typeface="Times New Roman" panose="02020603050405020304" pitchFamily="18" charset="0"/>
                              </a:rPr>
                              <m:t>𝑇</m:t>
                            </m:r>
                          </m:den>
                        </m:f>
                        <m:r>
                          <a:rPr lang="en-US" altLang="zh-CN" i="1" kern="100">
                            <a:latin typeface="Cambria Math" panose="02040503050406030204" pitchFamily="18" charset="0"/>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i="1" kern="100">
                                <a:latin typeface="Cambria Math" panose="02040503050406030204" pitchFamily="18" charset="0"/>
                                <a:cs typeface="Times New Roman" panose="02020603050405020304" pitchFamily="18" charset="0"/>
                              </a:rPr>
                              <m:t>1</m:t>
                            </m:r>
                          </m:num>
                          <m:den>
                            <m:sSub>
                              <m:sSubPr>
                                <m:ctrlPr>
                                  <a:rPr lang="zh-CN" altLang="zh-CN" i="1">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cs typeface="Times New Roman" panose="02020603050405020304" pitchFamily="18" charset="0"/>
                                  </a:rPr>
                                  <m:t>𝑇</m:t>
                                </m:r>
                              </m:e>
                              <m:sub>
                                <m:r>
                                  <a:rPr lang="en-US" altLang="zh-CN" i="1" kern="100">
                                    <a:latin typeface="Cambria Math" panose="02040503050406030204" pitchFamily="18" charset="0"/>
                                    <a:cs typeface="Times New Roman" panose="02020603050405020304" pitchFamily="18" charset="0"/>
                                  </a:rPr>
                                  <m:t>0</m:t>
                                </m:r>
                              </m:sub>
                            </m:sSub>
                          </m:den>
                        </m:f>
                        <m:r>
                          <a:rPr lang="en-US" altLang="zh-CN" i="1" kern="100">
                            <a:latin typeface="Cambria Math" panose="02040503050406030204" pitchFamily="18" charset="0"/>
                            <a:cs typeface="Times New Roman" panose="02020603050405020304" pitchFamily="18" charset="0"/>
                          </a:rPr>
                          <m:t>)</m:t>
                        </m:r>
                      </m:sup>
                    </m:sSup>
                  </m:oMath>
                </a14:m>
                <a:r>
                  <a:rPr lang="en-US" altLang="zh-CN" kern="100" dirty="0">
                    <a:latin typeface="Times New Roman" panose="02020603050405020304" pitchFamily="18" charset="0"/>
                  </a:rPr>
                  <a:t>		</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2558037" y="5888120"/>
                <a:ext cx="2313827" cy="781240"/>
              </a:xfrm>
              <a:prstGeom prst="rect">
                <a:avLst/>
              </a:prstGeom>
              <a:blipFill>
                <a:blip r:embed="rId6"/>
                <a:stretch>
                  <a:fillRect/>
                </a:stretch>
              </a:blipFill>
            </p:spPr>
            <p:txBody>
              <a:bodyPr/>
              <a:lstStyle/>
              <a:p>
                <a:r>
                  <a:rPr lang="zh-CN" altLang="en-US">
                    <a:noFill/>
                  </a:rPr>
                  <a:t> </a:t>
                </a:r>
              </a:p>
            </p:txBody>
          </p:sp>
        </mc:Fallback>
      </mc:AlternateContent>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926" y="2303468"/>
            <a:ext cx="3117774" cy="2579252"/>
          </a:xfrm>
          <a:prstGeom prst="rect">
            <a:avLst/>
          </a:prstGeom>
        </p:spPr>
      </p:pic>
      <p:sp>
        <p:nvSpPr>
          <p:cNvPr id="9" name="文本框 8"/>
          <p:cNvSpPr txBox="1"/>
          <p:nvPr/>
        </p:nvSpPr>
        <p:spPr>
          <a:xfrm>
            <a:off x="360815" y="5255622"/>
            <a:ext cx="3098297" cy="369332"/>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t>NTC</a:t>
            </a:r>
            <a:r>
              <a:rPr lang="zh-CN" altLang="en-US" dirty="0"/>
              <a:t>的</a:t>
            </a:r>
            <a:r>
              <a:rPr lang="en-US" altLang="zh-CN" dirty="0">
                <a:latin typeface="Times New Roman" panose="02020603050405020304" pitchFamily="18" charset="0"/>
                <a:cs typeface="Times New Roman" panose="02020603050405020304" pitchFamily="18" charset="0"/>
              </a:rPr>
              <a:t>R-T</a:t>
            </a:r>
            <a:r>
              <a:rPr lang="zh-CN" altLang="en-US" dirty="0"/>
              <a:t>关系式</a:t>
            </a:r>
          </a:p>
        </p:txBody>
      </p:sp>
      <p:sp>
        <p:nvSpPr>
          <p:cNvPr id="41" name="AutoShape 39">
            <a:extLst>
              <a:ext uri="{FF2B5EF4-FFF2-40B4-BE49-F238E27FC236}">
                <a16:creationId xmlns:a16="http://schemas.microsoft.com/office/drawing/2014/main" id="{A50AB96F-EADD-44FE-9F4F-84DD8E7E1A96}"/>
              </a:ext>
            </a:extLst>
          </p:cNvPr>
          <p:cNvSpPr>
            <a:spLocks noChangeArrowheads="1"/>
          </p:cNvSpPr>
          <p:nvPr/>
        </p:nvSpPr>
        <p:spPr bwMode="invGray">
          <a:xfrm>
            <a:off x="2915545" y="5375470"/>
            <a:ext cx="4476599" cy="428625"/>
          </a:xfrm>
          <a:prstGeom prst="roundRect">
            <a:avLst>
              <a:gd name="adj" fmla="val 50000"/>
            </a:avLst>
          </a:prstGeom>
          <a:solidFill>
            <a:schemeClr val="accent2">
              <a:alpha val="70000"/>
            </a:schemeClr>
          </a:solidFill>
          <a:ln>
            <a:noFill/>
          </a:ln>
          <a:effectLst/>
          <a:extLst>
            <a:ext uri="{91240B29-F687-4F45-9708-019B960494DF}">
              <a14:hiddenLine xmlns:a14="http://schemas.microsoft.com/office/drawing/2010/main" w="57150" algn="ctr">
                <a:solidFill>
                  <a:srgbClr val="C68AD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dirty="0"/>
              <a:t>A</a:t>
            </a:r>
            <a:r>
              <a:rPr lang="zh-CN" altLang="en-US" sz="1400" dirty="0"/>
              <a:t>、</a:t>
            </a:r>
            <a:r>
              <a:rPr lang="en-US" altLang="zh-CN" sz="1400" dirty="0"/>
              <a:t>B</a:t>
            </a:r>
            <a:r>
              <a:rPr lang="zh-CN" altLang="en-US" sz="1400" dirty="0"/>
              <a:t>与热敏电阻尺寸、形式及其半导体物理性质有关。</a:t>
            </a:r>
          </a:p>
        </p:txBody>
      </p:sp>
      <p:pic>
        <p:nvPicPr>
          <p:cNvPr id="10" name="图片 9">
            <a:extLst>
              <a:ext uri="{FF2B5EF4-FFF2-40B4-BE49-F238E27FC236}">
                <a16:creationId xmlns:a16="http://schemas.microsoft.com/office/drawing/2014/main" id="{A5A461B3-A464-4BE7-9882-E3E82070A8F1}"/>
              </a:ext>
            </a:extLst>
          </p:cNvPr>
          <p:cNvPicPr>
            <a:picLocks noChangeAspect="1"/>
          </p:cNvPicPr>
          <p:nvPr/>
        </p:nvPicPr>
        <p:blipFill>
          <a:blip r:embed="rId8"/>
          <a:stretch>
            <a:fillRect/>
          </a:stretch>
        </p:blipFill>
        <p:spPr>
          <a:xfrm>
            <a:off x="4344871" y="2526130"/>
            <a:ext cx="2981640" cy="2417259"/>
          </a:xfrm>
          <a:prstGeom prst="rect">
            <a:avLst/>
          </a:prstGeom>
        </p:spPr>
      </p:pic>
      <p:sp>
        <p:nvSpPr>
          <p:cNvPr id="42" name="内容占位符 1">
            <a:extLst>
              <a:ext uri="{FF2B5EF4-FFF2-40B4-BE49-F238E27FC236}">
                <a16:creationId xmlns:a16="http://schemas.microsoft.com/office/drawing/2014/main" id="{1CFB4969-3264-492B-B2D1-B4ED50130687}"/>
              </a:ext>
            </a:extLst>
          </p:cNvPr>
          <p:cNvSpPr txBox="1">
            <a:spLocks/>
          </p:cNvSpPr>
          <p:nvPr/>
        </p:nvSpPr>
        <p:spPr>
          <a:xfrm>
            <a:off x="4113967" y="1718173"/>
            <a:ext cx="3098297" cy="5777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Wingdings" panose="05000000000000000000" pitchFamily="2" charset="2"/>
              <a:buChar char="n"/>
            </a:pPr>
            <a:r>
              <a:rPr kumimoji="1" lang="zh-CN" altLang="en-US" dirty="0">
                <a:latin typeface="Tahoma" panose="020B0604030504040204" pitchFamily="34" charset="0"/>
                <a:ea typeface="宋体" panose="02010600030101010101" pitchFamily="2" charset="-122"/>
              </a:rPr>
              <a:t>伏安特性（</a:t>
            </a:r>
            <a:r>
              <a:rPr kumimoji="1" lang="en-US" altLang="zh-CN" dirty="0">
                <a:latin typeface="Tahoma" panose="020B0604030504040204" pitchFamily="34" charset="0"/>
                <a:ea typeface="宋体" panose="02010600030101010101" pitchFamily="2" charset="-122"/>
              </a:rPr>
              <a:t>NTC</a:t>
            </a:r>
            <a:r>
              <a:rPr kumimoji="1" lang="zh-CN" altLang="en-US" dirty="0">
                <a:latin typeface="Tahoma" panose="020B0604030504040204" pitchFamily="34" charset="0"/>
                <a:ea typeface="宋体" panose="02010600030101010101" pitchFamily="2" charset="-122"/>
              </a:rPr>
              <a:t>）</a:t>
            </a:r>
          </a:p>
        </p:txBody>
      </p:sp>
      <p:sp>
        <p:nvSpPr>
          <p:cNvPr id="49" name="内容占位符 2">
            <a:extLst>
              <a:ext uri="{FF2B5EF4-FFF2-40B4-BE49-F238E27FC236}">
                <a16:creationId xmlns:a16="http://schemas.microsoft.com/office/drawing/2014/main" id="{2DE0852E-A355-4050-94A0-D9F372B26FB2}"/>
              </a:ext>
            </a:extLst>
          </p:cNvPr>
          <p:cNvSpPr>
            <a:spLocks noGrp="1"/>
          </p:cNvSpPr>
          <p:nvPr>
            <p:ph sz="quarter" idx="11"/>
          </p:nvPr>
        </p:nvSpPr>
        <p:spPr>
          <a:xfrm>
            <a:off x="8295257" y="3141765"/>
            <a:ext cx="1196712" cy="509029"/>
          </a:xfrm>
        </p:spPr>
        <p:txBody>
          <a:bodyPr>
            <a:normAutofit/>
          </a:bodyPr>
          <a:lstStyle/>
          <a:p>
            <a:r>
              <a:rPr kumimoji="1" lang="zh-CN" altLang="zh-CN" b="1" dirty="0">
                <a:latin typeface="Tahoma" panose="020B0604030504040204" pitchFamily="34" charset="0"/>
                <a:ea typeface="宋体" panose="02010600030101010101" pitchFamily="2" charset="-122"/>
              </a:rPr>
              <a:t>灵敏度</a:t>
            </a:r>
            <a:endParaRPr kumimoji="1" lang="zh-CN" altLang="en-US" b="1" dirty="0">
              <a:latin typeface="Tahoma" panose="020B0604030504040204" pitchFamily="34" charset="0"/>
              <a:ea typeface="宋体" panose="02010600030101010101" pitchFamily="2" charset="-122"/>
            </a:endParaRPr>
          </a:p>
          <a:p>
            <a:endParaRPr lang="zh-CN" altLang="en-US" dirty="0"/>
          </a:p>
        </p:txBody>
      </p:sp>
      <p:grpSp>
        <p:nvGrpSpPr>
          <p:cNvPr id="62" name="Group 14">
            <a:extLst>
              <a:ext uri="{FF2B5EF4-FFF2-40B4-BE49-F238E27FC236}">
                <a16:creationId xmlns:a16="http://schemas.microsoft.com/office/drawing/2014/main" id="{79E16BF1-CB7B-4123-9D58-D72EE3C2EC95}"/>
              </a:ext>
            </a:extLst>
          </p:cNvPr>
          <p:cNvGrpSpPr>
            <a:grpSpLocks/>
          </p:cNvGrpSpPr>
          <p:nvPr/>
        </p:nvGrpSpPr>
        <p:grpSpPr bwMode="auto">
          <a:xfrm>
            <a:off x="7841861" y="2086195"/>
            <a:ext cx="2155807" cy="391668"/>
            <a:chOff x="752" y="1413"/>
            <a:chExt cx="1321" cy="294"/>
          </a:xfrm>
        </p:grpSpPr>
        <p:sp>
          <p:nvSpPr>
            <p:cNvPr id="64" name="AutoShape 15">
              <a:extLst>
                <a:ext uri="{FF2B5EF4-FFF2-40B4-BE49-F238E27FC236}">
                  <a16:creationId xmlns:a16="http://schemas.microsoft.com/office/drawing/2014/main" id="{ED7321C3-A401-46DB-8157-4B06C6BF65E7}"/>
                </a:ext>
              </a:extLst>
            </p:cNvPr>
            <p:cNvSpPr>
              <a:spLocks noChangeArrowheads="1"/>
            </p:cNvSpPr>
            <p:nvPr/>
          </p:nvSpPr>
          <p:spPr bwMode="gray">
            <a:xfrm>
              <a:off x="752" y="1413"/>
              <a:ext cx="1321" cy="294"/>
            </a:xfrm>
            <a:prstGeom prst="roundRect">
              <a:avLst>
                <a:gd name="adj" fmla="val 50000"/>
              </a:avLst>
            </a:prstGeom>
            <a:gradFill rotWithShape="1">
              <a:gsLst>
                <a:gs pos="0">
                  <a:schemeClr val="accent2">
                    <a:gamma/>
                    <a:shade val="79216"/>
                    <a:invGamma/>
                  </a:schemeClr>
                </a:gs>
                <a:gs pos="50000">
                  <a:schemeClr val="accent2"/>
                </a:gs>
                <a:gs pos="100000">
                  <a:schemeClr val="accent2">
                    <a:gamma/>
                    <a:shade val="79216"/>
                    <a:invGamma/>
                  </a:schemeClr>
                </a:gs>
              </a:gsLst>
              <a:lin ang="0" scaled="1"/>
            </a:gradFill>
            <a:ln>
              <a:noFill/>
            </a:ln>
            <a:effectLst>
              <a:outerShdw dist="53882" dir="2700000" algn="ctr" rotWithShape="0">
                <a:srgbClr val="292929">
                  <a:alpha val="50000"/>
                </a:srgbClr>
              </a:outerShdw>
            </a:effectLst>
            <a:extLst>
              <a:ext uri="{91240B29-F687-4F45-9708-019B960494DF}">
                <a14:hiddenLine xmlns:a14="http://schemas.microsoft.com/office/drawing/2010/main" w="12700">
                  <a:solidFill>
                    <a:srgbClr val="659A1E"/>
                  </a:solidFill>
                  <a:round/>
                  <a:headEnd/>
                  <a:tailEnd/>
                </a14:hiddenLine>
              </a:ext>
            </a:extLst>
          </p:spPr>
          <p:txBody>
            <a:bodyPr wrap="none" anchor="ctr"/>
            <a:lstStyle/>
            <a:p>
              <a:endParaRPr lang="zh-CN" altLang="en-US"/>
            </a:p>
          </p:txBody>
        </p:sp>
        <p:sp>
          <p:nvSpPr>
            <p:cNvPr id="65" name="AutoShape 16">
              <a:extLst>
                <a:ext uri="{FF2B5EF4-FFF2-40B4-BE49-F238E27FC236}">
                  <a16:creationId xmlns:a16="http://schemas.microsoft.com/office/drawing/2014/main" id="{63B3D961-82E2-42A8-B767-B6FB3FE6A3E3}"/>
                </a:ext>
              </a:extLst>
            </p:cNvPr>
            <p:cNvSpPr>
              <a:spLocks noChangeArrowheads="1"/>
            </p:cNvSpPr>
            <p:nvPr/>
          </p:nvSpPr>
          <p:spPr bwMode="gray">
            <a:xfrm flipH="1">
              <a:off x="2007" y="1457"/>
              <a:ext cx="59" cy="204"/>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AutoShape 17">
              <a:extLst>
                <a:ext uri="{FF2B5EF4-FFF2-40B4-BE49-F238E27FC236}">
                  <a16:creationId xmlns:a16="http://schemas.microsoft.com/office/drawing/2014/main" id="{1DFAB0A4-1F98-4071-A833-88BC466E7A8F}"/>
                </a:ext>
              </a:extLst>
            </p:cNvPr>
            <p:cNvSpPr>
              <a:spLocks noChangeArrowheads="1"/>
            </p:cNvSpPr>
            <p:nvPr/>
          </p:nvSpPr>
          <p:spPr bwMode="gray">
            <a:xfrm>
              <a:off x="766" y="1457"/>
              <a:ext cx="59" cy="204"/>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7" name="AutoShape 22">
            <a:extLst>
              <a:ext uri="{FF2B5EF4-FFF2-40B4-BE49-F238E27FC236}">
                <a16:creationId xmlns:a16="http://schemas.microsoft.com/office/drawing/2014/main" id="{6EEBEDBD-9D51-4759-9255-26BD6D686B5F}"/>
              </a:ext>
            </a:extLst>
          </p:cNvPr>
          <p:cNvSpPr>
            <a:spLocks noChangeArrowheads="1"/>
          </p:cNvSpPr>
          <p:nvPr/>
        </p:nvSpPr>
        <p:spPr bwMode="gray">
          <a:xfrm>
            <a:off x="7841861" y="2649757"/>
            <a:ext cx="2149819" cy="2579443"/>
          </a:xfrm>
          <a:prstGeom prst="roundRect">
            <a:avLst>
              <a:gd name="adj" fmla="val 8014"/>
            </a:avLst>
          </a:prstGeom>
          <a:solidFill>
            <a:srgbClr val="F8F8F8"/>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Text Box 18">
            <a:extLst>
              <a:ext uri="{FF2B5EF4-FFF2-40B4-BE49-F238E27FC236}">
                <a16:creationId xmlns:a16="http://schemas.microsoft.com/office/drawing/2014/main" id="{172C6360-3DCC-4EB6-BE90-8C5B17C25386}"/>
              </a:ext>
            </a:extLst>
          </p:cNvPr>
          <p:cNvSpPr txBox="1">
            <a:spLocks noChangeArrowheads="1"/>
          </p:cNvSpPr>
          <p:nvPr/>
        </p:nvSpPr>
        <p:spPr bwMode="white">
          <a:xfrm>
            <a:off x="8108561" y="2165569"/>
            <a:ext cx="16887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1600" b="1" i="0" dirty="0">
                <a:solidFill>
                  <a:srgbClr val="F8F8F8"/>
                </a:solidFill>
                <a:ea typeface="宋体" panose="02010600030101010101" pitchFamily="2" charset="-122"/>
                <a:cs typeface="Arial" panose="020B0604020202020204" pitchFamily="34" charset="0"/>
              </a:rPr>
              <a:t>优点</a:t>
            </a:r>
            <a:endParaRPr lang="en-US" altLang="zh-CN" sz="1600" b="1" i="0" dirty="0">
              <a:solidFill>
                <a:srgbClr val="F8F8F8"/>
              </a:solidFill>
              <a:ea typeface="宋体" panose="02010600030101010101" pitchFamily="2" charset="-122"/>
              <a:cs typeface="Arial" panose="020B0604020202020204" pitchFamily="34" charset="0"/>
            </a:endParaRPr>
          </a:p>
        </p:txBody>
      </p:sp>
      <p:sp>
        <p:nvSpPr>
          <p:cNvPr id="69" name="AutoShape 37">
            <a:extLst>
              <a:ext uri="{FF2B5EF4-FFF2-40B4-BE49-F238E27FC236}">
                <a16:creationId xmlns:a16="http://schemas.microsoft.com/office/drawing/2014/main" id="{BD1B7403-CA34-40D3-8F8F-019005CB0B00}"/>
              </a:ext>
            </a:extLst>
          </p:cNvPr>
          <p:cNvSpPr>
            <a:spLocks noChangeArrowheads="1"/>
          </p:cNvSpPr>
          <p:nvPr/>
        </p:nvSpPr>
        <p:spPr bwMode="invGray">
          <a:xfrm>
            <a:off x="7918061" y="2876769"/>
            <a:ext cx="2036040" cy="393179"/>
          </a:xfrm>
          <a:prstGeom prst="roundRect">
            <a:avLst>
              <a:gd name="adj" fmla="val 50000"/>
            </a:avLst>
          </a:prstGeom>
          <a:solidFill>
            <a:schemeClr val="accent2">
              <a:alpha val="70000"/>
            </a:schemeClr>
          </a:solidFill>
          <a:ln>
            <a:noFill/>
          </a:ln>
          <a:effectLst/>
          <a:extLst>
            <a:ext uri="{91240B29-F687-4F45-9708-019B960494DF}">
              <a14:hiddenLine xmlns:a14="http://schemas.microsoft.com/office/drawing/2010/main" w="57150" algn="ctr">
                <a:solidFill>
                  <a:srgbClr val="C68AD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AutoShape 38">
            <a:extLst>
              <a:ext uri="{FF2B5EF4-FFF2-40B4-BE49-F238E27FC236}">
                <a16:creationId xmlns:a16="http://schemas.microsoft.com/office/drawing/2014/main" id="{FCC4600F-D069-4C19-B19F-D3D481FA15C3}"/>
              </a:ext>
            </a:extLst>
          </p:cNvPr>
          <p:cNvSpPr>
            <a:spLocks noChangeArrowheads="1"/>
          </p:cNvSpPr>
          <p:nvPr/>
        </p:nvSpPr>
        <p:spPr bwMode="invGray">
          <a:xfrm>
            <a:off x="7918061" y="3460970"/>
            <a:ext cx="2036040" cy="407962"/>
          </a:xfrm>
          <a:prstGeom prst="roundRect">
            <a:avLst>
              <a:gd name="adj" fmla="val 50000"/>
            </a:avLst>
          </a:prstGeom>
          <a:solidFill>
            <a:schemeClr val="accent2">
              <a:alpha val="70000"/>
            </a:schemeClr>
          </a:solidFill>
          <a:ln>
            <a:noFill/>
          </a:ln>
          <a:effectLst/>
          <a:extLst>
            <a:ext uri="{91240B29-F687-4F45-9708-019B960494DF}">
              <a14:hiddenLine xmlns:a14="http://schemas.microsoft.com/office/drawing/2010/main" w="57150" algn="ctr">
                <a:solidFill>
                  <a:srgbClr val="C68AD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AutoShape 39">
            <a:extLst>
              <a:ext uri="{FF2B5EF4-FFF2-40B4-BE49-F238E27FC236}">
                <a16:creationId xmlns:a16="http://schemas.microsoft.com/office/drawing/2014/main" id="{587142A8-F5DE-4C84-9096-A970BA175D4B}"/>
              </a:ext>
            </a:extLst>
          </p:cNvPr>
          <p:cNvSpPr>
            <a:spLocks noChangeArrowheads="1"/>
          </p:cNvSpPr>
          <p:nvPr/>
        </p:nvSpPr>
        <p:spPr bwMode="invGray">
          <a:xfrm>
            <a:off x="7918061" y="4021357"/>
            <a:ext cx="2036040" cy="407963"/>
          </a:xfrm>
          <a:prstGeom prst="roundRect">
            <a:avLst>
              <a:gd name="adj" fmla="val 50000"/>
            </a:avLst>
          </a:prstGeom>
          <a:solidFill>
            <a:schemeClr val="accent2">
              <a:alpha val="70000"/>
            </a:schemeClr>
          </a:solidFill>
          <a:ln>
            <a:noFill/>
          </a:ln>
          <a:effectLst/>
          <a:extLst>
            <a:ext uri="{91240B29-F687-4F45-9708-019B960494DF}">
              <a14:hiddenLine xmlns:a14="http://schemas.microsoft.com/office/drawing/2010/main" w="57150" algn="ctr">
                <a:solidFill>
                  <a:srgbClr val="C68AD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Rectangle 40">
            <a:extLst>
              <a:ext uri="{FF2B5EF4-FFF2-40B4-BE49-F238E27FC236}">
                <a16:creationId xmlns:a16="http://schemas.microsoft.com/office/drawing/2014/main" id="{C9DA7ACE-ECC3-4521-9F17-0C7FCD702C1C}"/>
              </a:ext>
            </a:extLst>
          </p:cNvPr>
          <p:cNvSpPr>
            <a:spLocks noChangeArrowheads="1"/>
          </p:cNvSpPr>
          <p:nvPr/>
        </p:nvSpPr>
        <p:spPr bwMode="gray">
          <a:xfrm>
            <a:off x="7975089" y="2805253"/>
            <a:ext cx="1914870" cy="523220"/>
          </a:xfrm>
          <a:prstGeom prst="rect">
            <a:avLst/>
          </a:prstGeom>
          <a:noFill/>
          <a:ln>
            <a:noFill/>
          </a:ln>
          <a:effectLst/>
          <a:extLst>
            <a:ext uri="{909E8E84-426E-40DD-AFC4-6F175D3DCCD1}">
              <a14:hiddenFill xmlns:a14="http://schemas.microsoft.com/office/drawing/2010/main">
                <a:gradFill rotWithShape="1">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kumimoji="1" lang="zh-CN" altLang="zh-CN" sz="1400" dirty="0"/>
              <a:t>灵敏度比热电阻高</a:t>
            </a:r>
            <a:r>
              <a:rPr kumimoji="1" lang="en-US" altLang="zh-CN" sz="1400" dirty="0"/>
              <a:t>1-2</a:t>
            </a:r>
            <a:r>
              <a:rPr kumimoji="1" lang="zh-CN" altLang="zh-CN" sz="1400" dirty="0"/>
              <a:t>个数量级</a:t>
            </a:r>
            <a:endParaRPr lang="zh-CN" altLang="zh-CN" sz="1400" dirty="0"/>
          </a:p>
        </p:txBody>
      </p:sp>
      <p:sp>
        <p:nvSpPr>
          <p:cNvPr id="73" name="Rectangle 41">
            <a:extLst>
              <a:ext uri="{FF2B5EF4-FFF2-40B4-BE49-F238E27FC236}">
                <a16:creationId xmlns:a16="http://schemas.microsoft.com/office/drawing/2014/main" id="{4ECBB0E7-93DB-4FB2-9C48-554CF310FE4B}"/>
              </a:ext>
            </a:extLst>
          </p:cNvPr>
          <p:cNvSpPr>
            <a:spLocks noChangeArrowheads="1"/>
          </p:cNvSpPr>
          <p:nvPr/>
        </p:nvSpPr>
        <p:spPr bwMode="gray">
          <a:xfrm>
            <a:off x="7948826" y="3408360"/>
            <a:ext cx="1998008" cy="523220"/>
          </a:xfrm>
          <a:prstGeom prst="rect">
            <a:avLst/>
          </a:prstGeom>
          <a:noFill/>
          <a:ln>
            <a:noFill/>
          </a:ln>
          <a:effectLst/>
          <a:extLst>
            <a:ext uri="{909E8E84-426E-40DD-AFC4-6F175D3DCCD1}">
              <a14:hiddenFill xmlns:a14="http://schemas.microsoft.com/office/drawing/2010/main">
                <a:gradFill rotWithShape="1">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kumimoji="1" lang="zh-CN" altLang="zh-CN" sz="1400" dirty="0"/>
              <a:t>常温下阻值大，</a:t>
            </a:r>
            <a:r>
              <a:rPr kumimoji="1" lang="zh-CN" altLang="en-US" sz="1400" dirty="0"/>
              <a:t>可</a:t>
            </a:r>
            <a:r>
              <a:rPr kumimoji="1" lang="zh-CN" altLang="zh-CN" sz="1400" dirty="0"/>
              <a:t>忽略引线电阻</a:t>
            </a:r>
            <a:endParaRPr lang="zh-CN" altLang="zh-CN" sz="1400" dirty="0"/>
          </a:p>
        </p:txBody>
      </p:sp>
      <p:sp>
        <p:nvSpPr>
          <p:cNvPr id="74" name="Rectangle 42">
            <a:extLst>
              <a:ext uri="{FF2B5EF4-FFF2-40B4-BE49-F238E27FC236}">
                <a16:creationId xmlns:a16="http://schemas.microsoft.com/office/drawing/2014/main" id="{CCF41804-D72E-40EC-B114-A77B706D95A8}"/>
              </a:ext>
            </a:extLst>
          </p:cNvPr>
          <p:cNvSpPr>
            <a:spLocks noChangeArrowheads="1"/>
          </p:cNvSpPr>
          <p:nvPr/>
        </p:nvSpPr>
        <p:spPr bwMode="gray">
          <a:xfrm>
            <a:off x="7982330" y="3966300"/>
            <a:ext cx="1814945" cy="523220"/>
          </a:xfrm>
          <a:prstGeom prst="rect">
            <a:avLst/>
          </a:prstGeom>
          <a:noFill/>
          <a:ln>
            <a:noFill/>
          </a:ln>
          <a:effectLst/>
          <a:extLst>
            <a:ext uri="{909E8E84-426E-40DD-AFC4-6F175D3DCCD1}">
              <a14:hiddenFill xmlns:a14="http://schemas.microsoft.com/office/drawing/2010/main">
                <a:gradFill rotWithShape="1">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kumimoji="1" lang="zh-CN" altLang="zh-CN" sz="1400" dirty="0"/>
              <a:t>体积可以做得很小，</a:t>
            </a:r>
            <a:r>
              <a:rPr kumimoji="1" lang="zh-CN" altLang="en-US" sz="1400" dirty="0"/>
              <a:t>响应快</a:t>
            </a:r>
            <a:endParaRPr lang="zh-CN" altLang="zh-CN" sz="1400" dirty="0"/>
          </a:p>
        </p:txBody>
      </p:sp>
      <p:sp>
        <p:nvSpPr>
          <p:cNvPr id="75" name="AutoShape 39">
            <a:extLst>
              <a:ext uri="{FF2B5EF4-FFF2-40B4-BE49-F238E27FC236}">
                <a16:creationId xmlns:a16="http://schemas.microsoft.com/office/drawing/2014/main" id="{5F2EF4DD-3896-402E-A1E0-878E58E42927}"/>
              </a:ext>
            </a:extLst>
          </p:cNvPr>
          <p:cNvSpPr>
            <a:spLocks noChangeArrowheads="1"/>
          </p:cNvSpPr>
          <p:nvPr/>
        </p:nvSpPr>
        <p:spPr bwMode="invGray">
          <a:xfrm>
            <a:off x="7910794" y="4678483"/>
            <a:ext cx="2036040" cy="359696"/>
          </a:xfrm>
          <a:prstGeom prst="roundRect">
            <a:avLst>
              <a:gd name="adj" fmla="val 50000"/>
            </a:avLst>
          </a:prstGeom>
          <a:solidFill>
            <a:schemeClr val="accent2">
              <a:alpha val="70000"/>
            </a:schemeClr>
          </a:solidFill>
          <a:ln>
            <a:noFill/>
          </a:ln>
          <a:effectLst/>
          <a:extLst>
            <a:ext uri="{91240B29-F687-4F45-9708-019B960494DF}">
              <a14:hiddenLine xmlns:a14="http://schemas.microsoft.com/office/drawing/2010/main" w="57150" algn="ctr">
                <a:solidFill>
                  <a:srgbClr val="C68AD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dirty="0"/>
              <a:t>成本低</a:t>
            </a:r>
          </a:p>
        </p:txBody>
      </p:sp>
      <p:sp>
        <p:nvSpPr>
          <p:cNvPr id="76" name="内容占位符 2">
            <a:extLst>
              <a:ext uri="{FF2B5EF4-FFF2-40B4-BE49-F238E27FC236}">
                <a16:creationId xmlns:a16="http://schemas.microsoft.com/office/drawing/2014/main" id="{09F512E5-5C60-4312-A7C6-92389C5041E7}"/>
              </a:ext>
            </a:extLst>
          </p:cNvPr>
          <p:cNvSpPr txBox="1">
            <a:spLocks/>
          </p:cNvSpPr>
          <p:nvPr/>
        </p:nvSpPr>
        <p:spPr>
          <a:xfrm>
            <a:off x="10869650" y="3190032"/>
            <a:ext cx="833626" cy="50902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pPr>
            <a:r>
              <a:rPr kumimoji="1" lang="zh-CN" altLang="zh-CN" b="1">
                <a:latin typeface="Tahoma" panose="020B0604030504040204" pitchFamily="34" charset="0"/>
                <a:ea typeface="宋体" panose="02010600030101010101" pitchFamily="2" charset="-122"/>
              </a:rPr>
              <a:t>灵敏度</a:t>
            </a:r>
            <a:endParaRPr kumimoji="1" lang="zh-CN" altLang="en-US" b="1">
              <a:latin typeface="Tahoma" panose="020B0604030504040204" pitchFamily="34" charset="0"/>
              <a:ea typeface="宋体" panose="02010600030101010101" pitchFamily="2" charset="-122"/>
            </a:endParaRPr>
          </a:p>
          <a:p>
            <a:pPr algn="ctr" fontAlgn="auto">
              <a:spcAft>
                <a:spcPts val="0"/>
              </a:spcAft>
            </a:pPr>
            <a:endParaRPr lang="zh-CN" altLang="en-US" dirty="0"/>
          </a:p>
        </p:txBody>
      </p:sp>
      <p:grpSp>
        <p:nvGrpSpPr>
          <p:cNvPr id="77" name="Group 14">
            <a:extLst>
              <a:ext uri="{FF2B5EF4-FFF2-40B4-BE49-F238E27FC236}">
                <a16:creationId xmlns:a16="http://schemas.microsoft.com/office/drawing/2014/main" id="{83C33D06-7C6F-4F94-B3B6-0AD190A63C33}"/>
              </a:ext>
            </a:extLst>
          </p:cNvPr>
          <p:cNvGrpSpPr>
            <a:grpSpLocks/>
          </p:cNvGrpSpPr>
          <p:nvPr/>
        </p:nvGrpSpPr>
        <p:grpSpPr bwMode="auto">
          <a:xfrm>
            <a:off x="10416254" y="2134462"/>
            <a:ext cx="1501728" cy="391668"/>
            <a:chOff x="752" y="1413"/>
            <a:chExt cx="1321" cy="294"/>
          </a:xfrm>
        </p:grpSpPr>
        <p:sp>
          <p:nvSpPr>
            <p:cNvPr id="78" name="AutoShape 15">
              <a:extLst>
                <a:ext uri="{FF2B5EF4-FFF2-40B4-BE49-F238E27FC236}">
                  <a16:creationId xmlns:a16="http://schemas.microsoft.com/office/drawing/2014/main" id="{C679E1EF-B7BB-4EC6-A2EC-505A717F605E}"/>
                </a:ext>
              </a:extLst>
            </p:cNvPr>
            <p:cNvSpPr>
              <a:spLocks noChangeArrowheads="1"/>
            </p:cNvSpPr>
            <p:nvPr/>
          </p:nvSpPr>
          <p:spPr bwMode="gray">
            <a:xfrm>
              <a:off x="752" y="1413"/>
              <a:ext cx="1321" cy="294"/>
            </a:xfrm>
            <a:prstGeom prst="roundRect">
              <a:avLst>
                <a:gd name="adj" fmla="val 50000"/>
              </a:avLst>
            </a:prstGeom>
            <a:gradFill rotWithShape="1">
              <a:gsLst>
                <a:gs pos="0">
                  <a:schemeClr val="accent2">
                    <a:gamma/>
                    <a:shade val="79216"/>
                    <a:invGamma/>
                  </a:schemeClr>
                </a:gs>
                <a:gs pos="50000">
                  <a:schemeClr val="accent2"/>
                </a:gs>
                <a:gs pos="100000">
                  <a:schemeClr val="accent2">
                    <a:gamma/>
                    <a:shade val="79216"/>
                    <a:invGamma/>
                  </a:schemeClr>
                </a:gs>
              </a:gsLst>
              <a:lin ang="0" scaled="1"/>
            </a:gradFill>
            <a:ln>
              <a:noFill/>
            </a:ln>
            <a:effectLst>
              <a:outerShdw dist="53882" dir="2700000" algn="ctr" rotWithShape="0">
                <a:srgbClr val="292929">
                  <a:alpha val="50000"/>
                </a:srgbClr>
              </a:outerShdw>
            </a:effectLst>
            <a:extLst>
              <a:ext uri="{91240B29-F687-4F45-9708-019B960494DF}">
                <a14:hiddenLine xmlns:a14="http://schemas.microsoft.com/office/drawing/2010/main" w="12700">
                  <a:solidFill>
                    <a:srgbClr val="659A1E"/>
                  </a:solidFill>
                  <a:round/>
                  <a:headEnd/>
                  <a:tailEnd/>
                </a14:hiddenLine>
              </a:ext>
            </a:extLst>
          </p:spPr>
          <p:txBody>
            <a:bodyPr wrap="none" anchor="ctr"/>
            <a:lstStyle/>
            <a:p>
              <a:endParaRPr lang="zh-CN" altLang="en-US"/>
            </a:p>
          </p:txBody>
        </p:sp>
        <p:sp>
          <p:nvSpPr>
            <p:cNvPr id="79" name="AutoShape 16">
              <a:extLst>
                <a:ext uri="{FF2B5EF4-FFF2-40B4-BE49-F238E27FC236}">
                  <a16:creationId xmlns:a16="http://schemas.microsoft.com/office/drawing/2014/main" id="{CA0027DD-1B5B-4425-BFEA-78861D14BE90}"/>
                </a:ext>
              </a:extLst>
            </p:cNvPr>
            <p:cNvSpPr>
              <a:spLocks noChangeArrowheads="1"/>
            </p:cNvSpPr>
            <p:nvPr/>
          </p:nvSpPr>
          <p:spPr bwMode="gray">
            <a:xfrm flipH="1">
              <a:off x="2007" y="1457"/>
              <a:ext cx="59" cy="204"/>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AutoShape 17">
              <a:extLst>
                <a:ext uri="{FF2B5EF4-FFF2-40B4-BE49-F238E27FC236}">
                  <a16:creationId xmlns:a16="http://schemas.microsoft.com/office/drawing/2014/main" id="{28613C1E-D3F3-412A-B541-ACFAB3641A7A}"/>
                </a:ext>
              </a:extLst>
            </p:cNvPr>
            <p:cNvSpPr>
              <a:spLocks noChangeArrowheads="1"/>
            </p:cNvSpPr>
            <p:nvPr/>
          </p:nvSpPr>
          <p:spPr bwMode="gray">
            <a:xfrm>
              <a:off x="766" y="1457"/>
              <a:ext cx="59" cy="204"/>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1" name="AutoShape 22">
            <a:extLst>
              <a:ext uri="{FF2B5EF4-FFF2-40B4-BE49-F238E27FC236}">
                <a16:creationId xmlns:a16="http://schemas.microsoft.com/office/drawing/2014/main" id="{25A4B58A-714B-4082-9EBE-D42A2B880303}"/>
              </a:ext>
            </a:extLst>
          </p:cNvPr>
          <p:cNvSpPr>
            <a:spLocks noChangeArrowheads="1"/>
          </p:cNvSpPr>
          <p:nvPr/>
        </p:nvSpPr>
        <p:spPr bwMode="gray">
          <a:xfrm>
            <a:off x="10416254" y="2698024"/>
            <a:ext cx="1497557" cy="2531176"/>
          </a:xfrm>
          <a:prstGeom prst="roundRect">
            <a:avLst>
              <a:gd name="adj" fmla="val 8014"/>
            </a:avLst>
          </a:prstGeom>
          <a:solidFill>
            <a:srgbClr val="F8F8F8"/>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82" name="Text Box 18">
            <a:extLst>
              <a:ext uri="{FF2B5EF4-FFF2-40B4-BE49-F238E27FC236}">
                <a16:creationId xmlns:a16="http://schemas.microsoft.com/office/drawing/2014/main" id="{0767B812-FC6E-42EC-9729-650AFF52EDC4}"/>
              </a:ext>
            </a:extLst>
          </p:cNvPr>
          <p:cNvSpPr txBox="1">
            <a:spLocks noChangeArrowheads="1"/>
          </p:cNvSpPr>
          <p:nvPr/>
        </p:nvSpPr>
        <p:spPr bwMode="white">
          <a:xfrm>
            <a:off x="10682954" y="2213836"/>
            <a:ext cx="11763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1600" b="1" i="0" dirty="0">
                <a:solidFill>
                  <a:srgbClr val="F8F8F8"/>
                </a:solidFill>
                <a:ea typeface="宋体" panose="02010600030101010101" pitchFamily="2" charset="-122"/>
                <a:cs typeface="Arial" panose="020B0604020202020204" pitchFamily="34" charset="0"/>
              </a:rPr>
              <a:t>缺点</a:t>
            </a:r>
            <a:endParaRPr lang="en-US" altLang="zh-CN" sz="1600" b="1" i="0" dirty="0">
              <a:solidFill>
                <a:srgbClr val="F8F8F8"/>
              </a:solidFill>
              <a:ea typeface="宋体" panose="02010600030101010101" pitchFamily="2" charset="-122"/>
              <a:cs typeface="Arial" panose="020B0604020202020204" pitchFamily="34" charset="0"/>
            </a:endParaRPr>
          </a:p>
        </p:txBody>
      </p:sp>
      <p:sp>
        <p:nvSpPr>
          <p:cNvPr id="83" name="AutoShape 37">
            <a:extLst>
              <a:ext uri="{FF2B5EF4-FFF2-40B4-BE49-F238E27FC236}">
                <a16:creationId xmlns:a16="http://schemas.microsoft.com/office/drawing/2014/main" id="{309189BC-9832-48A4-B789-629FD193E195}"/>
              </a:ext>
            </a:extLst>
          </p:cNvPr>
          <p:cNvSpPr>
            <a:spLocks noChangeArrowheads="1"/>
          </p:cNvSpPr>
          <p:nvPr/>
        </p:nvSpPr>
        <p:spPr bwMode="invGray">
          <a:xfrm>
            <a:off x="10463204" y="2925037"/>
            <a:ext cx="1418299" cy="359696"/>
          </a:xfrm>
          <a:prstGeom prst="roundRect">
            <a:avLst>
              <a:gd name="adj" fmla="val 50000"/>
            </a:avLst>
          </a:prstGeom>
          <a:solidFill>
            <a:schemeClr val="accent2">
              <a:alpha val="70000"/>
            </a:schemeClr>
          </a:solidFill>
          <a:ln>
            <a:noFill/>
          </a:ln>
          <a:effectLst/>
          <a:extLst>
            <a:ext uri="{91240B29-F687-4F45-9708-019B960494DF}">
              <a14:hiddenLine xmlns:a14="http://schemas.microsoft.com/office/drawing/2010/main" w="57150" algn="ctr">
                <a:solidFill>
                  <a:srgbClr val="C68AD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dirty="0"/>
              <a:t>分散性大</a:t>
            </a:r>
          </a:p>
        </p:txBody>
      </p:sp>
      <p:sp>
        <p:nvSpPr>
          <p:cNvPr id="84" name="AutoShape 38">
            <a:extLst>
              <a:ext uri="{FF2B5EF4-FFF2-40B4-BE49-F238E27FC236}">
                <a16:creationId xmlns:a16="http://schemas.microsoft.com/office/drawing/2014/main" id="{459A7BF4-915E-4D2F-877A-3097E182D3F4}"/>
              </a:ext>
            </a:extLst>
          </p:cNvPr>
          <p:cNvSpPr>
            <a:spLocks noChangeArrowheads="1"/>
          </p:cNvSpPr>
          <p:nvPr/>
        </p:nvSpPr>
        <p:spPr bwMode="invGray">
          <a:xfrm>
            <a:off x="10492453" y="3509237"/>
            <a:ext cx="1418299" cy="359696"/>
          </a:xfrm>
          <a:prstGeom prst="roundRect">
            <a:avLst>
              <a:gd name="adj" fmla="val 50000"/>
            </a:avLst>
          </a:prstGeom>
          <a:solidFill>
            <a:schemeClr val="accent2">
              <a:alpha val="70000"/>
            </a:schemeClr>
          </a:solidFill>
          <a:ln>
            <a:noFill/>
          </a:ln>
          <a:effectLst/>
          <a:extLst>
            <a:ext uri="{91240B29-F687-4F45-9708-019B960494DF}">
              <a14:hiddenLine xmlns:a14="http://schemas.microsoft.com/office/drawing/2010/main" w="57150" algn="ctr">
                <a:solidFill>
                  <a:srgbClr val="C68AD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lgn="ctr"/>
            <a:r>
              <a:rPr kumimoji="1" lang="zh-CN" altLang="zh-CN" sz="1400" dirty="0"/>
              <a:t>非线性</a:t>
            </a:r>
            <a:r>
              <a:rPr kumimoji="1" lang="zh-CN" altLang="en-US" sz="1400" dirty="0"/>
              <a:t>严重</a:t>
            </a:r>
            <a:endParaRPr lang="zh-CN" altLang="zh-CN" sz="1400" dirty="0"/>
          </a:p>
        </p:txBody>
      </p:sp>
      <p:sp>
        <p:nvSpPr>
          <p:cNvPr id="85" name="AutoShape 39">
            <a:extLst>
              <a:ext uri="{FF2B5EF4-FFF2-40B4-BE49-F238E27FC236}">
                <a16:creationId xmlns:a16="http://schemas.microsoft.com/office/drawing/2014/main" id="{E2736896-CDF9-404B-90C1-78E6C63987C7}"/>
              </a:ext>
            </a:extLst>
          </p:cNvPr>
          <p:cNvSpPr>
            <a:spLocks noChangeArrowheads="1"/>
          </p:cNvSpPr>
          <p:nvPr/>
        </p:nvSpPr>
        <p:spPr bwMode="invGray">
          <a:xfrm>
            <a:off x="10510349" y="4069625"/>
            <a:ext cx="1418299" cy="359696"/>
          </a:xfrm>
          <a:prstGeom prst="roundRect">
            <a:avLst>
              <a:gd name="adj" fmla="val 50000"/>
            </a:avLst>
          </a:prstGeom>
          <a:solidFill>
            <a:schemeClr val="accent2">
              <a:alpha val="70000"/>
            </a:schemeClr>
          </a:solidFill>
          <a:ln>
            <a:noFill/>
          </a:ln>
          <a:effectLst/>
          <a:extLst>
            <a:ext uri="{91240B29-F687-4F45-9708-019B960494DF}">
              <a14:hiddenLine xmlns:a14="http://schemas.microsoft.com/office/drawing/2010/main" w="57150" algn="ctr">
                <a:solidFill>
                  <a:srgbClr val="C68AD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dirty="0"/>
              <a:t>互换性不好</a:t>
            </a:r>
          </a:p>
        </p:txBody>
      </p:sp>
      <p:sp>
        <p:nvSpPr>
          <p:cNvPr id="86" name="AutoShape 39">
            <a:extLst>
              <a:ext uri="{FF2B5EF4-FFF2-40B4-BE49-F238E27FC236}">
                <a16:creationId xmlns:a16="http://schemas.microsoft.com/office/drawing/2014/main" id="{AADC3D68-991C-4E68-9576-A927D5930215}"/>
              </a:ext>
            </a:extLst>
          </p:cNvPr>
          <p:cNvSpPr>
            <a:spLocks noChangeArrowheads="1"/>
          </p:cNvSpPr>
          <p:nvPr/>
        </p:nvSpPr>
        <p:spPr bwMode="invGray">
          <a:xfrm>
            <a:off x="10485186" y="4726750"/>
            <a:ext cx="1418299" cy="359696"/>
          </a:xfrm>
          <a:prstGeom prst="roundRect">
            <a:avLst>
              <a:gd name="adj" fmla="val 50000"/>
            </a:avLst>
          </a:prstGeom>
          <a:solidFill>
            <a:schemeClr val="accent2">
              <a:alpha val="70000"/>
            </a:schemeClr>
          </a:solidFill>
          <a:ln>
            <a:noFill/>
          </a:ln>
          <a:effectLst/>
          <a:extLst>
            <a:ext uri="{91240B29-F687-4F45-9708-019B960494DF}">
              <a14:hiddenLine xmlns:a14="http://schemas.microsoft.com/office/drawing/2010/main" w="57150" algn="ctr">
                <a:solidFill>
                  <a:srgbClr val="C68AD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zh-CN" sz="1400" dirty="0"/>
              <a:t>长期稳定性差</a:t>
            </a:r>
            <a:endParaRPr lang="zh-CN" altLang="en-US" sz="1400" dirty="0"/>
          </a:p>
        </p:txBody>
      </p:sp>
      <p:cxnSp>
        <p:nvCxnSpPr>
          <p:cNvPr id="6" name="直接箭头连接符 5">
            <a:extLst>
              <a:ext uri="{FF2B5EF4-FFF2-40B4-BE49-F238E27FC236}">
                <a16:creationId xmlns:a16="http://schemas.microsoft.com/office/drawing/2014/main" id="{79AD1359-5960-F980-B187-776D7A98658C}"/>
              </a:ext>
            </a:extLst>
          </p:cNvPr>
          <p:cNvCxnSpPr/>
          <p:nvPr/>
        </p:nvCxnSpPr>
        <p:spPr>
          <a:xfrm flipH="1" flipV="1">
            <a:off x="4439816" y="3868932"/>
            <a:ext cx="714028" cy="380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74B7C6F-1426-1C15-CDE4-11665E13DCD4}"/>
              </a:ext>
            </a:extLst>
          </p:cNvPr>
          <p:cNvCxnSpPr/>
          <p:nvPr/>
        </p:nvCxnSpPr>
        <p:spPr>
          <a:xfrm flipH="1" flipV="1">
            <a:off x="4583832" y="3269948"/>
            <a:ext cx="792088" cy="429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F942C954-9D34-52BD-8A83-ABC93A2C9ECC}"/>
              </a:ext>
            </a:extLst>
          </p:cNvPr>
          <p:cNvCxnSpPr/>
          <p:nvPr/>
        </p:nvCxnSpPr>
        <p:spPr>
          <a:xfrm flipV="1">
            <a:off x="6096000" y="2982975"/>
            <a:ext cx="576064" cy="667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3D077992-43CE-16C3-1D63-65860DF9EE6E}"/>
              </a:ext>
            </a:extLst>
          </p:cNvPr>
          <p:cNvSpPr txBox="1"/>
          <p:nvPr/>
        </p:nvSpPr>
        <p:spPr>
          <a:xfrm>
            <a:off x="4020036" y="2952085"/>
            <a:ext cx="1067852" cy="369332"/>
          </a:xfrm>
          <a:prstGeom prst="rect">
            <a:avLst/>
          </a:prstGeom>
          <a:noFill/>
        </p:spPr>
        <p:txBody>
          <a:bodyPr wrap="square" rtlCol="0">
            <a:spAutoFit/>
          </a:bodyPr>
          <a:lstStyle/>
          <a:p>
            <a:r>
              <a:rPr lang="zh-CN" altLang="en-US" dirty="0"/>
              <a:t>非线性</a:t>
            </a:r>
          </a:p>
        </p:txBody>
      </p:sp>
      <p:sp>
        <p:nvSpPr>
          <p:cNvPr id="16" name="文本框 15">
            <a:extLst>
              <a:ext uri="{FF2B5EF4-FFF2-40B4-BE49-F238E27FC236}">
                <a16:creationId xmlns:a16="http://schemas.microsoft.com/office/drawing/2014/main" id="{48791FEC-9297-9A4C-4B94-92072AC0006C}"/>
              </a:ext>
            </a:extLst>
          </p:cNvPr>
          <p:cNvSpPr txBox="1"/>
          <p:nvPr/>
        </p:nvSpPr>
        <p:spPr>
          <a:xfrm>
            <a:off x="4064929" y="3722546"/>
            <a:ext cx="827257" cy="369332"/>
          </a:xfrm>
          <a:prstGeom prst="rect">
            <a:avLst/>
          </a:prstGeom>
          <a:noFill/>
        </p:spPr>
        <p:txBody>
          <a:bodyPr wrap="square" rtlCol="0">
            <a:spAutoFit/>
          </a:bodyPr>
          <a:lstStyle/>
          <a:p>
            <a:r>
              <a:rPr lang="zh-CN" altLang="en-US" dirty="0"/>
              <a:t>线性</a:t>
            </a:r>
          </a:p>
        </p:txBody>
      </p:sp>
      <p:sp>
        <p:nvSpPr>
          <p:cNvPr id="17" name="文本框 16">
            <a:extLst>
              <a:ext uri="{FF2B5EF4-FFF2-40B4-BE49-F238E27FC236}">
                <a16:creationId xmlns:a16="http://schemas.microsoft.com/office/drawing/2014/main" id="{E3E88A17-8FD7-74EF-A7CB-2A0B7DF475E3}"/>
              </a:ext>
            </a:extLst>
          </p:cNvPr>
          <p:cNvSpPr txBox="1"/>
          <p:nvPr/>
        </p:nvSpPr>
        <p:spPr>
          <a:xfrm>
            <a:off x="6263559" y="2692103"/>
            <a:ext cx="1067852" cy="369332"/>
          </a:xfrm>
          <a:prstGeom prst="rect">
            <a:avLst/>
          </a:prstGeom>
          <a:noFill/>
        </p:spPr>
        <p:txBody>
          <a:bodyPr wrap="square" rtlCol="0">
            <a:spAutoFit/>
          </a:bodyPr>
          <a:lstStyle/>
          <a:p>
            <a:r>
              <a:rPr lang="zh-CN" altLang="en-US" dirty="0"/>
              <a:t>负特性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41" grpId="0" animBg="1"/>
      <p:bldP spid="42" grpId="0"/>
      <p:bldP spid="49" grpId="0" build="p"/>
      <p:bldP spid="67" grpId="0" animBg="1"/>
      <p:bldP spid="68" grpId="0"/>
      <p:bldP spid="69" grpId="0" animBg="1"/>
      <p:bldP spid="70" grpId="0" animBg="1"/>
      <p:bldP spid="71" grpId="0" animBg="1"/>
      <p:bldP spid="72" grpId="0"/>
      <p:bldP spid="73" grpId="0"/>
      <p:bldP spid="74" grpId="0"/>
      <p:bldP spid="75" grpId="0" animBg="1"/>
      <p:bldP spid="76" grpId="0"/>
      <p:bldP spid="81" grpId="0" animBg="1"/>
      <p:bldP spid="82" grpId="0"/>
      <p:bldP spid="83" grpId="0" animBg="1"/>
      <p:bldP spid="84" grpId="0" animBg="1"/>
      <p:bldP spid="85" grpId="0" animBg="1"/>
      <p:bldP spid="86" grpId="0" animBg="1"/>
      <p:bldP spid="15" grpId="0"/>
      <p:bldP spid="16"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NTC</a:t>
            </a:r>
            <a:r>
              <a:rPr lang="zh-CN" altLang="en-US" dirty="0"/>
              <a:t>和</a:t>
            </a:r>
            <a:r>
              <a:rPr lang="en-US" altLang="zh-CN" dirty="0"/>
              <a:t>PTC</a:t>
            </a:r>
            <a:r>
              <a:rPr lang="zh-CN" altLang="en-US" dirty="0"/>
              <a:t>的应用</a:t>
            </a:r>
          </a:p>
        </p:txBody>
      </p:sp>
      <p:graphicFrame>
        <p:nvGraphicFramePr>
          <p:cNvPr id="8" name="对象 7"/>
          <p:cNvGraphicFramePr>
            <a:graphicFrameLocks noChangeAspect="1"/>
          </p:cNvGraphicFramePr>
          <p:nvPr>
            <p:extLst>
              <p:ext uri="{D42A27DB-BD31-4B8C-83A1-F6EECF244321}">
                <p14:modId xmlns:p14="http://schemas.microsoft.com/office/powerpoint/2010/main" val="2601617477"/>
              </p:ext>
            </p:extLst>
          </p:nvPr>
        </p:nvGraphicFramePr>
        <p:xfrm>
          <a:off x="1127448" y="2564904"/>
          <a:ext cx="9853045" cy="2808312"/>
        </p:xfrm>
        <a:graphic>
          <a:graphicData uri="http://schemas.openxmlformats.org/presentationml/2006/ole">
            <mc:AlternateContent xmlns:mc="http://schemas.openxmlformats.org/markup-compatibility/2006">
              <mc:Choice xmlns:v="urn:schemas-microsoft-com:vml" Requires="v">
                <p:oleObj spid="_x0000_s11273" name="文档" r:id="rId3" imgW="5272674" imgH="1350633" progId="Word.Document.12">
                  <p:embed/>
                </p:oleObj>
              </mc:Choice>
              <mc:Fallback>
                <p:oleObj name="文档" r:id="rId3" imgW="5272674" imgH="1350633" progId="Word.Document.12">
                  <p:embed/>
                  <p:pic>
                    <p:nvPicPr>
                      <p:cNvPr id="0" name=""/>
                      <p:cNvPicPr/>
                      <p:nvPr/>
                    </p:nvPicPr>
                    <p:blipFill>
                      <a:blip r:embed="rId4"/>
                      <a:stretch>
                        <a:fillRect/>
                      </a:stretch>
                    </p:blipFill>
                    <p:spPr>
                      <a:xfrm>
                        <a:off x="1127448" y="2564904"/>
                        <a:ext cx="9853045" cy="2808312"/>
                      </a:xfrm>
                      <a:prstGeom prst="rect">
                        <a:avLst/>
                      </a:prstGeom>
                    </p:spPr>
                  </p:pic>
                </p:oleObj>
              </mc:Fallback>
            </mc:AlternateContent>
          </a:graphicData>
        </a:graphic>
      </p:graphicFrame>
    </p:spTree>
    <p:extLst>
      <p:ext uri="{BB962C8B-B14F-4D97-AF65-F5344CB8AC3E}">
        <p14:creationId xmlns:p14="http://schemas.microsoft.com/office/powerpoint/2010/main" val="3405320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日期占位符 1">
            <a:extLst>
              <a:ext uri="{FF2B5EF4-FFF2-40B4-BE49-F238E27FC236}">
                <a16:creationId xmlns:a16="http://schemas.microsoft.com/office/drawing/2014/main" id="{752EC975-AD8C-4CBD-8F9E-BA2799F4ED25}"/>
              </a:ext>
            </a:extLst>
          </p:cNvPr>
          <p:cNvSpPr>
            <a:spLocks noGrp="1"/>
          </p:cNvSpPr>
          <p:nvPr>
            <p:ph type="dt" sz="quarter" idx="10"/>
          </p:nvPr>
        </p:nvSpPr>
        <p:spPr bwMode="auto">
          <a:xfrm>
            <a:off x="0" y="6381750"/>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sz="1000" b="1" kern="1200">
                <a:solidFill>
                  <a:schemeClr val="bg1"/>
                </a:solidFill>
                <a:latin typeface="Arial" charset="0"/>
                <a:ea typeface="宋体" panose="02010600030101010101" pitchFamily="2" charset="-122"/>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defRPr/>
            </a:pPr>
            <a:fld id="{49CB0046-AC1B-4859-8F21-171E96D0585A}" type="datetime12">
              <a:rPr lang="en-US" smtClean="0"/>
              <a:pPr>
                <a:spcBef>
                  <a:spcPct val="0"/>
                </a:spcBef>
                <a:buFontTx/>
                <a:buNone/>
                <a:defRPr/>
              </a:pPr>
              <a:t>11:37 AM</a:t>
            </a:fld>
            <a:endParaRPr lang="en-US" altLang="zh-CN" sz="1000">
              <a:solidFill>
                <a:schemeClr val="bg1"/>
              </a:solidFill>
            </a:endParaRPr>
          </a:p>
        </p:txBody>
      </p:sp>
      <p:sp>
        <p:nvSpPr>
          <p:cNvPr id="62467" name="灯片编号占位符 3">
            <a:extLst>
              <a:ext uri="{FF2B5EF4-FFF2-40B4-BE49-F238E27FC236}">
                <a16:creationId xmlns:a16="http://schemas.microsoft.com/office/drawing/2014/main" id="{224EC6FB-6A43-44BD-8391-35E9D33243F2}"/>
              </a:ext>
            </a:extLst>
          </p:cNvPr>
          <p:cNvSpPr>
            <a:spLocks noGrp="1"/>
          </p:cNvSpPr>
          <p:nvPr>
            <p:ph type="sldNum" sz="quarter" idx="12"/>
          </p:nvPr>
        </p:nvSpPr>
        <p:spPr bwMode="auto">
          <a:xfrm>
            <a:off x="7010400" y="6381750"/>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sz="1000" b="1" kern="1200">
                <a:solidFill>
                  <a:schemeClr val="bg1"/>
                </a:solidFill>
                <a:latin typeface="Arial" panose="020B0604020202020204" pitchFamily="34" charset="0"/>
                <a:ea typeface="隶书" panose="02010509060101010101" pitchFamily="49" charset="-122"/>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AA36AA3F-A03F-45B7-812E-6DF5C5CCC4F3}" type="slidenum">
              <a:rPr lang="en-US" altLang="zh-CN" smtClean="0"/>
              <a:pPr>
                <a:spcBef>
                  <a:spcPct val="0"/>
                </a:spcBef>
                <a:buFontTx/>
                <a:buNone/>
              </a:pPr>
              <a:t>46</a:t>
            </a:fld>
            <a:endParaRPr lang="en-US" altLang="zh-CN" sz="1000">
              <a:solidFill>
                <a:schemeClr val="bg1"/>
              </a:solidFill>
              <a:ea typeface="隶书" panose="02010509060101010101" pitchFamily="49" charset="-122"/>
            </a:endParaRPr>
          </a:p>
        </p:txBody>
      </p:sp>
      <p:sp>
        <p:nvSpPr>
          <p:cNvPr id="62468" name="Rectangle 4">
            <a:extLst>
              <a:ext uri="{FF2B5EF4-FFF2-40B4-BE49-F238E27FC236}">
                <a16:creationId xmlns:a16="http://schemas.microsoft.com/office/drawing/2014/main" id="{C72F3961-A676-4AAF-B642-EED8D8CEA6DD}"/>
              </a:ext>
            </a:extLst>
          </p:cNvPr>
          <p:cNvSpPr>
            <a:spLocks noChangeArrowheads="1"/>
          </p:cNvSpPr>
          <p:nvPr/>
        </p:nvSpPr>
        <p:spPr bwMode="auto">
          <a:xfrm>
            <a:off x="3432175" y="1004889"/>
            <a:ext cx="511175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1" lang="zh-CN" altLang="en-US" sz="2400" b="1" dirty="0">
                <a:solidFill>
                  <a:srgbClr val="0000FF"/>
                </a:solidFill>
                <a:latin typeface="黑体" panose="02010609060101010101" pitchFamily="49" charset="-122"/>
                <a:ea typeface="黑体" panose="02010609060101010101" pitchFamily="49" charset="-122"/>
              </a:rPr>
              <a:t>讨论：热敏电阻与金属热电阻的区别</a:t>
            </a:r>
          </a:p>
        </p:txBody>
      </p:sp>
      <p:sp>
        <p:nvSpPr>
          <p:cNvPr id="62469" name="Rectangle 5">
            <a:extLst>
              <a:ext uri="{FF2B5EF4-FFF2-40B4-BE49-F238E27FC236}">
                <a16:creationId xmlns:a16="http://schemas.microsoft.com/office/drawing/2014/main" id="{B510FEE2-1538-4C6C-B378-A5730C359F9C}"/>
              </a:ext>
            </a:extLst>
          </p:cNvPr>
          <p:cNvSpPr>
            <a:spLocks noChangeArrowheads="1"/>
          </p:cNvSpPr>
          <p:nvPr/>
        </p:nvSpPr>
        <p:spPr bwMode="auto">
          <a:xfrm>
            <a:off x="1955801" y="1341438"/>
            <a:ext cx="835342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2000"/>
              </a:lnSpc>
              <a:spcBef>
                <a:spcPts val="1200"/>
              </a:spcBef>
              <a:buNone/>
            </a:pPr>
            <a:endParaRPr lang="zh-CN" altLang="en-US" sz="180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62470" name="Rectangle 6">
            <a:extLst>
              <a:ext uri="{FF2B5EF4-FFF2-40B4-BE49-F238E27FC236}">
                <a16:creationId xmlns:a16="http://schemas.microsoft.com/office/drawing/2014/main" id="{C984B5C3-9FE0-42D2-B37E-D2E59CA2F226}"/>
              </a:ext>
            </a:extLst>
          </p:cNvPr>
          <p:cNvSpPr>
            <a:spLocks noChangeArrowheads="1"/>
          </p:cNvSpPr>
          <p:nvPr/>
        </p:nvSpPr>
        <p:spPr bwMode="auto">
          <a:xfrm>
            <a:off x="-498475" y="1852583"/>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sp>
        <p:nvSpPr>
          <p:cNvPr id="62471" name="Rectangle 7">
            <a:extLst>
              <a:ext uri="{FF2B5EF4-FFF2-40B4-BE49-F238E27FC236}">
                <a16:creationId xmlns:a16="http://schemas.microsoft.com/office/drawing/2014/main" id="{B8362C9F-72C4-495D-998F-77726557B042}"/>
              </a:ext>
            </a:extLst>
          </p:cNvPr>
          <p:cNvSpPr>
            <a:spLocks noChangeArrowheads="1"/>
          </p:cNvSpPr>
          <p:nvPr/>
        </p:nvSpPr>
        <p:spPr bwMode="auto">
          <a:xfrm>
            <a:off x="-498475" y="1852583"/>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sp>
        <p:nvSpPr>
          <p:cNvPr id="2" name="矩形 1">
            <a:extLst>
              <a:ext uri="{FF2B5EF4-FFF2-40B4-BE49-F238E27FC236}">
                <a16:creationId xmlns:a16="http://schemas.microsoft.com/office/drawing/2014/main" id="{7604C8B6-6209-44BD-B114-1AD27BBB2583}"/>
              </a:ext>
            </a:extLst>
          </p:cNvPr>
          <p:cNvSpPr/>
          <p:nvPr/>
        </p:nvSpPr>
        <p:spPr>
          <a:xfrm>
            <a:off x="1091506" y="1556792"/>
            <a:ext cx="9793087" cy="4247317"/>
          </a:xfrm>
          <a:prstGeom prst="rect">
            <a:avLst/>
          </a:prstGeom>
        </p:spPr>
        <p:txBody>
          <a:bodyPr wrap="square">
            <a:spAutoFit/>
          </a:bodyPr>
          <a:lstStyle/>
          <a:p>
            <a:pPr algn="just">
              <a:lnSpc>
                <a:spcPct val="125000"/>
              </a:lnSpc>
              <a:spcAft>
                <a:spcPts val="0"/>
              </a:spcAft>
              <a:defRPr/>
            </a:pPr>
            <a:r>
              <a:rPr lang="zh-CN" altLang="zh-CN" sz="2400" kern="100" dirty="0">
                <a:solidFill>
                  <a:srgbClr val="FF0000"/>
                </a:solidFill>
                <a:latin typeface="Times New Roman" panose="02020603050405020304" pitchFamily="18" charset="0"/>
              </a:rPr>
              <a:t>相同点</a:t>
            </a:r>
            <a:r>
              <a:rPr lang="zh-CN" altLang="zh-CN" sz="2400" kern="100" dirty="0">
                <a:latin typeface="Times New Roman" panose="02020603050405020304" pitchFamily="18" charset="0"/>
              </a:rPr>
              <a:t>：</a:t>
            </a:r>
            <a:endParaRPr lang="en-US" altLang="zh-CN" sz="2400" kern="100" dirty="0">
              <a:latin typeface="Times New Roman" panose="02020603050405020304" pitchFamily="18" charset="0"/>
            </a:endParaRPr>
          </a:p>
          <a:p>
            <a:pPr algn="just">
              <a:lnSpc>
                <a:spcPct val="125000"/>
              </a:lnSpc>
              <a:spcAft>
                <a:spcPts val="0"/>
              </a:spcAft>
              <a:defRPr/>
            </a:pPr>
            <a:r>
              <a:rPr lang="zh-CN" altLang="zh-CN" sz="2400" kern="100" dirty="0">
                <a:latin typeface="Times New Roman" panose="02020603050405020304" pitchFamily="18" charset="0"/>
              </a:rPr>
              <a:t>两者都是将温度的变化转换为电阻值大小，即电阻值随温度变化而改变</a:t>
            </a:r>
            <a:endParaRPr lang="en-US" altLang="zh-CN" sz="2400" kern="100" dirty="0">
              <a:latin typeface="Times New Roman" panose="02020603050405020304" pitchFamily="18" charset="0"/>
            </a:endParaRPr>
          </a:p>
          <a:p>
            <a:pPr algn="just">
              <a:lnSpc>
                <a:spcPct val="125000"/>
              </a:lnSpc>
              <a:spcAft>
                <a:spcPts val="0"/>
              </a:spcAft>
              <a:defRPr/>
            </a:pPr>
            <a:endParaRPr lang="en-US" altLang="zh-CN" sz="2400" kern="100" dirty="0">
              <a:latin typeface="Times New Roman" panose="02020603050405020304" pitchFamily="18" charset="0"/>
            </a:endParaRPr>
          </a:p>
          <a:p>
            <a:pPr algn="just">
              <a:lnSpc>
                <a:spcPct val="125000"/>
              </a:lnSpc>
              <a:spcAft>
                <a:spcPts val="0"/>
              </a:spcAft>
              <a:defRPr/>
            </a:pPr>
            <a:endParaRPr lang="en-US" altLang="zh-CN" sz="2400" kern="100" dirty="0">
              <a:latin typeface="Times New Roman" panose="02020603050405020304" pitchFamily="18" charset="0"/>
            </a:endParaRPr>
          </a:p>
          <a:p>
            <a:pPr algn="just">
              <a:lnSpc>
                <a:spcPct val="125000"/>
              </a:lnSpc>
              <a:spcAft>
                <a:spcPts val="0"/>
              </a:spcAft>
              <a:defRPr/>
            </a:pPr>
            <a:r>
              <a:rPr lang="zh-CN" altLang="zh-CN" sz="2400" kern="100" dirty="0">
                <a:solidFill>
                  <a:srgbClr val="FF0000"/>
                </a:solidFill>
                <a:latin typeface="Times New Roman" panose="02020603050405020304" pitchFamily="18" charset="0"/>
                <a:cs typeface="Times New Roman" panose="02020603050405020304" pitchFamily="18" charset="0"/>
              </a:rPr>
              <a:t>不同点</a:t>
            </a:r>
            <a:r>
              <a:rPr lang="zh-CN" altLang="zh-CN" sz="2400" kern="100" dirty="0">
                <a:latin typeface="Times New Roman" panose="02020603050405020304" pitchFamily="18" charset="0"/>
                <a:cs typeface="Times New Roman" panose="02020603050405020304" pitchFamily="18" charset="0"/>
              </a:rPr>
              <a:t>：</a:t>
            </a:r>
            <a:endParaRPr lang="en-US" altLang="zh-CN" sz="2400" kern="100" dirty="0">
              <a:latin typeface="Times New Roman" panose="02020603050405020304" pitchFamily="18" charset="0"/>
              <a:cs typeface="Times New Roman" panose="02020603050405020304" pitchFamily="18" charset="0"/>
            </a:endParaRPr>
          </a:p>
          <a:p>
            <a:pPr algn="just">
              <a:lnSpc>
                <a:spcPct val="125000"/>
              </a:lnSpc>
              <a:spcAft>
                <a:spcPts val="0"/>
              </a:spcAft>
              <a:defRPr/>
            </a:pPr>
            <a:r>
              <a:rPr lang="zh-CN" altLang="zh-CN" sz="2400" kern="100" dirty="0">
                <a:latin typeface="Times New Roman" panose="02020603050405020304" pitchFamily="18" charset="0"/>
                <a:cs typeface="Times New Roman" panose="02020603050405020304" pitchFamily="18" charset="0"/>
              </a:rPr>
              <a:t>热电阻一般采用金属材料，而热敏电阻采用</a:t>
            </a:r>
            <a:r>
              <a:rPr lang="zh-CN" altLang="en-US" sz="2400" kern="100" dirty="0">
                <a:latin typeface="Times New Roman" panose="02020603050405020304" pitchFamily="18" charset="0"/>
                <a:cs typeface="Times New Roman" panose="02020603050405020304" pitchFamily="18" charset="0"/>
              </a:rPr>
              <a:t>陶瓷或者高分子</a:t>
            </a:r>
            <a:r>
              <a:rPr lang="zh-CN" altLang="zh-CN" sz="2400" kern="100" dirty="0">
                <a:latin typeface="Times New Roman" panose="02020603050405020304" pitchFamily="18" charset="0"/>
                <a:cs typeface="Times New Roman" panose="02020603050405020304" pitchFamily="18" charset="0"/>
              </a:rPr>
              <a:t>材料；</a:t>
            </a:r>
            <a:endParaRPr lang="en-US" altLang="zh-CN" sz="2400" kern="100" dirty="0">
              <a:latin typeface="Times New Roman" panose="02020603050405020304" pitchFamily="18" charset="0"/>
              <a:cs typeface="Times New Roman" panose="02020603050405020304" pitchFamily="18" charset="0"/>
            </a:endParaRPr>
          </a:p>
          <a:p>
            <a:pPr algn="just">
              <a:lnSpc>
                <a:spcPct val="125000"/>
              </a:lnSpc>
              <a:spcAft>
                <a:spcPts val="0"/>
              </a:spcAft>
              <a:defRPr/>
            </a:pPr>
            <a:r>
              <a:rPr lang="zh-CN" altLang="zh-CN" sz="2400" kern="100" dirty="0">
                <a:latin typeface="Times New Roman" panose="02020603050405020304" pitchFamily="18" charset="0"/>
                <a:cs typeface="Times New Roman" panose="02020603050405020304" pitchFamily="18" charset="0"/>
              </a:rPr>
              <a:t>热电阻为正温度系数，而热敏电阻则可分为正温度系数、负温度系数和临界温度系数；</a:t>
            </a:r>
            <a:endParaRPr lang="en-US" altLang="zh-CN" sz="2400" kern="100" dirty="0">
              <a:latin typeface="Times New Roman" panose="02020603050405020304" pitchFamily="18" charset="0"/>
              <a:cs typeface="Times New Roman" panose="02020603050405020304" pitchFamily="18" charset="0"/>
            </a:endParaRPr>
          </a:p>
          <a:p>
            <a:pPr algn="just">
              <a:lnSpc>
                <a:spcPct val="125000"/>
              </a:lnSpc>
              <a:spcAft>
                <a:spcPts val="0"/>
              </a:spcAft>
              <a:defRPr/>
            </a:pPr>
            <a:r>
              <a:rPr lang="zh-CN" altLang="zh-CN" sz="2400" kern="100" dirty="0">
                <a:latin typeface="Times New Roman" panose="02020603050405020304" pitchFamily="18" charset="0"/>
                <a:cs typeface="Times New Roman" panose="02020603050405020304" pitchFamily="18" charset="0"/>
              </a:rPr>
              <a:t>热电阻比较于热敏电阻，化学稳定性好，测量范围大，但灵敏度较差。</a:t>
            </a:r>
            <a:endParaRPr lang="zh-CN" altLang="en-US" sz="2400" dirty="0"/>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1"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barn(inVertical)">
                                      <p:cBhvr>
                                        <p:cTn id="13" dur="500"/>
                                        <p:tgtEl>
                                          <p:spTgt spid="2">
                                            <p:txEl>
                                              <p:pRg st="4" end="4"/>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barn(inVertical)">
                                      <p:cBhvr>
                                        <p:cTn id="16" dur="500"/>
                                        <p:tgtEl>
                                          <p:spTgt spid="2">
                                            <p:txEl>
                                              <p:pRg st="5" end="5"/>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barn(inVertical)">
                                      <p:cBhvr>
                                        <p:cTn id="19" dur="500"/>
                                        <p:tgtEl>
                                          <p:spTgt spid="2">
                                            <p:txEl>
                                              <p:pRg st="6" end="6"/>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barn(inVertical)">
                                      <p:cBhvr>
                                        <p:cTn id="2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lIns="91440" tIns="45720" rIns="91440" bIns="45720" rtlCol="0" anchor="b" anchorCtr="0">
            <a:normAutofit fontScale="90000"/>
          </a:bodyPr>
          <a:lstStyle/>
          <a:p>
            <a:pPr eaLnBrk="1" hangingPunct="1"/>
            <a:r>
              <a:rPr lang="zh-CN" altLang="zh-CN" b="0">
                <a:ea typeface="宋体" panose="02010600030101010101" pitchFamily="2" charset="-122"/>
              </a:rPr>
              <a:t>常用传感器及其调理电路</a:t>
            </a:r>
            <a:endParaRPr lang="zh-CN" altLang="en-US">
              <a:ea typeface="宋体" panose="02010600030101010101" pitchFamily="2" charset="-122"/>
            </a:endParaRPr>
          </a:p>
        </p:txBody>
      </p:sp>
      <p:grpSp>
        <p:nvGrpSpPr>
          <p:cNvPr id="5" name="组合 4"/>
          <p:cNvGrpSpPr/>
          <p:nvPr/>
        </p:nvGrpSpPr>
        <p:grpSpPr>
          <a:xfrm>
            <a:off x="695400" y="907852"/>
            <a:ext cx="5460930" cy="472042"/>
            <a:chOff x="1841535" y="1274734"/>
            <a:chExt cx="5460930" cy="472042"/>
          </a:xfrm>
        </p:grpSpPr>
        <p:grpSp>
          <p:nvGrpSpPr>
            <p:cNvPr id="48" name="组合 47"/>
            <p:cNvGrpSpPr/>
            <p:nvPr/>
          </p:nvGrpSpPr>
          <p:grpSpPr>
            <a:xfrm>
              <a:off x="1841535" y="1303550"/>
              <a:ext cx="843427" cy="443226"/>
              <a:chOff x="666810" y="2586037"/>
              <a:chExt cx="468000" cy="245937"/>
            </a:xfrm>
          </p:grpSpPr>
          <p:sp>
            <p:nvSpPr>
              <p:cNvPr id="5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2" name="文本框 5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9" name="直接连接符 48"/>
            <p:cNvCxnSpPr>
              <a:stCxn id="51"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zh-CN" sz="2400" dirty="0">
                  <a:solidFill>
                    <a:schemeClr val="accent1"/>
                  </a:solidFill>
                  <a:latin typeface="Tahoma" pitchFamily="34" charset="0"/>
                </a:rPr>
                <a:t>传感器概述</a:t>
              </a:r>
              <a:endParaRPr kumimoji="1" lang="en-US" altLang="zh-CN" sz="2400" dirty="0">
                <a:solidFill>
                  <a:schemeClr val="accent1"/>
                </a:solidFill>
                <a:latin typeface="Tahoma" pitchFamily="34" charset="0"/>
              </a:endParaRPr>
            </a:p>
          </p:txBody>
        </p:sp>
      </p:grpSp>
      <p:grpSp>
        <p:nvGrpSpPr>
          <p:cNvPr id="6" name="组合 5"/>
          <p:cNvGrpSpPr/>
          <p:nvPr/>
        </p:nvGrpSpPr>
        <p:grpSpPr>
          <a:xfrm>
            <a:off x="695400" y="1504614"/>
            <a:ext cx="5460930" cy="472042"/>
            <a:chOff x="1841535" y="2194707"/>
            <a:chExt cx="5460930" cy="472042"/>
          </a:xfrm>
        </p:grpSpPr>
        <p:grpSp>
          <p:nvGrpSpPr>
            <p:cNvPr id="43" name="组合 42"/>
            <p:cNvGrpSpPr/>
            <p:nvPr/>
          </p:nvGrpSpPr>
          <p:grpSpPr>
            <a:xfrm>
              <a:off x="1841535" y="2223523"/>
              <a:ext cx="843427" cy="443226"/>
              <a:chOff x="666810" y="2586037"/>
              <a:chExt cx="468000" cy="245937"/>
            </a:xfrm>
          </p:grpSpPr>
          <p:sp>
            <p:nvSpPr>
              <p:cNvPr id="4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7" name="文本框 4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4" name="直接连接符 43"/>
            <p:cNvCxnSpPr>
              <a:stCxn id="46"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2915073" y="2194707"/>
              <a:ext cx="4387392" cy="461665"/>
            </a:xfrm>
            <a:prstGeom prst="rect">
              <a:avLst/>
            </a:prstGeom>
            <a:noFill/>
          </p:spPr>
          <p:txBody>
            <a:bodyPr wrap="square" rtlCol="0">
              <a:spAutoFit/>
            </a:bodyPr>
            <a:lstStyle/>
            <a:p>
              <a:r>
                <a:rPr lang="zh-CN" altLang="en-US" sz="2400" dirty="0"/>
                <a:t>金属温度传感器</a:t>
              </a:r>
            </a:p>
          </p:txBody>
        </p:sp>
      </p:grpSp>
      <p:grpSp>
        <p:nvGrpSpPr>
          <p:cNvPr id="7" name="组合 6"/>
          <p:cNvGrpSpPr/>
          <p:nvPr/>
        </p:nvGrpSpPr>
        <p:grpSpPr>
          <a:xfrm>
            <a:off x="695400" y="2101376"/>
            <a:ext cx="5460930" cy="472042"/>
            <a:chOff x="1841535" y="3114680"/>
            <a:chExt cx="5460930" cy="472042"/>
          </a:xfrm>
        </p:grpSpPr>
        <p:grpSp>
          <p:nvGrpSpPr>
            <p:cNvPr id="38" name="组合 37"/>
            <p:cNvGrpSpPr/>
            <p:nvPr/>
          </p:nvGrpSpPr>
          <p:grpSpPr>
            <a:xfrm>
              <a:off x="1841535" y="3143496"/>
              <a:ext cx="843427" cy="443226"/>
              <a:chOff x="666810" y="2586037"/>
              <a:chExt cx="468000" cy="245937"/>
            </a:xfrm>
          </p:grpSpPr>
          <p:sp>
            <p:nvSpPr>
              <p:cNvPr id="4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2" name="文本框 4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9" name="直接连接符 38"/>
            <p:cNvCxnSpPr>
              <a:stCxn id="41"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2915073" y="3114680"/>
              <a:ext cx="4387392" cy="461665"/>
            </a:xfrm>
            <a:prstGeom prst="rect">
              <a:avLst/>
            </a:prstGeom>
            <a:noFill/>
          </p:spPr>
          <p:txBody>
            <a:bodyPr wrap="square" rtlCol="0">
              <a:spAutoFit/>
            </a:bodyPr>
            <a:lstStyle/>
            <a:p>
              <a:r>
                <a:rPr lang="zh-CN" altLang="en-US" sz="2400" dirty="0"/>
                <a:t>热电偶</a:t>
              </a:r>
            </a:p>
          </p:txBody>
        </p:sp>
      </p:grpSp>
      <p:grpSp>
        <p:nvGrpSpPr>
          <p:cNvPr id="8" name="组合 7"/>
          <p:cNvGrpSpPr/>
          <p:nvPr/>
        </p:nvGrpSpPr>
        <p:grpSpPr>
          <a:xfrm>
            <a:off x="695400" y="2698138"/>
            <a:ext cx="5460930" cy="472042"/>
            <a:chOff x="1841535" y="4034653"/>
            <a:chExt cx="5460930" cy="472042"/>
          </a:xfrm>
        </p:grpSpPr>
        <p:grpSp>
          <p:nvGrpSpPr>
            <p:cNvPr id="33" name="组合 32"/>
            <p:cNvGrpSpPr/>
            <p:nvPr/>
          </p:nvGrpSpPr>
          <p:grpSpPr>
            <a:xfrm>
              <a:off x="1841535" y="4063469"/>
              <a:ext cx="843427" cy="443226"/>
              <a:chOff x="666810" y="2586037"/>
              <a:chExt cx="468000" cy="245937"/>
            </a:xfrm>
          </p:grpSpPr>
          <p:sp>
            <p:nvSpPr>
              <p:cNvPr id="3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7" name="文本框 3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4" name="直接连接符 33"/>
            <p:cNvCxnSpPr>
              <a:stCxn id="36"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915073" y="4034653"/>
              <a:ext cx="4387392" cy="461665"/>
            </a:xfrm>
            <a:prstGeom prst="rect">
              <a:avLst/>
            </a:prstGeom>
            <a:noFill/>
          </p:spPr>
          <p:txBody>
            <a:bodyPr wrap="square" rtlCol="0">
              <a:spAutoFit/>
            </a:bodyPr>
            <a:lstStyle/>
            <a:p>
              <a:r>
                <a:rPr lang="zh-CN" altLang="en-US" sz="2400" dirty="0"/>
                <a:t>热敏电阻</a:t>
              </a:r>
            </a:p>
          </p:txBody>
        </p:sp>
      </p:grpSp>
      <p:grpSp>
        <p:nvGrpSpPr>
          <p:cNvPr id="9" name="组合 8"/>
          <p:cNvGrpSpPr/>
          <p:nvPr/>
        </p:nvGrpSpPr>
        <p:grpSpPr>
          <a:xfrm>
            <a:off x="696234" y="3294900"/>
            <a:ext cx="5460930" cy="472042"/>
            <a:chOff x="1841535" y="4954628"/>
            <a:chExt cx="5460930" cy="472042"/>
          </a:xfrm>
        </p:grpSpPr>
        <p:grpSp>
          <p:nvGrpSpPr>
            <p:cNvPr id="28" name="组合 27"/>
            <p:cNvGrpSpPr/>
            <p:nvPr/>
          </p:nvGrpSpPr>
          <p:grpSpPr>
            <a:xfrm>
              <a:off x="1841535" y="4983444"/>
              <a:ext cx="843427" cy="443226"/>
              <a:chOff x="666810" y="2586037"/>
              <a:chExt cx="468000" cy="245937"/>
            </a:xfrm>
          </p:grpSpPr>
          <p:sp>
            <p:nvSpPr>
              <p:cNvPr id="3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2" name="文本框 3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9" name="直接连接符 28"/>
            <p:cNvCxnSpPr>
              <a:stCxn id="3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915073" y="4954628"/>
              <a:ext cx="4387392" cy="461665"/>
            </a:xfrm>
            <a:prstGeom prst="rect">
              <a:avLst/>
            </a:prstGeom>
            <a:noFill/>
          </p:spPr>
          <p:txBody>
            <a:bodyPr wrap="square" rtlCol="0">
              <a:spAutoFit/>
            </a:bodyPr>
            <a:lstStyle/>
            <a:p>
              <a:r>
                <a:rPr lang="zh-CN" altLang="en-US" sz="2400" dirty="0"/>
                <a:t>霍尔传感器</a:t>
              </a:r>
            </a:p>
          </p:txBody>
        </p:sp>
      </p:grpSp>
      <p:grpSp>
        <p:nvGrpSpPr>
          <p:cNvPr id="10" name="组合 9"/>
          <p:cNvGrpSpPr/>
          <p:nvPr/>
        </p:nvGrpSpPr>
        <p:grpSpPr>
          <a:xfrm>
            <a:off x="695400" y="3891662"/>
            <a:ext cx="5460930" cy="472042"/>
            <a:chOff x="1993935" y="1427134"/>
            <a:chExt cx="5460930" cy="472042"/>
          </a:xfrm>
        </p:grpSpPr>
        <p:grpSp>
          <p:nvGrpSpPr>
            <p:cNvPr id="23" name="组合 22"/>
            <p:cNvGrpSpPr/>
            <p:nvPr/>
          </p:nvGrpSpPr>
          <p:grpSpPr>
            <a:xfrm>
              <a:off x="1993935" y="1455950"/>
              <a:ext cx="843427" cy="443226"/>
              <a:chOff x="666810" y="2586037"/>
              <a:chExt cx="468000" cy="245937"/>
            </a:xfrm>
          </p:grpSpPr>
          <p:sp>
            <p:nvSpPr>
              <p:cNvPr id="2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7" name="文本框 2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4" name="直接连接符 23"/>
            <p:cNvCxnSpPr>
              <a:stCxn id="26"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67473" y="1427134"/>
              <a:ext cx="4387392" cy="461665"/>
            </a:xfrm>
            <a:prstGeom prst="rect">
              <a:avLst/>
            </a:prstGeom>
            <a:noFill/>
          </p:spPr>
          <p:txBody>
            <a:bodyPr wrap="square" rtlCol="0">
              <a:spAutoFit/>
            </a:bodyPr>
            <a:lstStyle/>
            <a:p>
              <a:r>
                <a:rPr lang="zh-CN" altLang="en-US" sz="2400" dirty="0"/>
                <a:t>磁阻传感器</a:t>
              </a:r>
            </a:p>
          </p:txBody>
        </p:sp>
      </p:grpSp>
      <p:grpSp>
        <p:nvGrpSpPr>
          <p:cNvPr id="11" name="组合 10"/>
          <p:cNvGrpSpPr/>
          <p:nvPr/>
        </p:nvGrpSpPr>
        <p:grpSpPr>
          <a:xfrm>
            <a:off x="695400" y="4488424"/>
            <a:ext cx="5460930" cy="472042"/>
            <a:chOff x="1841535" y="5284653"/>
            <a:chExt cx="5460930" cy="472042"/>
          </a:xfrm>
        </p:grpSpPr>
        <p:grpSp>
          <p:nvGrpSpPr>
            <p:cNvPr id="18" name="组合 17"/>
            <p:cNvGrpSpPr/>
            <p:nvPr/>
          </p:nvGrpSpPr>
          <p:grpSpPr>
            <a:xfrm>
              <a:off x="1841535" y="5313469"/>
              <a:ext cx="843427" cy="443226"/>
              <a:chOff x="666810" y="2586037"/>
              <a:chExt cx="468000" cy="245937"/>
            </a:xfrm>
          </p:grpSpPr>
          <p:sp>
            <p:nvSpPr>
              <p:cNvPr id="2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2" name="文本框 2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9" name="直接连接符 18"/>
            <p:cNvCxnSpPr>
              <a:stCxn id="21"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15073" y="5284653"/>
              <a:ext cx="4387392" cy="461665"/>
            </a:xfrm>
            <a:prstGeom prst="rect">
              <a:avLst/>
            </a:prstGeom>
            <a:noFill/>
          </p:spPr>
          <p:txBody>
            <a:bodyPr wrap="square" rtlCol="0">
              <a:spAutoFit/>
            </a:bodyPr>
            <a:lstStyle/>
            <a:p>
              <a:r>
                <a:rPr lang="zh-CN" altLang="en-US" sz="2400" dirty="0"/>
                <a:t>电场测量探头</a:t>
              </a:r>
            </a:p>
          </p:txBody>
        </p:sp>
      </p:grpSp>
      <p:grpSp>
        <p:nvGrpSpPr>
          <p:cNvPr id="12" name="组合 11"/>
          <p:cNvGrpSpPr/>
          <p:nvPr/>
        </p:nvGrpSpPr>
        <p:grpSpPr>
          <a:xfrm>
            <a:off x="695400" y="5085184"/>
            <a:ext cx="5460930" cy="472042"/>
            <a:chOff x="1841535" y="5284653"/>
            <a:chExt cx="5460930" cy="472042"/>
          </a:xfrm>
        </p:grpSpPr>
        <p:grpSp>
          <p:nvGrpSpPr>
            <p:cNvPr id="13" name="组合 12"/>
            <p:cNvGrpSpPr/>
            <p:nvPr/>
          </p:nvGrpSpPr>
          <p:grpSpPr>
            <a:xfrm>
              <a:off x="1841535" y="5313469"/>
              <a:ext cx="843427" cy="443226"/>
              <a:chOff x="666810" y="2586037"/>
              <a:chExt cx="468000" cy="245937"/>
            </a:xfrm>
          </p:grpSpPr>
          <p:sp>
            <p:nvSpPr>
              <p:cNvPr id="1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7" name="文本框 1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4" name="直接连接符 13"/>
            <p:cNvCxnSpPr>
              <a:stCxn id="16"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15073" y="5284653"/>
              <a:ext cx="4387392" cy="461665"/>
            </a:xfrm>
            <a:prstGeom prst="rect">
              <a:avLst/>
            </a:prstGeom>
            <a:noFill/>
          </p:spPr>
          <p:txBody>
            <a:bodyPr wrap="square" rtlCol="0">
              <a:spAutoFit/>
            </a:bodyPr>
            <a:lstStyle/>
            <a:p>
              <a:r>
                <a:rPr lang="zh-CN" altLang="en-US" sz="2400" dirty="0"/>
                <a:t>电涡流传感器</a:t>
              </a:r>
            </a:p>
          </p:txBody>
        </p:sp>
      </p:grpSp>
      <p:grpSp>
        <p:nvGrpSpPr>
          <p:cNvPr id="53" name="组合 52"/>
          <p:cNvGrpSpPr/>
          <p:nvPr/>
        </p:nvGrpSpPr>
        <p:grpSpPr>
          <a:xfrm>
            <a:off x="6385607" y="936668"/>
            <a:ext cx="5460930" cy="472042"/>
            <a:chOff x="1841535" y="1274734"/>
            <a:chExt cx="5460930" cy="472042"/>
          </a:xfrm>
        </p:grpSpPr>
        <p:grpSp>
          <p:nvGrpSpPr>
            <p:cNvPr id="54" name="组合 53"/>
            <p:cNvGrpSpPr/>
            <p:nvPr/>
          </p:nvGrpSpPr>
          <p:grpSpPr>
            <a:xfrm>
              <a:off x="1841535" y="1303550"/>
              <a:ext cx="843427" cy="443226"/>
              <a:chOff x="666810" y="2586037"/>
              <a:chExt cx="468000" cy="245937"/>
            </a:xfrm>
          </p:grpSpPr>
          <p:sp>
            <p:nvSpPr>
              <p:cNvPr id="57"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8" name="文本框 57"/>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9</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5" name="直接连接符 54"/>
            <p:cNvCxnSpPr>
              <a:stCxn id="57"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en-US" sz="2400" dirty="0">
                  <a:solidFill>
                    <a:schemeClr val="accent1"/>
                  </a:solidFill>
                  <a:latin typeface="Tahoma" pitchFamily="34" charset="0"/>
                </a:rPr>
                <a:t>压电传感器</a:t>
              </a:r>
            </a:p>
          </p:txBody>
        </p:sp>
      </p:grpSp>
      <p:grpSp>
        <p:nvGrpSpPr>
          <p:cNvPr id="59" name="组合 58"/>
          <p:cNvGrpSpPr/>
          <p:nvPr/>
        </p:nvGrpSpPr>
        <p:grpSpPr>
          <a:xfrm>
            <a:off x="6385607" y="1533430"/>
            <a:ext cx="5460930" cy="472042"/>
            <a:chOff x="1841535" y="2194707"/>
            <a:chExt cx="5460930" cy="472042"/>
          </a:xfrm>
        </p:grpSpPr>
        <p:grpSp>
          <p:nvGrpSpPr>
            <p:cNvPr id="60" name="组合 59"/>
            <p:cNvGrpSpPr/>
            <p:nvPr/>
          </p:nvGrpSpPr>
          <p:grpSpPr>
            <a:xfrm>
              <a:off x="1841535" y="2223523"/>
              <a:ext cx="843427" cy="443226"/>
              <a:chOff x="666810" y="2586037"/>
              <a:chExt cx="468000" cy="245937"/>
            </a:xfrm>
          </p:grpSpPr>
          <p:sp>
            <p:nvSpPr>
              <p:cNvPr id="6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4" name="文本框 6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10</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1" name="直接连接符 60"/>
            <p:cNvCxnSpPr>
              <a:stCxn id="6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2915073" y="2194707"/>
              <a:ext cx="4387392" cy="461665"/>
            </a:xfrm>
            <a:prstGeom prst="rect">
              <a:avLst/>
            </a:prstGeom>
            <a:noFill/>
          </p:spPr>
          <p:txBody>
            <a:bodyPr wrap="square" rtlCol="0">
              <a:spAutoFit/>
            </a:bodyPr>
            <a:lstStyle/>
            <a:p>
              <a:r>
                <a:rPr lang="zh-CN" altLang="en-US" sz="2400" dirty="0"/>
                <a:t>光电传感器</a:t>
              </a:r>
            </a:p>
          </p:txBody>
        </p:sp>
      </p:grpSp>
      <p:grpSp>
        <p:nvGrpSpPr>
          <p:cNvPr id="65" name="组合 64"/>
          <p:cNvGrpSpPr/>
          <p:nvPr/>
        </p:nvGrpSpPr>
        <p:grpSpPr>
          <a:xfrm>
            <a:off x="6385607" y="2130192"/>
            <a:ext cx="5460930" cy="472042"/>
            <a:chOff x="1841535" y="3114680"/>
            <a:chExt cx="5460930" cy="472042"/>
          </a:xfrm>
        </p:grpSpPr>
        <p:grpSp>
          <p:nvGrpSpPr>
            <p:cNvPr id="66" name="组合 65"/>
            <p:cNvGrpSpPr/>
            <p:nvPr/>
          </p:nvGrpSpPr>
          <p:grpSpPr>
            <a:xfrm>
              <a:off x="1841535" y="3143496"/>
              <a:ext cx="843427" cy="443226"/>
              <a:chOff x="666810" y="2586037"/>
              <a:chExt cx="468000" cy="245937"/>
            </a:xfrm>
          </p:grpSpPr>
          <p:sp>
            <p:nvSpPr>
              <p:cNvPr id="6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0" name="文本框 6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7" name="直接连接符 66"/>
            <p:cNvCxnSpPr>
              <a:stCxn id="69"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915073" y="3114680"/>
              <a:ext cx="4387392" cy="461665"/>
            </a:xfrm>
            <a:prstGeom prst="rect">
              <a:avLst/>
            </a:prstGeom>
            <a:noFill/>
          </p:spPr>
          <p:txBody>
            <a:bodyPr wrap="square" rtlCol="0">
              <a:spAutoFit/>
            </a:bodyPr>
            <a:lstStyle/>
            <a:p>
              <a:r>
                <a:rPr lang="zh-CN" altLang="en-US" sz="2400" dirty="0"/>
                <a:t>电容式传感器</a:t>
              </a:r>
            </a:p>
          </p:txBody>
        </p:sp>
      </p:grpSp>
      <p:grpSp>
        <p:nvGrpSpPr>
          <p:cNvPr id="71" name="组合 70"/>
          <p:cNvGrpSpPr/>
          <p:nvPr/>
        </p:nvGrpSpPr>
        <p:grpSpPr>
          <a:xfrm>
            <a:off x="6385607" y="2726954"/>
            <a:ext cx="5460930" cy="472042"/>
            <a:chOff x="1841535" y="4034653"/>
            <a:chExt cx="5460930" cy="472042"/>
          </a:xfrm>
        </p:grpSpPr>
        <p:grpSp>
          <p:nvGrpSpPr>
            <p:cNvPr id="72" name="组合 71"/>
            <p:cNvGrpSpPr/>
            <p:nvPr/>
          </p:nvGrpSpPr>
          <p:grpSpPr>
            <a:xfrm>
              <a:off x="1841535" y="4063469"/>
              <a:ext cx="843427" cy="443226"/>
              <a:chOff x="666810" y="2586037"/>
              <a:chExt cx="468000" cy="245937"/>
            </a:xfrm>
          </p:grpSpPr>
          <p:sp>
            <p:nvSpPr>
              <p:cNvPr id="75"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6" name="文本框 75"/>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3" name="直接连接符 72"/>
            <p:cNvCxnSpPr>
              <a:stCxn id="75"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2915073" y="4034653"/>
              <a:ext cx="4387392" cy="461665"/>
            </a:xfrm>
            <a:prstGeom prst="rect">
              <a:avLst/>
            </a:prstGeom>
            <a:noFill/>
          </p:spPr>
          <p:txBody>
            <a:bodyPr wrap="square" rtlCol="0">
              <a:spAutoFit/>
            </a:bodyPr>
            <a:lstStyle/>
            <a:p>
              <a:r>
                <a:rPr lang="zh-CN" altLang="en-US" sz="2400" dirty="0"/>
                <a:t>电感式传感器</a:t>
              </a:r>
            </a:p>
          </p:txBody>
        </p:sp>
      </p:grpSp>
      <p:grpSp>
        <p:nvGrpSpPr>
          <p:cNvPr id="77" name="组合 76"/>
          <p:cNvGrpSpPr/>
          <p:nvPr/>
        </p:nvGrpSpPr>
        <p:grpSpPr>
          <a:xfrm>
            <a:off x="6386441" y="3323716"/>
            <a:ext cx="5460930" cy="472042"/>
            <a:chOff x="1841535" y="4954628"/>
            <a:chExt cx="5460930" cy="472042"/>
          </a:xfrm>
        </p:grpSpPr>
        <p:grpSp>
          <p:nvGrpSpPr>
            <p:cNvPr id="78" name="组合 77"/>
            <p:cNvGrpSpPr/>
            <p:nvPr/>
          </p:nvGrpSpPr>
          <p:grpSpPr>
            <a:xfrm>
              <a:off x="1841535" y="4983444"/>
              <a:ext cx="843427" cy="443226"/>
              <a:chOff x="666810" y="2586037"/>
              <a:chExt cx="468000" cy="245937"/>
            </a:xfrm>
          </p:grpSpPr>
          <p:sp>
            <p:nvSpPr>
              <p:cNvPr id="8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2" name="文本框 8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9" name="直接连接符 78"/>
            <p:cNvCxnSpPr>
              <a:stCxn id="8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2915073" y="4954628"/>
              <a:ext cx="4387392" cy="461665"/>
            </a:xfrm>
            <a:prstGeom prst="rect">
              <a:avLst/>
            </a:prstGeom>
            <a:noFill/>
          </p:spPr>
          <p:txBody>
            <a:bodyPr wrap="square" rtlCol="0">
              <a:spAutoFit/>
            </a:bodyPr>
            <a:lstStyle/>
            <a:p>
              <a:r>
                <a:rPr lang="zh-CN" altLang="en-US" sz="2400" dirty="0"/>
                <a:t>差动传感器与测量电桥</a:t>
              </a:r>
            </a:p>
          </p:txBody>
        </p:sp>
      </p:grpSp>
    </p:spTree>
    <p:extLst>
      <p:ext uri="{BB962C8B-B14F-4D97-AF65-F5344CB8AC3E}">
        <p14:creationId xmlns:p14="http://schemas.microsoft.com/office/powerpoint/2010/main" val="42783741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130975" y="2276872"/>
            <a:ext cx="5965025" cy="3384376"/>
          </a:xfrm>
          <a:noFill/>
        </p:spPr>
        <p:txBody>
          <a:bodyPr>
            <a:normAutofit fontScale="70000" lnSpcReduction="20000"/>
          </a:bodyPr>
          <a:lstStyle/>
          <a:p>
            <a:pPr>
              <a:lnSpc>
                <a:spcPct val="160000"/>
              </a:lnSpc>
              <a:buClr>
                <a:srgbClr val="C00000"/>
              </a:buClr>
              <a:buFont typeface="Wingdings" panose="05000000000000000000" pitchFamily="2" charset="2"/>
              <a:buChar char="n"/>
            </a:pPr>
            <a:r>
              <a:rPr lang="zh-CN" altLang="zh-CN" sz="2900" dirty="0"/>
              <a:t>霍尔效应是美国物理学家</a:t>
            </a:r>
            <a:r>
              <a:rPr lang="en-US" altLang="zh-CN" sz="2900" dirty="0"/>
              <a:t>Edwin Hall</a:t>
            </a:r>
            <a:r>
              <a:rPr lang="zh-CN" altLang="zh-CN" sz="2900" dirty="0"/>
              <a:t>于</a:t>
            </a:r>
            <a:r>
              <a:rPr lang="en-US" altLang="zh-CN" sz="2900" dirty="0"/>
              <a:t>1879</a:t>
            </a:r>
            <a:r>
              <a:rPr lang="zh-CN" altLang="zh-CN" sz="2900" dirty="0"/>
              <a:t>年发现的。</a:t>
            </a:r>
            <a:r>
              <a:rPr lang="en-US" altLang="zh-CN" sz="2900" dirty="0"/>
              <a:t>Hall</a:t>
            </a:r>
            <a:r>
              <a:rPr lang="zh-CN" altLang="zh-CN" sz="2900" dirty="0"/>
              <a:t>在他的论文“</a:t>
            </a:r>
            <a:r>
              <a:rPr lang="en-US" altLang="zh-CN" sz="2900" dirty="0"/>
              <a:t>On a New Action of the Magnet on Electric Currents</a:t>
            </a:r>
            <a:r>
              <a:rPr lang="zh-CN" altLang="zh-CN" sz="2900" dirty="0"/>
              <a:t>”中详细介绍了霍尔效应发现的过程。</a:t>
            </a:r>
            <a:endParaRPr kumimoji="1" lang="en-US" altLang="zh-CN" sz="2900" dirty="0"/>
          </a:p>
          <a:p>
            <a:pPr lvl="0">
              <a:lnSpc>
                <a:spcPct val="160000"/>
              </a:lnSpc>
              <a:buClr>
                <a:srgbClr val="C00000"/>
              </a:buClr>
              <a:buFont typeface="Wingdings" panose="05000000000000000000" pitchFamily="2" charset="2"/>
              <a:buChar char="n"/>
            </a:pPr>
            <a:r>
              <a:rPr kumimoji="1" lang="zh-CN" altLang="zh-CN" sz="2900" dirty="0">
                <a:solidFill>
                  <a:srgbClr val="FF0000"/>
                </a:solidFill>
              </a:rPr>
              <a:t>金属导体或半导体薄片处于磁场中，当垂直于磁场方向有电流流过时，在垂直于电流和磁场的方向上将产生电动势的现象。</a:t>
            </a:r>
            <a:endParaRPr lang="zh-CN" altLang="en-US" dirty="0"/>
          </a:p>
        </p:txBody>
      </p:sp>
      <p:sp>
        <p:nvSpPr>
          <p:cNvPr id="2" name="标题 1"/>
          <p:cNvSpPr>
            <a:spLocks noGrp="1"/>
          </p:cNvSpPr>
          <p:nvPr>
            <p:ph type="title"/>
          </p:nvPr>
        </p:nvSpPr>
        <p:spPr>
          <a:xfrm>
            <a:off x="349859" y="975600"/>
            <a:ext cx="2577790" cy="576000"/>
          </a:xfrm>
        </p:spPr>
        <p:txBody>
          <a:bodyPr>
            <a:normAutofit/>
          </a:bodyPr>
          <a:lstStyle/>
          <a:p>
            <a:r>
              <a:rPr lang="zh-CN" altLang="en-US" dirty="0"/>
              <a:t>霍尔效应？</a:t>
            </a:r>
          </a:p>
        </p:txBody>
      </p:sp>
      <p:pic>
        <p:nvPicPr>
          <p:cNvPr id="3" name="图片 2"/>
          <p:cNvPicPr>
            <a:picLocks noChangeAspect="1"/>
          </p:cNvPicPr>
          <p:nvPr/>
        </p:nvPicPr>
        <p:blipFill>
          <a:blip r:embed="rId2"/>
          <a:stretch>
            <a:fillRect/>
          </a:stretch>
        </p:blipFill>
        <p:spPr>
          <a:xfrm>
            <a:off x="6312024" y="2420888"/>
            <a:ext cx="5616624" cy="3384376"/>
          </a:xfrm>
          <a:prstGeom prst="rect">
            <a:avLst/>
          </a:prstGeom>
        </p:spPr>
      </p:pic>
    </p:spTree>
  </p:cSld>
  <p:clrMapOvr>
    <a:masterClrMapping/>
  </p:clrMapOvr>
  <p:transition spd="med">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日期占位符 1">
            <a:extLst>
              <a:ext uri="{FF2B5EF4-FFF2-40B4-BE49-F238E27FC236}">
                <a16:creationId xmlns:a16="http://schemas.microsoft.com/office/drawing/2014/main" id="{AC76C6CE-54FD-4416-83C1-032C696FAA34}"/>
              </a:ext>
            </a:extLst>
          </p:cNvPr>
          <p:cNvSpPr>
            <a:spLocks noGrp="1"/>
          </p:cNvSpPr>
          <p:nvPr>
            <p:ph type="dt" sz="quarter" idx="10"/>
          </p:nvPr>
        </p:nvSpPr>
        <p:spPr bwMode="auto">
          <a:xfrm>
            <a:off x="0" y="6381750"/>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sz="1000" b="1" kern="1200">
                <a:solidFill>
                  <a:schemeClr val="bg1"/>
                </a:solidFill>
                <a:latin typeface="Arial" charset="0"/>
                <a:ea typeface="宋体" charset="-122"/>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defRPr/>
            </a:pPr>
            <a:fld id="{1ED546CC-DFBE-4E85-BEEE-4EE80B70884B}" type="datetime12">
              <a:rPr lang="en-US" smtClean="0"/>
              <a:pPr>
                <a:spcBef>
                  <a:spcPct val="0"/>
                </a:spcBef>
                <a:buFontTx/>
                <a:buNone/>
                <a:defRPr/>
              </a:pPr>
              <a:t>11:37 AM</a:t>
            </a:fld>
            <a:endParaRPr lang="en-US" altLang="zh-CN" sz="1000">
              <a:solidFill>
                <a:schemeClr val="bg1"/>
              </a:solidFill>
            </a:endParaRPr>
          </a:p>
        </p:txBody>
      </p:sp>
      <p:sp>
        <p:nvSpPr>
          <p:cNvPr id="74755" name="灯片编号占位符 3">
            <a:extLst>
              <a:ext uri="{FF2B5EF4-FFF2-40B4-BE49-F238E27FC236}">
                <a16:creationId xmlns:a16="http://schemas.microsoft.com/office/drawing/2014/main" id="{9BF3876B-5E0E-44A1-8266-B3FE82FD12F3}"/>
              </a:ext>
            </a:extLst>
          </p:cNvPr>
          <p:cNvSpPr>
            <a:spLocks noGrp="1"/>
          </p:cNvSpPr>
          <p:nvPr>
            <p:ph type="sldNum" sz="quarter" idx="12"/>
          </p:nvPr>
        </p:nvSpPr>
        <p:spPr bwMode="auto">
          <a:xfrm>
            <a:off x="7010400" y="6381750"/>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sz="1000" b="1" kern="1200">
                <a:solidFill>
                  <a:schemeClr val="bg1"/>
                </a:solidFill>
                <a:latin typeface="Arial" panose="020B0604020202020204" pitchFamily="34" charset="0"/>
                <a:ea typeface="隶书" panose="02010509060101010101" pitchFamily="49" charset="-122"/>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8C692684-DC97-4E9C-B840-6E10E5C1B76D}" type="slidenum">
              <a:rPr lang="en-US" altLang="zh-CN" smtClean="0"/>
              <a:pPr>
                <a:spcBef>
                  <a:spcPct val="0"/>
                </a:spcBef>
                <a:buFontTx/>
                <a:buNone/>
              </a:pPr>
              <a:t>49</a:t>
            </a:fld>
            <a:endParaRPr lang="en-US" altLang="zh-CN" sz="1000">
              <a:solidFill>
                <a:schemeClr val="bg1"/>
              </a:solidFill>
              <a:ea typeface="隶书" panose="02010509060101010101" pitchFamily="49" charset="-122"/>
            </a:endParaRPr>
          </a:p>
        </p:txBody>
      </p:sp>
      <p:sp>
        <p:nvSpPr>
          <p:cNvPr id="1146884" name="Rectangle 4">
            <a:extLst>
              <a:ext uri="{FF2B5EF4-FFF2-40B4-BE49-F238E27FC236}">
                <a16:creationId xmlns:a16="http://schemas.microsoft.com/office/drawing/2014/main" id="{D9586584-E57D-49B7-BC67-F06A1979ABCB}"/>
              </a:ext>
            </a:extLst>
          </p:cNvPr>
          <p:cNvSpPr>
            <a:spLocks noChangeArrowheads="1"/>
          </p:cNvSpPr>
          <p:nvPr/>
        </p:nvSpPr>
        <p:spPr bwMode="auto">
          <a:xfrm>
            <a:off x="3684634" y="859031"/>
            <a:ext cx="2606675" cy="421887"/>
          </a:xfrm>
          <a:prstGeom prst="rect">
            <a:avLst/>
          </a:prstGeom>
          <a:noFill/>
          <a:ln>
            <a:noFill/>
          </a:ln>
        </p:spPr>
        <p:txBody>
          <a:bodyPr anchor="b"/>
          <a:lstStyle/>
          <a:p>
            <a:pPr algn="ctr" eaLnBrk="1" hangingPunct="1">
              <a:lnSpc>
                <a:spcPct val="150000"/>
              </a:lnSpc>
              <a:defRPr/>
            </a:pPr>
            <a:r>
              <a:rPr kumimoji="1" lang="zh-CN" altLang="en-US" sz="2800" dirty="0">
                <a:solidFill>
                  <a:srgbClr val="006600"/>
                </a:solidFill>
                <a:effectLst>
                  <a:outerShdw blurRad="38100" dist="38100" dir="2700000" algn="tl">
                    <a:srgbClr val="C0C0C0"/>
                  </a:outerShdw>
                </a:effectLst>
                <a:latin typeface="宋体" pitchFamily="2" charset="-122"/>
              </a:rPr>
              <a:t>霍尔效应演示</a:t>
            </a:r>
          </a:p>
        </p:txBody>
      </p:sp>
      <p:pic>
        <p:nvPicPr>
          <p:cNvPr id="74757" name="Picture 5" descr="洛伦兹终版(gif)">
            <a:extLst>
              <a:ext uri="{FF2B5EF4-FFF2-40B4-BE49-F238E27FC236}">
                <a16:creationId xmlns:a16="http://schemas.microsoft.com/office/drawing/2014/main" id="{830EF17A-5F03-4988-93CE-E6A649EF19F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597025"/>
            <a:ext cx="67818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886" name="Rectangle 6">
            <a:extLst>
              <a:ext uri="{FF2B5EF4-FFF2-40B4-BE49-F238E27FC236}">
                <a16:creationId xmlns:a16="http://schemas.microsoft.com/office/drawing/2014/main" id="{4206D773-CD3E-4974-9B18-471782A81F8D}"/>
              </a:ext>
            </a:extLst>
          </p:cNvPr>
          <p:cNvSpPr>
            <a:spLocks noChangeArrowheads="1"/>
          </p:cNvSpPr>
          <p:nvPr/>
        </p:nvSpPr>
        <p:spPr bwMode="auto">
          <a:xfrm>
            <a:off x="970471" y="5284568"/>
            <a:ext cx="9793858" cy="646331"/>
          </a:xfrm>
          <a:prstGeom prst="rect">
            <a:avLst/>
          </a:prstGeom>
          <a:noFill/>
          <a:ln>
            <a:noFill/>
          </a:ln>
          <a:effectLst/>
        </p:spPr>
        <p:txBody>
          <a:bodyPr wrap="square">
            <a:spAutoFit/>
          </a:bodyPr>
          <a:lstStyle/>
          <a:p>
            <a:pPr eaLnBrk="1" hangingPunct="1">
              <a:defRPr/>
            </a:pPr>
            <a:r>
              <a:rPr kumimoji="1" lang="zh-CN" altLang="en-US" dirty="0">
                <a:latin typeface="+mn-ea"/>
                <a:ea typeface="+mn-ea"/>
              </a:rPr>
              <a:t>当磁场垂直于薄片时，电子受到洛仑兹力的作用，向内侧偏移，在半导体薄片</a:t>
            </a:r>
            <a:r>
              <a:rPr kumimoji="1" lang="en-US" altLang="zh-CN" dirty="0">
                <a:latin typeface="+mn-ea"/>
                <a:ea typeface="+mn-ea"/>
              </a:rPr>
              <a:t>c</a:t>
            </a:r>
            <a:r>
              <a:rPr kumimoji="1" lang="zh-CN" altLang="en-US" dirty="0">
                <a:latin typeface="+mn-ea"/>
                <a:ea typeface="+mn-ea"/>
              </a:rPr>
              <a:t>、</a:t>
            </a:r>
            <a:r>
              <a:rPr kumimoji="1" lang="en-US" altLang="zh-CN" dirty="0">
                <a:latin typeface="+mn-ea"/>
                <a:ea typeface="+mn-ea"/>
              </a:rPr>
              <a:t>d</a:t>
            </a:r>
            <a:r>
              <a:rPr kumimoji="1" lang="zh-CN" altLang="en-US" dirty="0">
                <a:latin typeface="+mn-ea"/>
                <a:ea typeface="+mn-ea"/>
              </a:rPr>
              <a:t>方向的端面之间建立起霍尔电势。</a:t>
            </a:r>
          </a:p>
        </p:txBody>
      </p:sp>
      <p:sp>
        <p:nvSpPr>
          <p:cNvPr id="74759" name="Text Box 7">
            <a:extLst>
              <a:ext uri="{FF2B5EF4-FFF2-40B4-BE49-F238E27FC236}">
                <a16:creationId xmlns:a16="http://schemas.microsoft.com/office/drawing/2014/main" id="{23627C4C-A6F1-4AB4-99F7-F3F7DEFCF52C}"/>
              </a:ext>
            </a:extLst>
          </p:cNvPr>
          <p:cNvSpPr txBox="1">
            <a:spLocks noChangeArrowheads="1"/>
          </p:cNvSpPr>
          <p:nvPr/>
        </p:nvSpPr>
        <p:spPr bwMode="auto">
          <a:xfrm>
            <a:off x="4191000" y="4035425"/>
            <a:ext cx="381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buClr>
                <a:schemeClr val="hlink"/>
              </a:buClr>
              <a:buSzPct val="60000"/>
              <a:buFont typeface="Wingdings" panose="05000000000000000000" pitchFamily="2" charset="2"/>
              <a:buNone/>
            </a:pPr>
            <a:r>
              <a:rPr kumimoji="1" lang="en-US" altLang="zh-CN" sz="2800" b="1">
                <a:solidFill>
                  <a:srgbClr val="FF0000"/>
                </a:solidFill>
                <a:latin typeface="宋体" panose="02010600030101010101" pitchFamily="2" charset="-122"/>
              </a:rPr>
              <a:t>c</a:t>
            </a:r>
          </a:p>
        </p:txBody>
      </p:sp>
      <p:sp>
        <p:nvSpPr>
          <p:cNvPr id="74760" name="Text Box 8">
            <a:extLst>
              <a:ext uri="{FF2B5EF4-FFF2-40B4-BE49-F238E27FC236}">
                <a16:creationId xmlns:a16="http://schemas.microsoft.com/office/drawing/2014/main" id="{424122DE-B29D-4A1A-BF62-3A0BC935414F}"/>
              </a:ext>
            </a:extLst>
          </p:cNvPr>
          <p:cNvSpPr txBox="1">
            <a:spLocks noChangeArrowheads="1"/>
          </p:cNvSpPr>
          <p:nvPr/>
        </p:nvSpPr>
        <p:spPr bwMode="auto">
          <a:xfrm>
            <a:off x="5257800" y="2206625"/>
            <a:ext cx="609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buClr>
                <a:schemeClr val="hlink"/>
              </a:buClr>
              <a:buSzPct val="60000"/>
              <a:buFont typeface="Wingdings" panose="05000000000000000000" pitchFamily="2" charset="2"/>
              <a:buNone/>
            </a:pPr>
            <a:r>
              <a:rPr kumimoji="1" lang="en-US" altLang="zh-CN" sz="2800" b="1">
                <a:solidFill>
                  <a:srgbClr val="FF0000"/>
                </a:solidFill>
                <a:latin typeface="宋体" panose="02010600030101010101" pitchFamily="2" charset="-122"/>
              </a:rPr>
              <a:t>d</a:t>
            </a:r>
          </a:p>
        </p:txBody>
      </p:sp>
      <p:sp>
        <p:nvSpPr>
          <p:cNvPr id="74761" name="Text Box 9">
            <a:extLst>
              <a:ext uri="{FF2B5EF4-FFF2-40B4-BE49-F238E27FC236}">
                <a16:creationId xmlns:a16="http://schemas.microsoft.com/office/drawing/2014/main" id="{5B01B8F2-8C1A-49A8-9999-0156813CA1B5}"/>
              </a:ext>
            </a:extLst>
          </p:cNvPr>
          <p:cNvSpPr txBox="1">
            <a:spLocks noChangeArrowheads="1"/>
          </p:cNvSpPr>
          <p:nvPr/>
        </p:nvSpPr>
        <p:spPr bwMode="auto">
          <a:xfrm>
            <a:off x="2286000" y="3197225"/>
            <a:ext cx="457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buClr>
                <a:schemeClr val="hlink"/>
              </a:buClr>
              <a:buSzPct val="60000"/>
              <a:buFont typeface="Wingdings" panose="05000000000000000000" pitchFamily="2" charset="2"/>
              <a:buNone/>
            </a:pPr>
            <a:r>
              <a:rPr kumimoji="1" lang="en-US" altLang="zh-CN" sz="2800" b="1">
                <a:solidFill>
                  <a:srgbClr val="FF0000"/>
                </a:solidFill>
                <a:latin typeface="宋体" panose="02010600030101010101" pitchFamily="2" charset="-122"/>
              </a:rPr>
              <a:t>a</a:t>
            </a:r>
          </a:p>
        </p:txBody>
      </p:sp>
      <p:sp>
        <p:nvSpPr>
          <p:cNvPr id="74762" name="Text Box 10">
            <a:extLst>
              <a:ext uri="{FF2B5EF4-FFF2-40B4-BE49-F238E27FC236}">
                <a16:creationId xmlns:a16="http://schemas.microsoft.com/office/drawing/2014/main" id="{F14A2251-162A-4FBA-8DD8-A358E2B8C3CE}"/>
              </a:ext>
            </a:extLst>
          </p:cNvPr>
          <p:cNvSpPr txBox="1">
            <a:spLocks noChangeArrowheads="1"/>
          </p:cNvSpPr>
          <p:nvPr/>
        </p:nvSpPr>
        <p:spPr bwMode="auto">
          <a:xfrm>
            <a:off x="6324600" y="3559175"/>
            <a:ext cx="381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buClr>
                <a:schemeClr val="hlink"/>
              </a:buClr>
              <a:buSzPct val="60000"/>
              <a:buFont typeface="Wingdings" panose="05000000000000000000" pitchFamily="2" charset="2"/>
              <a:buNone/>
            </a:pPr>
            <a:r>
              <a:rPr kumimoji="1" lang="en-US" altLang="zh-CN" sz="2800" b="1">
                <a:solidFill>
                  <a:srgbClr val="FF0000"/>
                </a:solidFill>
                <a:latin typeface="宋体" panose="02010600030101010101" pitchFamily="2" charset="-122"/>
              </a:rPr>
              <a:t>b</a:t>
            </a:r>
          </a:p>
        </p:txBody>
      </p:sp>
      <p:grpSp>
        <p:nvGrpSpPr>
          <p:cNvPr id="74763" name="Group 11">
            <a:extLst>
              <a:ext uri="{FF2B5EF4-FFF2-40B4-BE49-F238E27FC236}">
                <a16:creationId xmlns:a16="http://schemas.microsoft.com/office/drawing/2014/main" id="{0B14087A-2F8F-4784-AB65-3009EC0CFDA3}"/>
              </a:ext>
            </a:extLst>
          </p:cNvPr>
          <p:cNvGrpSpPr>
            <a:grpSpLocks/>
          </p:cNvGrpSpPr>
          <p:nvPr/>
        </p:nvGrpSpPr>
        <p:grpSpPr bwMode="auto">
          <a:xfrm>
            <a:off x="8077200" y="1520825"/>
            <a:ext cx="2514600" cy="3479800"/>
            <a:chOff x="4176" y="752"/>
            <a:chExt cx="1584" cy="2192"/>
          </a:xfrm>
        </p:grpSpPr>
        <p:pic>
          <p:nvPicPr>
            <p:cNvPr id="74769" name="Picture 12" descr="毫伏表0V">
              <a:extLst>
                <a:ext uri="{FF2B5EF4-FFF2-40B4-BE49-F238E27FC236}">
                  <a16:creationId xmlns:a16="http://schemas.microsoft.com/office/drawing/2014/main" id="{227BBDA3-A944-44DA-B5FF-86D9A43A50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6" y="1440"/>
              <a:ext cx="1344" cy="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70" name="Freeform 13">
              <a:extLst>
                <a:ext uri="{FF2B5EF4-FFF2-40B4-BE49-F238E27FC236}">
                  <a16:creationId xmlns:a16="http://schemas.microsoft.com/office/drawing/2014/main" id="{245FA662-65DC-4931-BC6E-D51F6B8E8B0F}"/>
                </a:ext>
              </a:extLst>
            </p:cNvPr>
            <p:cNvSpPr>
              <a:spLocks/>
            </p:cNvSpPr>
            <p:nvPr/>
          </p:nvSpPr>
          <p:spPr bwMode="auto">
            <a:xfrm>
              <a:off x="4176" y="2304"/>
              <a:ext cx="1296" cy="640"/>
            </a:xfrm>
            <a:custGeom>
              <a:avLst/>
              <a:gdLst>
                <a:gd name="T0" fmla="*/ 0 w 1296"/>
                <a:gd name="T1" fmla="*/ 384 h 640"/>
                <a:gd name="T2" fmla="*/ 288 w 1296"/>
                <a:gd name="T3" fmla="*/ 576 h 640"/>
                <a:gd name="T4" fmla="*/ 1296 w 1296"/>
                <a:gd name="T5" fmla="*/ 0 h 640"/>
                <a:gd name="T6" fmla="*/ 0 60000 65536"/>
                <a:gd name="T7" fmla="*/ 0 60000 65536"/>
                <a:gd name="T8" fmla="*/ 0 60000 65536"/>
              </a:gdLst>
              <a:ahLst/>
              <a:cxnLst>
                <a:cxn ang="T6">
                  <a:pos x="T0" y="T1"/>
                </a:cxn>
                <a:cxn ang="T7">
                  <a:pos x="T2" y="T3"/>
                </a:cxn>
                <a:cxn ang="T8">
                  <a:pos x="T4" y="T5"/>
                </a:cxn>
              </a:cxnLst>
              <a:rect l="0" t="0" r="r" b="b"/>
              <a:pathLst>
                <a:path w="1296" h="640">
                  <a:moveTo>
                    <a:pt x="0" y="384"/>
                  </a:moveTo>
                  <a:cubicBezTo>
                    <a:pt x="36" y="512"/>
                    <a:pt x="72" y="640"/>
                    <a:pt x="288" y="576"/>
                  </a:cubicBezTo>
                  <a:cubicBezTo>
                    <a:pt x="504" y="512"/>
                    <a:pt x="900" y="256"/>
                    <a:pt x="1296" y="0"/>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74771" name="Freeform 14">
              <a:extLst>
                <a:ext uri="{FF2B5EF4-FFF2-40B4-BE49-F238E27FC236}">
                  <a16:creationId xmlns:a16="http://schemas.microsoft.com/office/drawing/2014/main" id="{5894C862-283E-40EC-A433-10F12981AF16}"/>
                </a:ext>
              </a:extLst>
            </p:cNvPr>
            <p:cNvSpPr>
              <a:spLocks/>
            </p:cNvSpPr>
            <p:nvPr/>
          </p:nvSpPr>
          <p:spPr bwMode="auto">
            <a:xfrm>
              <a:off x="4176" y="752"/>
              <a:ext cx="672" cy="736"/>
            </a:xfrm>
            <a:custGeom>
              <a:avLst/>
              <a:gdLst>
                <a:gd name="T0" fmla="*/ 0 w 672"/>
                <a:gd name="T1" fmla="*/ 352 h 736"/>
                <a:gd name="T2" fmla="*/ 336 w 672"/>
                <a:gd name="T3" fmla="*/ 64 h 736"/>
                <a:gd name="T4" fmla="*/ 672 w 672"/>
                <a:gd name="T5" fmla="*/ 736 h 736"/>
                <a:gd name="T6" fmla="*/ 0 60000 65536"/>
                <a:gd name="T7" fmla="*/ 0 60000 65536"/>
                <a:gd name="T8" fmla="*/ 0 60000 65536"/>
              </a:gdLst>
              <a:ahLst/>
              <a:cxnLst>
                <a:cxn ang="T6">
                  <a:pos x="T0" y="T1"/>
                </a:cxn>
                <a:cxn ang="T7">
                  <a:pos x="T2" y="T3"/>
                </a:cxn>
                <a:cxn ang="T8">
                  <a:pos x="T4" y="T5"/>
                </a:cxn>
              </a:cxnLst>
              <a:rect l="0" t="0" r="r" b="b"/>
              <a:pathLst>
                <a:path w="672" h="736">
                  <a:moveTo>
                    <a:pt x="0" y="352"/>
                  </a:moveTo>
                  <a:cubicBezTo>
                    <a:pt x="112" y="176"/>
                    <a:pt x="224" y="0"/>
                    <a:pt x="336" y="64"/>
                  </a:cubicBezTo>
                  <a:cubicBezTo>
                    <a:pt x="448" y="128"/>
                    <a:pt x="560" y="432"/>
                    <a:pt x="672" y="736"/>
                  </a:cubicBezTo>
                </a:path>
              </a:pathLst>
            </a:custGeom>
            <a:noFill/>
            <a:ln w="38100" cap="flat" cmpd="sng">
              <a:solidFill>
                <a:srgbClr val="66FF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grpSp>
      <p:pic>
        <p:nvPicPr>
          <p:cNvPr id="1146895" name="Picture 15" descr="毫伏表5mV小">
            <a:extLst>
              <a:ext uri="{FF2B5EF4-FFF2-40B4-BE49-F238E27FC236}">
                <a16:creationId xmlns:a16="http://schemas.microsoft.com/office/drawing/2014/main" id="{96FF8DD3-1E58-4924-BCFF-95A4929CFF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200" y="2587626"/>
            <a:ext cx="2133600"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896" name="Picture 16" descr="毫伏表10mV小">
            <a:extLst>
              <a:ext uri="{FF2B5EF4-FFF2-40B4-BE49-F238E27FC236}">
                <a16:creationId xmlns:a16="http://schemas.microsoft.com/office/drawing/2014/main" id="{3E868694-5390-4917-B77B-C63C23746B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8201" y="2570163"/>
            <a:ext cx="2130425" cy="161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897" name="Picture 17" descr="毫伏表5mV小">
            <a:extLst>
              <a:ext uri="{FF2B5EF4-FFF2-40B4-BE49-F238E27FC236}">
                <a16:creationId xmlns:a16="http://schemas.microsoft.com/office/drawing/2014/main" id="{668D79DB-F31F-4762-8A61-2DFF012765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201" y="2587625"/>
            <a:ext cx="21304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898" name="Picture 18" descr="毫伏表0V">
            <a:extLst>
              <a:ext uri="{FF2B5EF4-FFF2-40B4-BE49-F238E27FC236}">
                <a16:creationId xmlns:a16="http://schemas.microsoft.com/office/drawing/2014/main" id="{DA2753B4-5E73-4327-8486-793C204A9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200" y="2587625"/>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8" name="Rectangle 19">
            <a:extLst>
              <a:ext uri="{FF2B5EF4-FFF2-40B4-BE49-F238E27FC236}">
                <a16:creationId xmlns:a16="http://schemas.microsoft.com/office/drawing/2014/main" id="{754BD678-B443-49B5-A848-50C1A1A3FCE9}"/>
              </a:ext>
            </a:extLst>
          </p:cNvPr>
          <p:cNvSpPr>
            <a:spLocks noChangeArrowheads="1"/>
          </p:cNvSpPr>
          <p:nvPr/>
        </p:nvSpPr>
        <p:spPr bwMode="auto">
          <a:xfrm>
            <a:off x="1992314" y="1790700"/>
            <a:ext cx="1800225" cy="685800"/>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0"/>
              </a:spcBef>
              <a:buFontTx/>
              <a:buNone/>
            </a:pPr>
            <a:endParaRPr kumimoji="1" lang="zh-CN" altLang="zh-CN" sz="2800" b="1">
              <a:solidFill>
                <a:schemeClr val="tx2"/>
              </a:solidFill>
              <a:latin typeface="宋体" panose="02010600030101010101" pitchFamily="2" charset="-122"/>
            </a:endParaRPr>
          </a:p>
        </p:txBody>
      </p:sp>
      <p:sp>
        <p:nvSpPr>
          <p:cNvPr id="2" name="Text Box 11">
            <a:extLst>
              <a:ext uri="{FF2B5EF4-FFF2-40B4-BE49-F238E27FC236}">
                <a16:creationId xmlns:a16="http://schemas.microsoft.com/office/drawing/2014/main" id="{14A24C7C-5B7B-71BB-5D5C-32A6EE872D88}"/>
              </a:ext>
            </a:extLst>
          </p:cNvPr>
          <p:cNvSpPr txBox="1">
            <a:spLocks noChangeArrowheads="1"/>
          </p:cNvSpPr>
          <p:nvPr/>
        </p:nvSpPr>
        <p:spPr bwMode="auto">
          <a:xfrm>
            <a:off x="1183595" y="6066550"/>
            <a:ext cx="9367609" cy="455253"/>
          </a:xfrm>
          <a:prstGeom prst="rect">
            <a:avLst/>
          </a:prstGeom>
          <a:noFill/>
          <a:ln>
            <a:noFill/>
          </a:ln>
          <a:effectLst/>
          <a:extLst>
            <a:ext uri="{909E8E84-426E-40DD-AFC4-6F175D3DCCD1}">
              <a14:hiddenFill xmlns:a14="http://schemas.microsoft.com/office/drawing/2010/main">
                <a:solidFill>
                  <a:srgbClr val="666699">
                    <a:alpha val="14902"/>
                  </a:srgbClr>
                </a:solidFill>
              </a14:hiddenFill>
            </a:ext>
            <a:ext uri="{91240B29-F687-4F45-9708-019B960494DF}">
              <a14:hiddenLine xmlns:a14="http://schemas.microsoft.com/office/drawing/2010/main" w="3175" algn="ctr">
                <a:solidFill>
                  <a:srgbClr val="66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Tx/>
              <a:buNone/>
            </a:pPr>
            <a:r>
              <a:rPr kumimoji="1" lang="zh-CN" altLang="en-US" sz="1800" dirty="0">
                <a:solidFill>
                  <a:srgbClr val="FF0000"/>
                </a:solidFill>
                <a:latin typeface="Times New Roman" panose="02020603050405020304" pitchFamily="18" charset="0"/>
                <a:cs typeface="Times New Roman" panose="02020603050405020304" pitchFamily="18" charset="0"/>
              </a:rPr>
              <a:t>霍尔效应传感器，将磁能转换成电能，磁传感器，可检测磁场的变化，输出为电压。</a:t>
            </a:r>
            <a:endParaRPr kumimoji="1" lang="zh-CN" altLang="en-US" sz="18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nodeType="afterEffect">
                                  <p:stCondLst>
                                    <p:cond delay="7000"/>
                                  </p:stCondLst>
                                  <p:childTnLst>
                                    <p:set>
                                      <p:cBhvr>
                                        <p:cTn id="6" dur="1" fill="hold">
                                          <p:stCondLst>
                                            <p:cond delay="499"/>
                                          </p:stCondLst>
                                        </p:cTn>
                                        <p:tgtEl>
                                          <p:spTgt spid="114689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par>
                          <p:cTn id="7" fill="hold" nodeType="afterGroup">
                            <p:stCondLst>
                              <p:cond delay="7500"/>
                            </p:stCondLst>
                            <p:childTnLst>
                              <p:par>
                                <p:cTn id="8" presetID="1" presetClass="entr" presetSubtype="0" fill="hold" nodeType="afterEffect">
                                  <p:stCondLst>
                                    <p:cond delay="5000"/>
                                  </p:stCondLst>
                                  <p:childTnLst>
                                    <p:set>
                                      <p:cBhvr>
                                        <p:cTn id="9" dur="1" fill="hold">
                                          <p:stCondLst>
                                            <p:cond delay="499"/>
                                          </p:stCondLst>
                                        </p:cTn>
                                        <p:tgtEl>
                                          <p:spTgt spid="1146896"/>
                                        </p:tgtEl>
                                        <p:attrNameLst>
                                          <p:attrName>style.visibility</p:attrName>
                                        </p:attrNameLst>
                                      </p:cBhvr>
                                      <p:to>
                                        <p:strVal val="visible"/>
                                      </p:to>
                                    </p:set>
                                  </p:childTnLst>
                                  <p:subTnLst>
                                    <p:audio>
                                      <p:cMediaNode>
                                        <p:cTn display="0" masterRel="sameClick">
                                          <p:stCondLst>
                                            <p:cond evt="begin" delay="0">
                                              <p:tn val="8"/>
                                            </p:cond>
                                          </p:stCondLst>
                                          <p:endCondLst>
                                            <p:cond evt="onStopAudio" delay="0">
                                              <p:tgtEl>
                                                <p:sldTgt/>
                                              </p:tgtEl>
                                            </p:cond>
                                          </p:endCondLst>
                                        </p:cTn>
                                        <p:tgtEl>
                                          <p:sndTgt r:embed="rId2" name="chimes.wav"/>
                                        </p:tgtEl>
                                      </p:cMediaNode>
                                    </p:audio>
                                  </p:subTnLst>
                                </p:cTn>
                              </p:par>
                            </p:childTnLst>
                          </p:cTn>
                        </p:par>
                        <p:par>
                          <p:cTn id="10" fill="hold" nodeType="afterGroup">
                            <p:stCondLst>
                              <p:cond delay="13000"/>
                            </p:stCondLst>
                            <p:childTnLst>
                              <p:par>
                                <p:cTn id="11" presetID="1" presetClass="entr" presetSubtype="0" fill="hold" nodeType="afterEffect">
                                  <p:stCondLst>
                                    <p:cond delay="5000"/>
                                  </p:stCondLst>
                                  <p:childTnLst>
                                    <p:set>
                                      <p:cBhvr>
                                        <p:cTn id="12" dur="1" fill="hold">
                                          <p:stCondLst>
                                            <p:cond delay="499"/>
                                          </p:stCondLst>
                                        </p:cTn>
                                        <p:tgtEl>
                                          <p:spTgt spid="1146897"/>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2" name="chimes.wav"/>
                                        </p:tgtEl>
                                      </p:cMediaNode>
                                    </p:audio>
                                  </p:subTnLst>
                                </p:cTn>
                              </p:par>
                            </p:childTnLst>
                          </p:cTn>
                        </p:par>
                        <p:par>
                          <p:cTn id="13" fill="hold" nodeType="afterGroup">
                            <p:stCondLst>
                              <p:cond delay="18500"/>
                            </p:stCondLst>
                            <p:childTnLst>
                              <p:par>
                                <p:cTn id="14" presetID="1" presetClass="entr" presetSubtype="0" fill="hold" nodeType="afterEffect">
                                  <p:stCondLst>
                                    <p:cond delay="4000"/>
                                  </p:stCondLst>
                                  <p:childTnLst>
                                    <p:set>
                                      <p:cBhvr>
                                        <p:cTn id="15" dur="1" fill="hold">
                                          <p:stCondLst>
                                            <p:cond delay="499"/>
                                          </p:stCondLst>
                                        </p:cTn>
                                        <p:tgtEl>
                                          <p:spTgt spid="1146898"/>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2" name="chimes.wav"/>
                                        </p:tgtEl>
                                      </p:cMediaNode>
                                    </p:audio>
                                  </p:sub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vert="horz" lIns="91440" tIns="45720" rIns="91440" bIns="45720" rtlCol="0" anchor="b" anchorCtr="0">
            <a:normAutofit/>
          </a:bodyPr>
          <a:lstStyle/>
          <a:p>
            <a:r>
              <a:rPr lang="zh-CN" altLang="en-US" dirty="0">
                <a:latin typeface="+mj-ea"/>
              </a:rPr>
              <a:t>传感器的地位</a:t>
            </a:r>
          </a:p>
        </p:txBody>
      </p:sp>
      <p:sp>
        <p:nvSpPr>
          <p:cNvPr id="890925" name="AutoShape 45"/>
          <p:cNvSpPr>
            <a:spLocks noChangeArrowheads="1"/>
          </p:cNvSpPr>
          <p:nvPr/>
        </p:nvSpPr>
        <p:spPr bwMode="auto">
          <a:xfrm>
            <a:off x="263352" y="4044122"/>
            <a:ext cx="5760640" cy="1665778"/>
          </a:xfrm>
          <a:prstGeom prst="cloudCallout">
            <a:avLst>
              <a:gd name="adj1" fmla="val -17431"/>
              <a:gd name="adj2" fmla="val -99345"/>
            </a:avLst>
          </a:prstGeom>
          <a:solidFill>
            <a:srgbClr val="00B0F0"/>
          </a:solidFill>
          <a:ln>
            <a:noFill/>
          </a:ln>
        </p:spPr>
        <p:txBody>
          <a:bodyPr lIns="92075" tIns="46038" rIns="92075" bIns="46038" anchor="ct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kumimoji="1" lang="zh-CN" altLang="en-US" sz="1800" dirty="0">
                <a:solidFill>
                  <a:schemeClr val="tx1"/>
                </a:solidFill>
                <a:latin typeface="+mn-ea"/>
                <a:ea typeface="+mn-ea"/>
              </a:rPr>
              <a:t>传感器处于测量系统的最前端，起着获取信息与转换信息的重要作用。</a:t>
            </a:r>
            <a:endParaRPr kumimoji="1" lang="en-US" altLang="zh-CN" sz="1800" dirty="0">
              <a:solidFill>
                <a:schemeClr val="tx1"/>
              </a:solidFill>
              <a:latin typeface="+mn-ea"/>
              <a:ea typeface="+mn-ea"/>
            </a:endParaRPr>
          </a:p>
          <a:p>
            <a:pPr algn="ctr" eaLnBrk="1" hangingPunct="1">
              <a:lnSpc>
                <a:spcPct val="100000"/>
              </a:lnSpc>
              <a:spcBef>
                <a:spcPct val="0"/>
              </a:spcBef>
              <a:buSzTx/>
              <a:buFontTx/>
              <a:buNone/>
            </a:pPr>
            <a:r>
              <a:rPr kumimoji="1" lang="zh-CN" altLang="en-US" sz="1800" dirty="0">
                <a:solidFill>
                  <a:schemeClr val="tx1"/>
                </a:solidFill>
                <a:latin typeface="+mn-ea"/>
                <a:ea typeface="+mn-ea"/>
              </a:rPr>
              <a:t>具有联网能力的传感器是物联网的终端节点</a:t>
            </a:r>
          </a:p>
        </p:txBody>
      </p:sp>
      <p:graphicFrame>
        <p:nvGraphicFramePr>
          <p:cNvPr id="39" name="图示 38"/>
          <p:cNvGraphicFramePr/>
          <p:nvPr>
            <p:extLst>
              <p:ext uri="{D42A27DB-BD31-4B8C-83A1-F6EECF244321}">
                <p14:modId xmlns:p14="http://schemas.microsoft.com/office/powerpoint/2010/main" val="1427745457"/>
              </p:ext>
            </p:extLst>
          </p:nvPr>
        </p:nvGraphicFramePr>
        <p:xfrm>
          <a:off x="1055440" y="1772816"/>
          <a:ext cx="9505056" cy="1728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组合 5">
            <a:extLst>
              <a:ext uri="{FF2B5EF4-FFF2-40B4-BE49-F238E27FC236}">
                <a16:creationId xmlns:a16="http://schemas.microsoft.com/office/drawing/2014/main" id="{7F653003-7B7A-43C5-AE46-938669E4A96F}"/>
              </a:ext>
            </a:extLst>
          </p:cNvPr>
          <p:cNvGrpSpPr/>
          <p:nvPr/>
        </p:nvGrpSpPr>
        <p:grpSpPr>
          <a:xfrm>
            <a:off x="6960096" y="3719232"/>
            <a:ext cx="2664296" cy="2302056"/>
            <a:chOff x="3105780" y="1474702"/>
            <a:chExt cx="2112741" cy="1491094"/>
          </a:xfrm>
        </p:grpSpPr>
        <p:sp>
          <p:nvSpPr>
            <p:cNvPr id="7" name="矩形: 圆角 6">
              <a:extLst>
                <a:ext uri="{FF2B5EF4-FFF2-40B4-BE49-F238E27FC236}">
                  <a16:creationId xmlns:a16="http://schemas.microsoft.com/office/drawing/2014/main" id="{880478B1-C3C6-49F2-9026-93EB662AF869}"/>
                </a:ext>
              </a:extLst>
            </p:cNvPr>
            <p:cNvSpPr/>
            <p:nvPr/>
          </p:nvSpPr>
          <p:spPr>
            <a:xfrm>
              <a:off x="3105780" y="1477816"/>
              <a:ext cx="2112741" cy="148382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矩形: 圆角 4">
              <a:extLst>
                <a:ext uri="{FF2B5EF4-FFF2-40B4-BE49-F238E27FC236}">
                  <a16:creationId xmlns:a16="http://schemas.microsoft.com/office/drawing/2014/main" id="{354C42BE-A9ED-4124-8F64-27D16EB13F2A}"/>
                </a:ext>
              </a:extLst>
            </p:cNvPr>
            <p:cNvSpPr txBox="1"/>
            <p:nvPr/>
          </p:nvSpPr>
          <p:spPr>
            <a:xfrm>
              <a:off x="3192700" y="1474702"/>
              <a:ext cx="1188697" cy="14910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28575" rIns="38100" bIns="28575" numCol="1" spcCol="1270" anchor="ctr" anchorCtr="0">
              <a:noAutofit/>
            </a:bodyPr>
            <a:lstStyle/>
            <a:p>
              <a:pPr marL="0" lvl="0" indent="0" algn="just" defTabSz="666750" rtl="0">
                <a:lnSpc>
                  <a:spcPct val="90000"/>
                </a:lnSpc>
                <a:spcBef>
                  <a:spcPct val="0"/>
                </a:spcBef>
                <a:spcAft>
                  <a:spcPct val="35000"/>
                </a:spcAft>
                <a:buNone/>
              </a:pPr>
              <a:r>
                <a:rPr lang="zh-CN" altLang="en-US" sz="1500" kern="1200" dirty="0"/>
                <a:t>基本要求：</a:t>
              </a:r>
              <a:endParaRPr lang="en-US" altLang="zh-CN" sz="1500" kern="1200" dirty="0"/>
            </a:p>
            <a:p>
              <a:pPr marL="0" lvl="0" indent="0" algn="just" defTabSz="666750" rtl="0">
                <a:lnSpc>
                  <a:spcPct val="90000"/>
                </a:lnSpc>
                <a:spcBef>
                  <a:spcPct val="0"/>
                </a:spcBef>
                <a:spcAft>
                  <a:spcPct val="35000"/>
                </a:spcAft>
                <a:buNone/>
              </a:pPr>
              <a:r>
                <a:rPr lang="zh-CN" altLang="en-US" sz="1500" dirty="0"/>
                <a:t>（</a:t>
              </a:r>
              <a:r>
                <a:rPr lang="en-US" altLang="zh-CN" sz="1500" dirty="0"/>
                <a:t>1</a:t>
              </a:r>
              <a:r>
                <a:rPr lang="zh-CN" altLang="en-US" sz="1500" dirty="0"/>
                <a:t>）准确</a:t>
              </a:r>
              <a:endParaRPr lang="en-US" altLang="zh-CN" sz="1500" dirty="0"/>
            </a:p>
            <a:p>
              <a:pPr marL="0" lvl="0" indent="0" algn="just" defTabSz="666750" rtl="0">
                <a:lnSpc>
                  <a:spcPct val="90000"/>
                </a:lnSpc>
                <a:spcBef>
                  <a:spcPct val="0"/>
                </a:spcBef>
                <a:spcAft>
                  <a:spcPct val="35000"/>
                </a:spcAft>
                <a:buNone/>
              </a:pPr>
              <a:r>
                <a:rPr lang="zh-CN" altLang="en-US" sz="1500" kern="1200" dirty="0"/>
                <a:t>（</a:t>
              </a:r>
              <a:r>
                <a:rPr lang="en-US" altLang="zh-CN" sz="1500" kern="1200" dirty="0"/>
                <a:t>2</a:t>
              </a:r>
              <a:r>
                <a:rPr lang="zh-CN" altLang="en-US" sz="1500" kern="1200" dirty="0"/>
                <a:t>）灵敏</a:t>
              </a:r>
              <a:endParaRPr lang="en-US" altLang="zh-CN" sz="1500" kern="1200" dirty="0"/>
            </a:p>
            <a:p>
              <a:pPr marL="0" lvl="0" indent="0" algn="just" defTabSz="666750" rtl="0">
                <a:lnSpc>
                  <a:spcPct val="90000"/>
                </a:lnSpc>
                <a:spcBef>
                  <a:spcPct val="0"/>
                </a:spcBef>
                <a:spcAft>
                  <a:spcPct val="35000"/>
                </a:spcAft>
                <a:buNone/>
              </a:pPr>
              <a:r>
                <a:rPr lang="zh-CN" altLang="en-US" sz="1500" dirty="0"/>
                <a:t>（</a:t>
              </a:r>
              <a:r>
                <a:rPr lang="en-US" altLang="zh-CN" sz="1500" dirty="0"/>
                <a:t>3</a:t>
              </a:r>
              <a:r>
                <a:rPr lang="zh-CN" altLang="en-US" sz="1500" dirty="0"/>
                <a:t>）精密</a:t>
              </a:r>
              <a:endParaRPr lang="en-US" altLang="zh-CN" sz="1500" dirty="0"/>
            </a:p>
            <a:p>
              <a:pPr marL="0" lvl="0" indent="0" algn="just" defTabSz="666750" rtl="0">
                <a:lnSpc>
                  <a:spcPct val="90000"/>
                </a:lnSpc>
                <a:spcBef>
                  <a:spcPct val="0"/>
                </a:spcBef>
                <a:spcAft>
                  <a:spcPct val="35000"/>
                </a:spcAft>
                <a:buNone/>
              </a:pPr>
              <a:r>
                <a:rPr lang="zh-CN" altLang="en-US" sz="1500" dirty="0"/>
                <a:t>（</a:t>
              </a:r>
              <a:r>
                <a:rPr lang="en-US" altLang="zh-CN" sz="1500" dirty="0"/>
                <a:t>4</a:t>
              </a:r>
              <a:r>
                <a:rPr lang="zh-CN" altLang="en-US" sz="1500" dirty="0"/>
                <a:t>）可靠</a:t>
              </a:r>
              <a:endParaRPr lang="en-US" altLang="zh-CN" sz="1500" dirty="0"/>
            </a:p>
            <a:p>
              <a:pPr marL="0" lvl="0" indent="0" algn="just" defTabSz="666750" rtl="0">
                <a:lnSpc>
                  <a:spcPct val="90000"/>
                </a:lnSpc>
                <a:spcBef>
                  <a:spcPct val="0"/>
                </a:spcBef>
                <a:spcAft>
                  <a:spcPct val="35000"/>
                </a:spcAft>
                <a:buNone/>
              </a:pPr>
              <a:r>
                <a:rPr lang="zh-CN" altLang="en-US" sz="1500" kern="1200" dirty="0"/>
                <a:t>（</a:t>
              </a:r>
              <a:r>
                <a:rPr lang="en-US" altLang="zh-CN" sz="1500" dirty="0"/>
                <a:t>5</a:t>
              </a:r>
              <a:r>
                <a:rPr lang="zh-CN" altLang="en-US" sz="1500" kern="1200" dirty="0"/>
                <a:t>）适用性强</a:t>
              </a:r>
              <a:endParaRPr lang="en-US" altLang="zh-CN" sz="1500" kern="1200" dirty="0"/>
            </a:p>
            <a:p>
              <a:pPr marL="0" lvl="0" indent="0" algn="just" defTabSz="666750" rtl="0">
                <a:lnSpc>
                  <a:spcPct val="90000"/>
                </a:lnSpc>
                <a:spcBef>
                  <a:spcPct val="0"/>
                </a:spcBef>
                <a:spcAft>
                  <a:spcPct val="35000"/>
                </a:spcAft>
                <a:buNone/>
              </a:pPr>
              <a:r>
                <a:rPr lang="zh-CN" altLang="en-US" sz="1500" dirty="0"/>
                <a:t>（</a:t>
              </a:r>
              <a:r>
                <a:rPr lang="en-US" altLang="zh-CN" sz="1500" dirty="0"/>
                <a:t>6</a:t>
              </a:r>
              <a:r>
                <a:rPr lang="zh-CN" altLang="en-US" sz="1500" dirty="0"/>
                <a:t>）使用经济</a:t>
              </a:r>
              <a:endParaRPr lang="zh-CN" sz="1500" kern="1200" dirty="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90925"/>
                                        </p:tgtEl>
                                        <p:attrNameLst>
                                          <p:attrName>style.visibility</p:attrName>
                                        </p:attrNameLst>
                                      </p:cBhvr>
                                      <p:to>
                                        <p:strVal val="visible"/>
                                      </p:to>
                                    </p:set>
                                    <p:anim calcmode="lin" valueType="num">
                                      <p:cBhvr additive="base">
                                        <p:cTn id="7" dur="500" fill="hold"/>
                                        <p:tgtEl>
                                          <p:spTgt spid="890925"/>
                                        </p:tgtEl>
                                        <p:attrNameLst>
                                          <p:attrName>ppt_x</p:attrName>
                                        </p:attrNameLst>
                                      </p:cBhvr>
                                      <p:tavLst>
                                        <p:tav tm="0">
                                          <p:val>
                                            <p:strVal val="#ppt_x"/>
                                          </p:val>
                                        </p:tav>
                                        <p:tav tm="100000">
                                          <p:val>
                                            <p:strVal val="#ppt_x"/>
                                          </p:val>
                                        </p:tav>
                                      </p:tavLst>
                                    </p:anim>
                                    <p:anim calcmode="lin" valueType="num">
                                      <p:cBhvr additive="base">
                                        <p:cTn id="8" dur="500" fill="hold"/>
                                        <p:tgtEl>
                                          <p:spTgt spid="8909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8701" y="975601"/>
            <a:ext cx="3493083" cy="574183"/>
          </a:xfrm>
        </p:spPr>
        <p:txBody>
          <a:bodyPr>
            <a:normAutofit/>
          </a:bodyPr>
          <a:lstStyle/>
          <a:p>
            <a:r>
              <a:rPr lang="zh-CN" altLang="en-US" dirty="0"/>
              <a:t>霍尔电动势</a:t>
            </a:r>
          </a:p>
        </p:txBody>
      </p:sp>
      <p:sp>
        <p:nvSpPr>
          <p:cNvPr id="20" name="Text Box 11">
            <a:extLst>
              <a:ext uri="{FF2B5EF4-FFF2-40B4-BE49-F238E27FC236}">
                <a16:creationId xmlns:a16="http://schemas.microsoft.com/office/drawing/2014/main" id="{B1384A8D-E74D-4CCE-9066-C383852A5727}"/>
              </a:ext>
            </a:extLst>
          </p:cNvPr>
          <p:cNvSpPr txBox="1">
            <a:spLocks noChangeArrowheads="1"/>
          </p:cNvSpPr>
          <p:nvPr/>
        </p:nvSpPr>
        <p:spPr bwMode="auto">
          <a:xfrm>
            <a:off x="299356" y="3361252"/>
            <a:ext cx="11593288" cy="870751"/>
          </a:xfrm>
          <a:prstGeom prst="rect">
            <a:avLst/>
          </a:prstGeom>
          <a:noFill/>
          <a:ln>
            <a:noFill/>
          </a:ln>
          <a:effectLst/>
          <a:extLst>
            <a:ext uri="{909E8E84-426E-40DD-AFC4-6F175D3DCCD1}">
              <a14:hiddenFill xmlns:a14="http://schemas.microsoft.com/office/drawing/2010/main">
                <a:solidFill>
                  <a:srgbClr val="666699">
                    <a:alpha val="14902"/>
                  </a:srgbClr>
                </a:solidFill>
              </a14:hiddenFill>
            </a:ext>
            <a:ext uri="{91240B29-F687-4F45-9708-019B960494DF}">
              <a14:hiddenLine xmlns:a14="http://schemas.microsoft.com/office/drawing/2010/main" w="3175" algn="ctr">
                <a:solidFill>
                  <a:srgbClr val="66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Tx/>
              <a:buNone/>
            </a:pPr>
            <a:r>
              <a:rPr kumimoji="1" lang="en-US" altLang="zh-CN" sz="1800" i="1" dirty="0">
                <a:solidFill>
                  <a:srgbClr val="990033"/>
                </a:solidFill>
                <a:latin typeface="Times New Roman" panose="02020603050405020304" pitchFamily="18" charset="0"/>
                <a:cs typeface="Times New Roman" panose="02020603050405020304" pitchFamily="18" charset="0"/>
              </a:rPr>
              <a:t>K</a:t>
            </a:r>
            <a:r>
              <a:rPr kumimoji="1" lang="en-US" altLang="zh-CN" sz="1800" i="1" baseline="-25000" dirty="0">
                <a:solidFill>
                  <a:srgbClr val="990033"/>
                </a:solidFill>
                <a:latin typeface="Times New Roman" panose="02020603050405020304" pitchFamily="18" charset="0"/>
                <a:cs typeface="Times New Roman" panose="02020603050405020304" pitchFamily="18" charset="0"/>
              </a:rPr>
              <a:t>H </a:t>
            </a:r>
            <a:r>
              <a:rPr kumimoji="1" lang="zh-CN" altLang="en-US" sz="1800" dirty="0">
                <a:solidFill>
                  <a:srgbClr val="000000"/>
                </a:solidFill>
                <a:latin typeface="Times New Roman" panose="02020603050405020304" pitchFamily="18" charset="0"/>
                <a:cs typeface="Times New Roman" panose="02020603050405020304" pitchFamily="18" charset="0"/>
              </a:rPr>
              <a:t>表示与电子浓度</a:t>
            </a:r>
            <a:r>
              <a:rPr kumimoji="1" lang="en-US" altLang="zh-CN" sz="1800" dirty="0">
                <a:solidFill>
                  <a:srgbClr val="000000"/>
                </a:solidFill>
                <a:latin typeface="Times New Roman" panose="02020603050405020304" pitchFamily="18" charset="0"/>
                <a:cs typeface="Times New Roman" panose="02020603050405020304" pitchFamily="18" charset="0"/>
              </a:rPr>
              <a:t>n</a:t>
            </a:r>
            <a:r>
              <a:rPr kumimoji="1" lang="zh-CN" altLang="en-US" sz="1800" dirty="0">
                <a:solidFill>
                  <a:srgbClr val="000000"/>
                </a:solidFill>
                <a:latin typeface="Times New Roman" panose="02020603050405020304" pitchFamily="18" charset="0"/>
                <a:cs typeface="Times New Roman" panose="02020603050405020304" pitchFamily="18" charset="0"/>
              </a:rPr>
              <a:t>、电子电量</a:t>
            </a:r>
            <a:r>
              <a:rPr kumimoji="1" lang="en-US" altLang="zh-CN" sz="1800" dirty="0">
                <a:solidFill>
                  <a:srgbClr val="000000"/>
                </a:solidFill>
                <a:latin typeface="Times New Roman" panose="02020603050405020304" pitchFamily="18" charset="0"/>
                <a:cs typeface="Times New Roman" panose="02020603050405020304" pitchFamily="18" charset="0"/>
              </a:rPr>
              <a:t>e</a:t>
            </a:r>
            <a:r>
              <a:rPr kumimoji="1" lang="zh-CN" altLang="en-US" sz="1800" dirty="0">
                <a:solidFill>
                  <a:srgbClr val="000000"/>
                </a:solidFill>
                <a:latin typeface="Times New Roman" panose="02020603050405020304" pitchFamily="18" charset="0"/>
                <a:cs typeface="Times New Roman" panose="02020603050405020304" pitchFamily="18" charset="0"/>
              </a:rPr>
              <a:t>、霍尔元件厚度</a:t>
            </a:r>
            <a:r>
              <a:rPr kumimoji="1" lang="en-US" altLang="zh-CN" sz="1800" dirty="0">
                <a:solidFill>
                  <a:srgbClr val="000000"/>
                </a:solidFill>
                <a:latin typeface="Times New Roman" panose="02020603050405020304" pitchFamily="18" charset="0"/>
                <a:cs typeface="Times New Roman" panose="02020603050405020304" pitchFamily="18" charset="0"/>
              </a:rPr>
              <a:t>d</a:t>
            </a:r>
            <a:r>
              <a:rPr kumimoji="1" lang="zh-CN" altLang="en-US" sz="1800" dirty="0">
                <a:solidFill>
                  <a:srgbClr val="000000"/>
                </a:solidFill>
                <a:latin typeface="Times New Roman" panose="02020603050405020304" pitchFamily="18" charset="0"/>
                <a:cs typeface="Times New Roman" panose="02020603050405020304" pitchFamily="18" charset="0"/>
              </a:rPr>
              <a:t>成反比，表示霍尔元件在单位电流和单位磁感应强度作用下，产生的霍尔电压的大小。它不仅决定于载流体材料，而且取决于它的几何尺寸 ，愈大愈好。</a:t>
            </a:r>
            <a:endParaRPr kumimoji="1" lang="en-US" altLang="zh-CN" sz="1800" dirty="0">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Object 12">
                <a:extLst>
                  <a:ext uri="{FF2B5EF4-FFF2-40B4-BE49-F238E27FC236}">
                    <a16:creationId xmlns:a16="http://schemas.microsoft.com/office/drawing/2014/main" id="{E8F90973-9960-4A0F-A833-A2B21A9434BA}"/>
                  </a:ext>
                </a:extLst>
              </p:cNvPr>
              <p:cNvSpPr txBox="1"/>
              <p:nvPr/>
            </p:nvSpPr>
            <p:spPr bwMode="auto">
              <a:xfrm>
                <a:off x="2957390" y="2330798"/>
                <a:ext cx="3493083" cy="770745"/>
              </a:xfrm>
              <a:prstGeom prst="rect">
                <a:avLst/>
              </a:prstGeom>
              <a:solidFill>
                <a:srgbClr val="66FFFF"/>
              </a:solid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𝐻</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r>
                            <m:rPr>
                              <m:sty m:val="p"/>
                            </m:rPr>
                            <a:rPr lang="zh-CN" altLang="en-US" i="0">
                              <a:solidFill>
                                <a:srgbClr val="000000"/>
                              </a:solidFill>
                              <a:latin typeface="Cambria Math" panose="02040503050406030204" pitchFamily="18" charset="0"/>
                            </a:rPr>
                            <m:t>e</m:t>
                          </m:r>
                          <m:r>
                            <a:rPr lang="zh-CN" altLang="en-US" i="1">
                              <a:solidFill>
                                <a:srgbClr val="000000"/>
                              </a:solidFill>
                              <a:latin typeface="Cambria Math" panose="02040503050406030204" pitchFamily="18" charset="0"/>
                            </a:rPr>
                            <m:t>𝑑</m:t>
                          </m:r>
                        </m:den>
                      </m:f>
                      <m:r>
                        <a:rPr lang="zh-CN" altLang="en-US" i="1">
                          <a:solidFill>
                            <a:srgbClr val="000000"/>
                          </a:solidFill>
                          <a:latin typeface="Cambria Math" panose="02040503050406030204" pitchFamily="18" charset="0"/>
                        </a:rPr>
                        <m:t>𝐼𝐵</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𝐻</m:t>
                          </m:r>
                        </m:sub>
                      </m:sSub>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𝐼𝐵</m:t>
                          </m:r>
                        </m:num>
                        <m:den>
                          <m:r>
                            <a:rPr lang="zh-CN" altLang="en-US" i="1">
                              <a:solidFill>
                                <a:srgbClr val="000000"/>
                              </a:solidFill>
                              <a:latin typeface="Cambria Math" panose="02040503050406030204" pitchFamily="18" charset="0"/>
                            </a:rPr>
                            <m:t>𝑑</m:t>
                          </m:r>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𝐻</m:t>
                          </m:r>
                        </m:sub>
                      </m:sSub>
                      <m:r>
                        <a:rPr lang="zh-CN" altLang="en-US" i="1">
                          <a:solidFill>
                            <a:srgbClr val="000000"/>
                          </a:solidFill>
                          <a:latin typeface="Cambria Math" panose="02040503050406030204" pitchFamily="18" charset="0"/>
                        </a:rPr>
                        <m:t>𝐼𝐵</m:t>
                      </m:r>
                    </m:oMath>
                  </m:oMathPara>
                </a14:m>
                <a:endParaRPr lang="zh-CN" altLang="en-US" dirty="0"/>
              </a:p>
            </p:txBody>
          </p:sp>
        </mc:Choice>
        <mc:Fallback xmlns="">
          <p:sp>
            <p:nvSpPr>
              <p:cNvPr id="21" name="Object 12">
                <a:extLst>
                  <a:ext uri="{FF2B5EF4-FFF2-40B4-BE49-F238E27FC236}">
                    <a16:creationId xmlns:a16="http://schemas.microsoft.com/office/drawing/2014/main" id="{E8F90973-9960-4A0F-A833-A2B21A9434BA}"/>
                  </a:ext>
                </a:extLst>
              </p:cNvPr>
              <p:cNvSpPr txBox="1">
                <a:spLocks noRot="1" noChangeAspect="1" noMove="1" noResize="1" noEditPoints="1" noAdjustHandles="1" noChangeArrowheads="1" noChangeShapeType="1" noTextEdit="1"/>
              </p:cNvSpPr>
              <p:nvPr/>
            </p:nvSpPr>
            <p:spPr bwMode="auto">
              <a:xfrm>
                <a:off x="2957390" y="2330798"/>
                <a:ext cx="3493083" cy="770745"/>
              </a:xfrm>
              <a:prstGeom prst="rect">
                <a:avLst/>
              </a:prstGeom>
              <a:blipFill>
                <a:blip r:embed="rId2"/>
                <a:stretch>
                  <a:fillRect/>
                </a:stretch>
              </a:blipFill>
              <a:ln>
                <a:noFill/>
              </a:ln>
            </p:spPr>
            <p:txBody>
              <a:bodyPr/>
              <a:lstStyle/>
              <a:p>
                <a:r>
                  <a:rPr lang="zh-CN" altLang="en-US">
                    <a:noFill/>
                  </a:rPr>
                  <a:t> </a:t>
                </a:r>
              </a:p>
            </p:txBody>
          </p:sp>
        </mc:Fallback>
      </mc:AlternateContent>
      <p:sp>
        <p:nvSpPr>
          <p:cNvPr id="22" name="AutoShape 10">
            <a:extLst>
              <a:ext uri="{FF2B5EF4-FFF2-40B4-BE49-F238E27FC236}">
                <a16:creationId xmlns:a16="http://schemas.microsoft.com/office/drawing/2014/main" id="{2A481140-AF29-4AAB-9683-CCAD3D9612A2}"/>
              </a:ext>
            </a:extLst>
          </p:cNvPr>
          <p:cNvSpPr>
            <a:spLocks noChangeArrowheads="1"/>
          </p:cNvSpPr>
          <p:nvPr/>
        </p:nvSpPr>
        <p:spPr bwMode="auto">
          <a:xfrm>
            <a:off x="6203827" y="1268760"/>
            <a:ext cx="2663825" cy="647700"/>
          </a:xfrm>
          <a:prstGeom prst="cloudCallout">
            <a:avLst>
              <a:gd name="adj1" fmla="val -65074"/>
              <a:gd name="adj2" fmla="val 143505"/>
            </a:avLst>
          </a:prstGeom>
          <a:solidFill>
            <a:srgbClr val="666699">
              <a:alpha val="14902"/>
            </a:srgbClr>
          </a:solidFill>
          <a:ln w="3175">
            <a:solidFill>
              <a:srgbClr val="66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1600" i="1" dirty="0">
                <a:solidFill>
                  <a:srgbClr val="990033"/>
                </a:solidFill>
                <a:latin typeface="Times New Roman" panose="02020603050405020304" pitchFamily="18" charset="0"/>
                <a:cs typeface="Times New Roman" panose="02020603050405020304" pitchFamily="18" charset="0"/>
              </a:rPr>
              <a:t>K</a:t>
            </a:r>
            <a:r>
              <a:rPr kumimoji="1" lang="en-US" altLang="zh-CN" sz="1000" i="1" dirty="0">
                <a:solidFill>
                  <a:srgbClr val="990033"/>
                </a:solidFill>
                <a:latin typeface="Times New Roman" panose="02020603050405020304" pitchFamily="18" charset="0"/>
                <a:cs typeface="Times New Roman" panose="02020603050405020304" pitchFamily="18" charset="0"/>
              </a:rPr>
              <a:t>H</a:t>
            </a:r>
            <a:r>
              <a:rPr kumimoji="1" lang="zh-CN" altLang="en-US" sz="1600" dirty="0">
                <a:solidFill>
                  <a:srgbClr val="990033"/>
                </a:solidFill>
                <a:latin typeface="Times New Roman" panose="02020603050405020304" pitchFamily="18" charset="0"/>
                <a:cs typeface="Times New Roman" panose="02020603050405020304" pitchFamily="18" charset="0"/>
              </a:rPr>
              <a:t>为霍尔灵敏度</a:t>
            </a:r>
          </a:p>
        </p:txBody>
      </p:sp>
      <p:sp>
        <p:nvSpPr>
          <p:cNvPr id="23" name="矩形 1">
            <a:extLst>
              <a:ext uri="{FF2B5EF4-FFF2-40B4-BE49-F238E27FC236}">
                <a16:creationId xmlns:a16="http://schemas.microsoft.com/office/drawing/2014/main" id="{7E540747-B2F9-4F6B-AE52-E57331324C94}"/>
              </a:ext>
            </a:extLst>
          </p:cNvPr>
          <p:cNvSpPr>
            <a:spLocks noChangeArrowheads="1"/>
          </p:cNvSpPr>
          <p:nvPr/>
        </p:nvSpPr>
        <p:spPr bwMode="auto">
          <a:xfrm>
            <a:off x="551384" y="1734754"/>
            <a:ext cx="3024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dirty="0">
                <a:solidFill>
                  <a:srgbClr val="000000"/>
                </a:solidFill>
              </a:rPr>
              <a:t>霍尔电势的解析表达式：</a:t>
            </a:r>
            <a:endParaRPr lang="zh-CN" altLang="en-US" sz="2000" dirty="0"/>
          </a:p>
        </p:txBody>
      </p:sp>
      <mc:AlternateContent xmlns:mc="http://schemas.openxmlformats.org/markup-compatibility/2006" xmlns:a14="http://schemas.microsoft.com/office/drawing/2010/main">
        <mc:Choice Requires="a14">
          <p:sp>
            <p:nvSpPr>
              <p:cNvPr id="24" name="对象 2">
                <a:extLst>
                  <a:ext uri="{FF2B5EF4-FFF2-40B4-BE49-F238E27FC236}">
                    <a16:creationId xmlns:a16="http://schemas.microsoft.com/office/drawing/2014/main" id="{D303A515-8047-4EC7-AE79-38ED2048CD0D}"/>
                  </a:ext>
                </a:extLst>
              </p:cNvPr>
              <p:cNvSpPr txBox="1"/>
              <p:nvPr/>
            </p:nvSpPr>
            <p:spPr bwMode="auto">
              <a:xfrm>
                <a:off x="6935664" y="2295873"/>
                <a:ext cx="1320576" cy="805670"/>
              </a:xfrm>
              <a:prstGeom prst="rect">
                <a:avLst/>
              </a:prstGeom>
              <a:solidFill>
                <a:srgbClr val="66FFFF"/>
              </a:solid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𝐻</m:t>
                          </m:r>
                        </m:sub>
                      </m:sSub>
                      <m:r>
                        <a:rPr lang="zh-CN" altLang="en-US" i="0">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r>
                            <m:rPr>
                              <m:sty m:val="p"/>
                            </m:rPr>
                            <a:rPr lang="zh-CN" altLang="en-US" i="0">
                              <a:solidFill>
                                <a:srgbClr val="000000"/>
                              </a:solidFill>
                              <a:latin typeface="Cambria Math" panose="02040503050406030204" pitchFamily="18" charset="0"/>
                            </a:rPr>
                            <m:t>e</m:t>
                          </m:r>
                          <m:r>
                            <a:rPr lang="zh-CN" altLang="en-US" i="1">
                              <a:solidFill>
                                <a:srgbClr val="000000"/>
                              </a:solidFill>
                              <a:latin typeface="Cambria Math" panose="02040503050406030204" pitchFamily="18" charset="0"/>
                            </a:rPr>
                            <m:t>𝑑</m:t>
                          </m:r>
                        </m:den>
                      </m:f>
                    </m:oMath>
                  </m:oMathPara>
                </a14:m>
                <a:endParaRPr lang="zh-CN" altLang="en-US" dirty="0"/>
              </a:p>
            </p:txBody>
          </p:sp>
        </mc:Choice>
        <mc:Fallback xmlns="">
          <p:sp>
            <p:nvSpPr>
              <p:cNvPr id="24" name="对象 2">
                <a:extLst>
                  <a:ext uri="{FF2B5EF4-FFF2-40B4-BE49-F238E27FC236}">
                    <a16:creationId xmlns:a16="http://schemas.microsoft.com/office/drawing/2014/main" id="{D303A515-8047-4EC7-AE79-38ED2048CD0D}"/>
                  </a:ext>
                </a:extLst>
              </p:cNvPr>
              <p:cNvSpPr txBox="1">
                <a:spLocks noRot="1" noChangeAspect="1" noMove="1" noResize="1" noEditPoints="1" noAdjustHandles="1" noChangeArrowheads="1" noChangeShapeType="1" noTextEdit="1"/>
              </p:cNvSpPr>
              <p:nvPr/>
            </p:nvSpPr>
            <p:spPr bwMode="auto">
              <a:xfrm>
                <a:off x="6935664" y="2295873"/>
                <a:ext cx="1320576" cy="805670"/>
              </a:xfrm>
              <a:prstGeom prst="rect">
                <a:avLst/>
              </a:prstGeom>
              <a:blipFill>
                <a:blip r:embed="rId3"/>
                <a:stretch>
                  <a:fillRect/>
                </a:stretch>
              </a:blipFill>
              <a:ln>
                <a:noFill/>
              </a:ln>
            </p:spPr>
            <p:txBody>
              <a:bodyPr/>
              <a:lstStyle/>
              <a:p>
                <a:r>
                  <a:rPr lang="zh-CN" altLang="en-US">
                    <a:noFill/>
                  </a:rPr>
                  <a:t> </a:t>
                </a:r>
              </a:p>
            </p:txBody>
          </p:sp>
        </mc:Fallback>
      </mc:AlternateContent>
      <p:sp>
        <p:nvSpPr>
          <p:cNvPr id="8" name="Text Box 11">
            <a:extLst>
              <a:ext uri="{FF2B5EF4-FFF2-40B4-BE49-F238E27FC236}">
                <a16:creationId xmlns:a16="http://schemas.microsoft.com/office/drawing/2014/main" id="{05B11BFE-3179-414B-B396-3D18EDFAEDA0}"/>
              </a:ext>
            </a:extLst>
          </p:cNvPr>
          <p:cNvSpPr txBox="1">
            <a:spLocks noChangeArrowheads="1"/>
          </p:cNvSpPr>
          <p:nvPr/>
        </p:nvSpPr>
        <p:spPr bwMode="auto">
          <a:xfrm>
            <a:off x="298655" y="4491712"/>
            <a:ext cx="11593288" cy="870751"/>
          </a:xfrm>
          <a:prstGeom prst="rect">
            <a:avLst/>
          </a:prstGeom>
          <a:noFill/>
          <a:ln>
            <a:noFill/>
          </a:ln>
          <a:effectLst/>
          <a:extLst>
            <a:ext uri="{909E8E84-426E-40DD-AFC4-6F175D3DCCD1}">
              <a14:hiddenFill xmlns:a14="http://schemas.microsoft.com/office/drawing/2010/main">
                <a:solidFill>
                  <a:srgbClr val="666699">
                    <a:alpha val="14902"/>
                  </a:srgbClr>
                </a:solidFill>
              </a14:hiddenFill>
            </a:ext>
            <a:ext uri="{91240B29-F687-4F45-9708-019B960494DF}">
              <a14:hiddenLine xmlns:a14="http://schemas.microsoft.com/office/drawing/2010/main" w="3175" algn="ctr">
                <a:solidFill>
                  <a:srgbClr val="66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Tx/>
              <a:buNone/>
            </a:pPr>
            <a:r>
              <a:rPr kumimoji="1" lang="zh-CN" altLang="en-US" sz="1800" dirty="0">
                <a:solidFill>
                  <a:srgbClr val="FF0000"/>
                </a:solidFill>
                <a:latin typeface="Times New Roman" panose="02020603050405020304" pitchFamily="18" charset="0"/>
                <a:cs typeface="Times New Roman" panose="02020603050405020304" pitchFamily="18" charset="0"/>
              </a:rPr>
              <a:t>金属</a:t>
            </a:r>
            <a:r>
              <a:rPr kumimoji="1" lang="zh-CN" altLang="en-US" sz="1800" dirty="0">
                <a:solidFill>
                  <a:srgbClr val="000000"/>
                </a:solidFill>
                <a:latin typeface="Times New Roman" panose="02020603050405020304" pitchFamily="18" charset="0"/>
                <a:cs typeface="Times New Roman" panose="02020603050405020304" pitchFamily="18" charset="0"/>
              </a:rPr>
              <a:t>的电子浓度</a:t>
            </a:r>
            <a:r>
              <a:rPr kumimoji="1" lang="en-US" altLang="zh-CN" sz="1800" dirty="0">
                <a:solidFill>
                  <a:srgbClr val="000000"/>
                </a:solidFill>
                <a:latin typeface="Times New Roman" panose="02020603050405020304" pitchFamily="18" charset="0"/>
                <a:cs typeface="Times New Roman" panose="02020603050405020304" pitchFamily="18" charset="0"/>
              </a:rPr>
              <a:t>n</a:t>
            </a:r>
            <a:r>
              <a:rPr kumimoji="1" lang="zh-CN" altLang="en-US" sz="1800" dirty="0">
                <a:solidFill>
                  <a:srgbClr val="000000"/>
                </a:solidFill>
                <a:latin typeface="Times New Roman" panose="02020603050405020304" pitchFamily="18" charset="0"/>
                <a:cs typeface="Times New Roman" panose="02020603050405020304" pitchFamily="18" charset="0"/>
              </a:rPr>
              <a:t>较高，</a:t>
            </a:r>
            <a:r>
              <a:rPr kumimoji="1" lang="en-US" altLang="zh-CN" sz="1800" i="1" dirty="0">
                <a:solidFill>
                  <a:srgbClr val="990033"/>
                </a:solidFill>
                <a:latin typeface="Times New Roman" panose="02020603050405020304" pitchFamily="18" charset="0"/>
                <a:cs typeface="Times New Roman" panose="02020603050405020304" pitchFamily="18" charset="0"/>
              </a:rPr>
              <a:t> K</a:t>
            </a:r>
            <a:r>
              <a:rPr kumimoji="1" lang="en-US" altLang="zh-CN" sz="1800" i="1" baseline="-25000" dirty="0">
                <a:solidFill>
                  <a:srgbClr val="990033"/>
                </a:solidFill>
                <a:latin typeface="Times New Roman" panose="02020603050405020304" pitchFamily="18" charset="0"/>
                <a:cs typeface="Times New Roman" panose="02020603050405020304" pitchFamily="18" charset="0"/>
              </a:rPr>
              <a:t>H</a:t>
            </a:r>
            <a:r>
              <a:rPr kumimoji="1" lang="zh-CN" altLang="en-US" sz="1800" dirty="0">
                <a:solidFill>
                  <a:srgbClr val="000000"/>
                </a:solidFill>
                <a:latin typeface="Times New Roman" panose="02020603050405020304" pitchFamily="18" charset="0"/>
                <a:cs typeface="Times New Roman" panose="02020603050405020304" pitchFamily="18" charset="0"/>
              </a:rPr>
              <a:t>较小；</a:t>
            </a:r>
            <a:r>
              <a:rPr kumimoji="1" lang="zh-CN" altLang="en-US" sz="1800" dirty="0">
                <a:solidFill>
                  <a:srgbClr val="FF0000"/>
                </a:solidFill>
                <a:latin typeface="Times New Roman" panose="02020603050405020304" pitchFamily="18" charset="0"/>
                <a:cs typeface="Times New Roman" panose="02020603050405020304" pitchFamily="18" charset="0"/>
              </a:rPr>
              <a:t>绝缘体</a:t>
            </a:r>
            <a:r>
              <a:rPr kumimoji="1" lang="en-US" altLang="zh-CN" sz="1800" dirty="0">
                <a:solidFill>
                  <a:srgbClr val="000000"/>
                </a:solidFill>
                <a:latin typeface="Times New Roman" panose="02020603050405020304" pitchFamily="18" charset="0"/>
                <a:cs typeface="Times New Roman" panose="02020603050405020304" pitchFamily="18" charset="0"/>
              </a:rPr>
              <a:t>n</a:t>
            </a:r>
            <a:r>
              <a:rPr kumimoji="1" lang="zh-CN" altLang="en-US" sz="1800" dirty="0">
                <a:solidFill>
                  <a:srgbClr val="000000"/>
                </a:solidFill>
                <a:latin typeface="Times New Roman" panose="02020603050405020304" pitchFamily="18" charset="0"/>
                <a:cs typeface="Times New Roman" panose="02020603050405020304" pitchFamily="18" charset="0"/>
              </a:rPr>
              <a:t>较小，</a:t>
            </a:r>
            <a:r>
              <a:rPr kumimoji="1" lang="en-US" altLang="zh-CN" sz="1800" i="1" dirty="0">
                <a:solidFill>
                  <a:srgbClr val="990033"/>
                </a:solidFill>
                <a:latin typeface="Times New Roman" panose="02020603050405020304" pitchFamily="18" charset="0"/>
                <a:cs typeface="Times New Roman" panose="02020603050405020304" pitchFamily="18" charset="0"/>
              </a:rPr>
              <a:t> K</a:t>
            </a:r>
            <a:r>
              <a:rPr kumimoji="1" lang="en-US" altLang="zh-CN" sz="1800" i="1" baseline="-25000" dirty="0">
                <a:solidFill>
                  <a:srgbClr val="990033"/>
                </a:solidFill>
                <a:latin typeface="Times New Roman" panose="02020603050405020304" pitchFamily="18" charset="0"/>
                <a:cs typeface="Times New Roman" panose="02020603050405020304" pitchFamily="18" charset="0"/>
              </a:rPr>
              <a:t>H</a:t>
            </a:r>
            <a:r>
              <a:rPr kumimoji="1" lang="zh-CN" altLang="en-US" sz="1800" dirty="0">
                <a:solidFill>
                  <a:srgbClr val="000000"/>
                </a:solidFill>
                <a:latin typeface="Times New Roman" panose="02020603050405020304" pitchFamily="18" charset="0"/>
                <a:cs typeface="Times New Roman" panose="02020603050405020304" pitchFamily="18" charset="0"/>
              </a:rPr>
              <a:t>较大，但需要极高的电压才能产生很小的电流，故</a:t>
            </a:r>
            <a:r>
              <a:rPr kumimoji="1" lang="zh-CN" altLang="en-US" sz="1800" dirty="0">
                <a:solidFill>
                  <a:srgbClr val="FF0000"/>
                </a:solidFill>
                <a:latin typeface="Times New Roman" panose="02020603050405020304" pitchFamily="18" charset="0"/>
                <a:cs typeface="Times New Roman" panose="02020603050405020304" pitchFamily="18" charset="0"/>
              </a:rPr>
              <a:t>这两种材料不宜作为霍尔元件的材料。</a:t>
            </a:r>
            <a:endParaRPr kumimoji="1" lang="en-US" altLang="zh-CN" sz="1800" dirty="0">
              <a:solidFill>
                <a:srgbClr val="FF0000"/>
              </a:solidFill>
              <a:latin typeface="Times New Roman" panose="02020603050405020304" pitchFamily="18" charset="0"/>
              <a:cs typeface="Times New Roman" panose="02020603050405020304" pitchFamily="18" charset="0"/>
            </a:endParaRPr>
          </a:p>
        </p:txBody>
      </p:sp>
      <p:sp>
        <p:nvSpPr>
          <p:cNvPr id="9" name="Text Box 11">
            <a:extLst>
              <a:ext uri="{FF2B5EF4-FFF2-40B4-BE49-F238E27FC236}">
                <a16:creationId xmlns:a16="http://schemas.microsoft.com/office/drawing/2014/main" id="{7614C076-3FBE-49D9-8F02-2CCAAB1B14E4}"/>
              </a:ext>
            </a:extLst>
          </p:cNvPr>
          <p:cNvSpPr txBox="1">
            <a:spLocks noChangeArrowheads="1"/>
          </p:cNvSpPr>
          <p:nvPr/>
        </p:nvSpPr>
        <p:spPr bwMode="auto">
          <a:xfrm>
            <a:off x="332183" y="5622172"/>
            <a:ext cx="7704856" cy="455253"/>
          </a:xfrm>
          <a:prstGeom prst="rect">
            <a:avLst/>
          </a:prstGeom>
          <a:noFill/>
          <a:ln>
            <a:noFill/>
          </a:ln>
          <a:effectLst/>
          <a:extLst>
            <a:ext uri="{909E8E84-426E-40DD-AFC4-6F175D3DCCD1}">
              <a14:hiddenFill xmlns:a14="http://schemas.microsoft.com/office/drawing/2010/main">
                <a:solidFill>
                  <a:srgbClr val="666699">
                    <a:alpha val="14902"/>
                  </a:srgbClr>
                </a:solidFill>
              </a14:hiddenFill>
            </a:ext>
            <a:ext uri="{91240B29-F687-4F45-9708-019B960494DF}">
              <a14:hiddenLine xmlns:a14="http://schemas.microsoft.com/office/drawing/2010/main" w="3175" algn="ctr">
                <a:solidFill>
                  <a:srgbClr val="66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Tx/>
              <a:buNone/>
            </a:pPr>
            <a:r>
              <a:rPr kumimoji="1" lang="zh-CN" altLang="en-US" sz="1800" dirty="0">
                <a:solidFill>
                  <a:srgbClr val="FF0000"/>
                </a:solidFill>
                <a:latin typeface="Times New Roman" panose="02020603050405020304" pitchFamily="18" charset="0"/>
                <a:cs typeface="Times New Roman" panose="02020603050405020304" pitchFamily="18" charset="0"/>
              </a:rPr>
              <a:t>半导体</a:t>
            </a:r>
            <a:r>
              <a:rPr kumimoji="1" lang="en-US" altLang="zh-CN" sz="1800" dirty="0">
                <a:solidFill>
                  <a:srgbClr val="000000"/>
                </a:solidFill>
                <a:latin typeface="Times New Roman" panose="02020603050405020304" pitchFamily="18" charset="0"/>
                <a:cs typeface="Times New Roman" panose="02020603050405020304" pitchFamily="18" charset="0"/>
              </a:rPr>
              <a:t>n</a:t>
            </a:r>
            <a:r>
              <a:rPr kumimoji="1" lang="zh-CN" altLang="en-US" sz="1800" dirty="0">
                <a:solidFill>
                  <a:srgbClr val="000000"/>
                </a:solidFill>
                <a:latin typeface="Times New Roman" panose="02020603050405020304" pitchFamily="18" charset="0"/>
                <a:cs typeface="Times New Roman" panose="02020603050405020304" pitchFamily="18" charset="0"/>
              </a:rPr>
              <a:t>适中，可通过掺杂控制电子浓度，是</a:t>
            </a:r>
            <a:r>
              <a:rPr kumimoji="1" lang="zh-CN" altLang="en-US" sz="1800" dirty="0">
                <a:solidFill>
                  <a:srgbClr val="FF0000"/>
                </a:solidFill>
                <a:latin typeface="Times New Roman" panose="02020603050405020304" pitchFamily="18" charset="0"/>
                <a:cs typeface="Times New Roman" panose="02020603050405020304" pitchFamily="18" charset="0"/>
              </a:rPr>
              <a:t>作为霍尔元件的理想材料</a:t>
            </a:r>
            <a:r>
              <a:rPr kumimoji="1" lang="zh-CN" altLang="en-US" sz="1800" dirty="0">
                <a:solidFill>
                  <a:srgbClr val="000000"/>
                </a:solidFill>
                <a:latin typeface="Times New Roman" panose="02020603050405020304" pitchFamily="18" charset="0"/>
                <a:cs typeface="Times New Roman" panose="02020603050405020304" pitchFamily="18" charset="0"/>
              </a:rPr>
              <a:t>。</a:t>
            </a:r>
          </a:p>
        </p:txBody>
      </p:sp>
    </p:spTree>
  </p:cSld>
  <p:clrMapOvr>
    <a:masterClrMapping/>
  </p:clrMapOvr>
  <p:transition spd="med">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49859" y="1988839"/>
            <a:ext cx="4563115" cy="4555083"/>
          </a:xfrm>
        </p:spPr>
        <p:txBody>
          <a:bodyPr>
            <a:normAutofit/>
          </a:bodyPr>
          <a:lstStyle/>
          <a:p>
            <a:pPr lvl="0">
              <a:buFont typeface="Wingdings" panose="05000000000000000000" pitchFamily="2" charset="2"/>
              <a:buChar char="n"/>
            </a:pPr>
            <a:r>
              <a:rPr lang="en-US" altLang="zh-CN" dirty="0">
                <a:solidFill>
                  <a:schemeClr val="accent1">
                    <a:lumMod val="50000"/>
                  </a:schemeClr>
                </a:solidFill>
              </a:rPr>
              <a:t>A3141</a:t>
            </a:r>
            <a:r>
              <a:rPr lang="zh-CN" altLang="zh-CN" dirty="0">
                <a:solidFill>
                  <a:schemeClr val="accent1">
                    <a:lumMod val="50000"/>
                  </a:schemeClr>
                </a:solidFill>
              </a:rPr>
              <a:t>是</a:t>
            </a:r>
            <a:r>
              <a:rPr lang="zh-CN" altLang="en-US" dirty="0">
                <a:solidFill>
                  <a:schemeClr val="accent1">
                    <a:lumMod val="50000"/>
                  </a:schemeClr>
                </a:solidFill>
              </a:rPr>
              <a:t>一个</a:t>
            </a:r>
            <a:r>
              <a:rPr lang="zh-CN" altLang="zh-CN" dirty="0">
                <a:solidFill>
                  <a:schemeClr val="accent1">
                    <a:lumMod val="50000"/>
                  </a:schemeClr>
                </a:solidFill>
              </a:rPr>
              <a:t>三端器件</a:t>
            </a:r>
            <a:endParaRPr lang="en-US" altLang="zh-CN" dirty="0">
              <a:solidFill>
                <a:schemeClr val="accent1">
                  <a:lumMod val="50000"/>
                </a:schemeClr>
              </a:solidFill>
            </a:endParaRPr>
          </a:p>
          <a:p>
            <a:pPr marL="800100" lvl="1" indent="-342900">
              <a:buFont typeface="+mj-ea"/>
              <a:buAutoNum type="circleNumDbPlain"/>
            </a:pPr>
            <a:r>
              <a:rPr lang="zh-CN" altLang="en-US" dirty="0">
                <a:solidFill>
                  <a:schemeClr val="accent1">
                    <a:lumMod val="50000"/>
                  </a:schemeClr>
                </a:solidFill>
              </a:rPr>
              <a:t>电源</a:t>
            </a:r>
            <a:endParaRPr lang="en-US" altLang="zh-CN" dirty="0">
              <a:solidFill>
                <a:schemeClr val="accent1">
                  <a:lumMod val="50000"/>
                </a:schemeClr>
              </a:solidFill>
            </a:endParaRPr>
          </a:p>
          <a:p>
            <a:pPr marL="800100" lvl="1" indent="-342900">
              <a:buFont typeface="+mj-ea"/>
              <a:buAutoNum type="circleNumDbPlain"/>
            </a:pPr>
            <a:r>
              <a:rPr lang="en-US" altLang="zh-CN" dirty="0">
                <a:solidFill>
                  <a:schemeClr val="accent1">
                    <a:lumMod val="50000"/>
                  </a:schemeClr>
                </a:solidFill>
              </a:rPr>
              <a:t>GND</a:t>
            </a:r>
          </a:p>
          <a:p>
            <a:pPr marL="800100" lvl="1" indent="-342900">
              <a:buFont typeface="+mj-ea"/>
              <a:buAutoNum type="circleNumDbPlain"/>
            </a:pPr>
            <a:r>
              <a:rPr lang="en-US" altLang="zh-CN" dirty="0">
                <a:solidFill>
                  <a:schemeClr val="accent1">
                    <a:lumMod val="50000"/>
                  </a:schemeClr>
                </a:solidFill>
              </a:rPr>
              <a:t>OC</a:t>
            </a:r>
            <a:r>
              <a:rPr lang="zh-CN" altLang="en-US" dirty="0">
                <a:solidFill>
                  <a:schemeClr val="accent1">
                    <a:lumMod val="50000"/>
                  </a:schemeClr>
                </a:solidFill>
              </a:rPr>
              <a:t>门输出</a:t>
            </a:r>
            <a:endParaRPr lang="en-US" altLang="zh-CN" dirty="0">
              <a:solidFill>
                <a:schemeClr val="accent1">
                  <a:lumMod val="50000"/>
                </a:schemeClr>
              </a:solidFill>
            </a:endParaRPr>
          </a:p>
          <a:p>
            <a:pPr lvl="0">
              <a:buFont typeface="Wingdings" panose="05000000000000000000" pitchFamily="2" charset="2"/>
              <a:buChar char="n"/>
            </a:pPr>
            <a:r>
              <a:rPr lang="zh-CN" altLang="zh-CN" dirty="0">
                <a:solidFill>
                  <a:schemeClr val="accent1">
                    <a:lumMod val="50000"/>
                  </a:schemeClr>
                </a:solidFill>
              </a:rPr>
              <a:t>当穿过</a:t>
            </a:r>
            <a:r>
              <a:rPr lang="en-US" altLang="zh-CN" dirty="0">
                <a:solidFill>
                  <a:schemeClr val="accent1">
                    <a:lumMod val="50000"/>
                  </a:schemeClr>
                </a:solidFill>
              </a:rPr>
              <a:t>A3141</a:t>
            </a:r>
            <a:r>
              <a:rPr lang="zh-CN" altLang="zh-CN" dirty="0">
                <a:solidFill>
                  <a:schemeClr val="accent1">
                    <a:lumMod val="50000"/>
                  </a:schemeClr>
                </a:solidFill>
              </a:rPr>
              <a:t>霍尔片的</a:t>
            </a:r>
            <a:r>
              <a:rPr lang="en-US" altLang="zh-CN" dirty="0">
                <a:solidFill>
                  <a:schemeClr val="accent1">
                    <a:lumMod val="50000"/>
                  </a:schemeClr>
                </a:solidFill>
              </a:rPr>
              <a:t>S</a:t>
            </a:r>
            <a:r>
              <a:rPr lang="zh-CN" altLang="zh-CN" dirty="0">
                <a:solidFill>
                  <a:schemeClr val="accent1">
                    <a:lumMod val="50000"/>
                  </a:schemeClr>
                </a:solidFill>
              </a:rPr>
              <a:t>极磁感应强度增</a:t>
            </a:r>
            <a:r>
              <a:rPr lang="zh-CN" altLang="en-US" dirty="0">
                <a:solidFill>
                  <a:schemeClr val="accent1">
                    <a:lumMod val="50000"/>
                  </a:schemeClr>
                </a:solidFill>
              </a:rPr>
              <a:t>大并</a:t>
            </a:r>
            <a:r>
              <a:rPr lang="zh-CN" altLang="zh-CN" dirty="0">
                <a:solidFill>
                  <a:schemeClr val="accent1">
                    <a:lumMod val="50000"/>
                  </a:schemeClr>
                </a:solidFill>
              </a:rPr>
              <a:t>超过</a:t>
            </a:r>
            <a:r>
              <a:rPr lang="en-US" altLang="zh-CN" dirty="0">
                <a:solidFill>
                  <a:schemeClr val="accent1">
                    <a:lumMod val="50000"/>
                  </a:schemeClr>
                </a:solidFill>
              </a:rPr>
              <a:t>B</a:t>
            </a:r>
            <a:r>
              <a:rPr lang="en-US" altLang="zh-CN" baseline="-25000" dirty="0">
                <a:solidFill>
                  <a:schemeClr val="accent1">
                    <a:lumMod val="50000"/>
                  </a:schemeClr>
                </a:solidFill>
              </a:rPr>
              <a:t>OP</a:t>
            </a:r>
            <a:r>
              <a:rPr lang="en-US" altLang="zh-CN" dirty="0">
                <a:solidFill>
                  <a:schemeClr val="accent1">
                    <a:lumMod val="50000"/>
                  </a:schemeClr>
                </a:solidFill>
              </a:rPr>
              <a:t>=100GS</a:t>
            </a:r>
            <a:r>
              <a:rPr lang="zh-CN" altLang="zh-CN" dirty="0">
                <a:solidFill>
                  <a:schemeClr val="accent1">
                    <a:lumMod val="50000"/>
                  </a:schemeClr>
                </a:solidFill>
              </a:rPr>
              <a:t>时，施密特触发器翻转，输出拉低；</a:t>
            </a:r>
            <a:endParaRPr lang="en-US" altLang="zh-CN" dirty="0">
              <a:solidFill>
                <a:schemeClr val="accent1">
                  <a:lumMod val="50000"/>
                </a:schemeClr>
              </a:solidFill>
            </a:endParaRPr>
          </a:p>
          <a:p>
            <a:pPr lvl="0">
              <a:buFont typeface="Wingdings" panose="05000000000000000000" pitchFamily="2" charset="2"/>
              <a:buChar char="n"/>
            </a:pPr>
            <a:r>
              <a:rPr lang="zh-CN" altLang="zh-CN" dirty="0">
                <a:solidFill>
                  <a:schemeClr val="accent1">
                    <a:lumMod val="50000"/>
                  </a:schemeClr>
                </a:solidFill>
              </a:rPr>
              <a:t>而当</a:t>
            </a:r>
            <a:r>
              <a:rPr lang="en-US" altLang="zh-CN" dirty="0">
                <a:solidFill>
                  <a:schemeClr val="accent1">
                    <a:lumMod val="50000"/>
                  </a:schemeClr>
                </a:solidFill>
              </a:rPr>
              <a:t>S</a:t>
            </a:r>
            <a:r>
              <a:rPr lang="zh-CN" altLang="zh-CN" dirty="0">
                <a:solidFill>
                  <a:schemeClr val="accent1">
                    <a:lumMod val="50000"/>
                  </a:schemeClr>
                </a:solidFill>
              </a:rPr>
              <a:t>极磁感应强度变弱并小于约</a:t>
            </a:r>
            <a:r>
              <a:rPr lang="en-US" altLang="zh-CN" dirty="0">
                <a:solidFill>
                  <a:schemeClr val="accent1">
                    <a:lumMod val="50000"/>
                  </a:schemeClr>
                </a:solidFill>
              </a:rPr>
              <a:t>B</a:t>
            </a:r>
            <a:r>
              <a:rPr lang="en-US" altLang="zh-CN" baseline="-25000" dirty="0">
                <a:solidFill>
                  <a:schemeClr val="accent1">
                    <a:lumMod val="50000"/>
                  </a:schemeClr>
                </a:solidFill>
              </a:rPr>
              <a:t>RP</a:t>
            </a:r>
            <a:r>
              <a:rPr lang="en-US" altLang="zh-CN" dirty="0">
                <a:solidFill>
                  <a:schemeClr val="accent1">
                    <a:lumMod val="50000"/>
                  </a:schemeClr>
                </a:solidFill>
              </a:rPr>
              <a:t>=45GS</a:t>
            </a:r>
            <a:r>
              <a:rPr lang="zh-CN" altLang="zh-CN" dirty="0">
                <a:solidFill>
                  <a:schemeClr val="accent1">
                    <a:lumMod val="50000"/>
                  </a:schemeClr>
                </a:solidFill>
              </a:rPr>
              <a:t>时，施密特触发器翻转，输出变高。</a:t>
            </a:r>
          </a:p>
        </p:txBody>
      </p:sp>
      <p:sp>
        <p:nvSpPr>
          <p:cNvPr id="62466" name="标题 1"/>
          <p:cNvSpPr>
            <a:spLocks noGrp="1"/>
          </p:cNvSpPr>
          <p:nvPr>
            <p:ph type="title"/>
          </p:nvPr>
        </p:nvSpPr>
        <p:spPr>
          <a:xfrm>
            <a:off x="349859" y="975600"/>
            <a:ext cx="10066622" cy="576000"/>
          </a:xfrm>
        </p:spPr>
        <p:txBody>
          <a:bodyPr>
            <a:normAutofit/>
          </a:bodyPr>
          <a:lstStyle/>
          <a:p>
            <a:pPr lvl="0"/>
            <a:r>
              <a:rPr lang="zh-CN" altLang="zh-CN" dirty="0"/>
              <a:t>开关型霍尔传感器</a:t>
            </a:r>
            <a:r>
              <a:rPr lang="en-US" altLang="zh-CN" dirty="0"/>
              <a:t>—A3141</a:t>
            </a:r>
            <a:r>
              <a:rPr lang="zh-CN" altLang="en-US" dirty="0"/>
              <a:t>，可用于电机转子位置检测</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3712" y="1700808"/>
            <a:ext cx="1272541" cy="1842593"/>
          </a:xfrm>
          <a:prstGeom prst="rect">
            <a:avLst/>
          </a:prstGeom>
        </p:spPr>
      </p:pic>
      <p:pic>
        <p:nvPicPr>
          <p:cNvPr id="7" name="图片 6"/>
          <p:cNvPicPr>
            <a:picLocks noChangeAspect="1"/>
          </p:cNvPicPr>
          <p:nvPr/>
        </p:nvPicPr>
        <p:blipFill>
          <a:blip r:embed="rId3"/>
          <a:stretch>
            <a:fillRect/>
          </a:stretch>
        </p:blipFill>
        <p:spPr>
          <a:xfrm>
            <a:off x="4912974" y="1628800"/>
            <a:ext cx="1147847" cy="1902146"/>
          </a:xfrm>
          <a:prstGeom prst="rect">
            <a:avLst/>
          </a:prstGeom>
        </p:spPr>
      </p:pic>
      <p:sp>
        <p:nvSpPr>
          <p:cNvPr id="8" name="Rectangle 2">
            <a:extLst>
              <a:ext uri="{FF2B5EF4-FFF2-40B4-BE49-F238E27FC236}">
                <a16:creationId xmlns:a16="http://schemas.microsoft.com/office/drawing/2014/main" id="{862BF3E8-246C-4ED6-8935-5F1FE5233BB5}"/>
              </a:ext>
            </a:extLst>
          </p:cNvPr>
          <p:cNvSpPr>
            <a:spLocks noChangeArrowheads="1"/>
          </p:cNvSpPr>
          <p:nvPr/>
        </p:nvSpPr>
        <p:spPr bwMode="auto">
          <a:xfrm>
            <a:off x="8328248" y="3214880"/>
            <a:ext cx="164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en-US" altLang="zh-CN" sz="1800" dirty="0">
                <a:solidFill>
                  <a:schemeClr val="tx1"/>
                </a:solidFill>
                <a:latin typeface="+mn-ea"/>
                <a:ea typeface="+mn-ea"/>
              </a:rPr>
              <a:t>A3141</a:t>
            </a:r>
            <a:r>
              <a:rPr kumimoji="1" lang="zh-CN" altLang="en-US" sz="1800" dirty="0">
                <a:solidFill>
                  <a:schemeClr val="tx1"/>
                </a:solidFill>
                <a:latin typeface="+mn-ea"/>
                <a:ea typeface="+mn-ea"/>
              </a:rPr>
              <a:t>原理图</a:t>
            </a:r>
          </a:p>
        </p:txBody>
      </p:sp>
      <p:sp>
        <p:nvSpPr>
          <p:cNvPr id="9" name="Rectangle 2">
            <a:extLst>
              <a:ext uri="{FF2B5EF4-FFF2-40B4-BE49-F238E27FC236}">
                <a16:creationId xmlns:a16="http://schemas.microsoft.com/office/drawing/2014/main" id="{6354B5DE-F83D-43EF-83B3-D75F8E2B08B6}"/>
              </a:ext>
            </a:extLst>
          </p:cNvPr>
          <p:cNvSpPr>
            <a:spLocks noChangeArrowheads="1"/>
          </p:cNvSpPr>
          <p:nvPr/>
        </p:nvSpPr>
        <p:spPr bwMode="auto">
          <a:xfrm>
            <a:off x="6155483" y="1667491"/>
            <a:ext cx="12961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en-US" sz="2400" b="1" dirty="0">
                <a:solidFill>
                  <a:schemeClr val="accent1"/>
                </a:solidFill>
                <a:latin typeface="+mn-ea"/>
                <a:ea typeface="+mn-ea"/>
              </a:rPr>
              <a:t>应用：</a:t>
            </a:r>
          </a:p>
        </p:txBody>
      </p:sp>
      <p:pic>
        <p:nvPicPr>
          <p:cNvPr id="5" name="图片 4">
            <a:extLst>
              <a:ext uri="{FF2B5EF4-FFF2-40B4-BE49-F238E27FC236}">
                <a16:creationId xmlns:a16="http://schemas.microsoft.com/office/drawing/2014/main" id="{836569D6-6281-0356-EE8B-B2593C78CA44}"/>
              </a:ext>
            </a:extLst>
          </p:cNvPr>
          <p:cNvPicPr>
            <a:picLocks noChangeAspect="1"/>
          </p:cNvPicPr>
          <p:nvPr/>
        </p:nvPicPr>
        <p:blipFill rotWithShape="1">
          <a:blip r:embed="rId5">
            <a:extLst>
              <a:ext uri="{28A0092B-C50C-407E-A947-70E740481C1C}">
                <a14:useLocalDpi xmlns:a14="http://schemas.microsoft.com/office/drawing/2010/main" val="0"/>
              </a:ext>
            </a:extLst>
          </a:blip>
          <a:srcRect t="44484" r="5368" b="23585"/>
          <a:stretch/>
        </p:blipFill>
        <p:spPr>
          <a:xfrm>
            <a:off x="6384032" y="3992315"/>
            <a:ext cx="5328592" cy="2396388"/>
          </a:xfrm>
          <a:prstGeom prst="rect">
            <a:avLst/>
          </a:prstGeom>
        </p:spPr>
      </p:pic>
      <p:pic>
        <p:nvPicPr>
          <p:cNvPr id="10" name="图片 9">
            <a:extLst>
              <a:ext uri="{FF2B5EF4-FFF2-40B4-BE49-F238E27FC236}">
                <a16:creationId xmlns:a16="http://schemas.microsoft.com/office/drawing/2014/main" id="{2B916B16-E393-2DD7-B45C-9A05711658B6}"/>
              </a:ext>
            </a:extLst>
          </p:cNvPr>
          <p:cNvPicPr>
            <a:picLocks noChangeAspect="1"/>
          </p:cNvPicPr>
          <p:nvPr/>
        </p:nvPicPr>
        <p:blipFill rotWithShape="1">
          <a:blip r:embed="rId5">
            <a:extLst>
              <a:ext uri="{28A0092B-C50C-407E-A947-70E740481C1C}">
                <a14:useLocalDpi xmlns:a14="http://schemas.microsoft.com/office/drawing/2010/main" val="0"/>
              </a:ext>
            </a:extLst>
          </a:blip>
          <a:srcRect l="25168" t="24162" r="27250" b="57913"/>
          <a:stretch/>
        </p:blipFill>
        <p:spPr>
          <a:xfrm>
            <a:off x="7392144" y="1628800"/>
            <a:ext cx="3308719" cy="1661376"/>
          </a:xfrm>
          <a:prstGeom prst="rect">
            <a:avLst/>
          </a:prstGeom>
        </p:spPr>
      </p:pic>
      <p:sp>
        <p:nvSpPr>
          <p:cNvPr id="11" name="Rectangle 2">
            <a:extLst>
              <a:ext uri="{FF2B5EF4-FFF2-40B4-BE49-F238E27FC236}">
                <a16:creationId xmlns:a16="http://schemas.microsoft.com/office/drawing/2014/main" id="{5D342AA0-5E60-F04E-2A34-BA0BA3D63C77}"/>
              </a:ext>
            </a:extLst>
          </p:cNvPr>
          <p:cNvSpPr>
            <a:spLocks noChangeArrowheads="1"/>
          </p:cNvSpPr>
          <p:nvPr/>
        </p:nvSpPr>
        <p:spPr bwMode="auto">
          <a:xfrm>
            <a:off x="7032104" y="6359256"/>
            <a:ext cx="43204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en-US" altLang="zh-CN" sz="1800" dirty="0">
                <a:solidFill>
                  <a:schemeClr val="tx1"/>
                </a:solidFill>
                <a:latin typeface="+mn-ea"/>
                <a:ea typeface="+mn-ea"/>
              </a:rPr>
              <a:t>A3141</a:t>
            </a:r>
            <a:r>
              <a:rPr kumimoji="1" lang="zh-CN" altLang="en-US" sz="1800" dirty="0">
                <a:solidFill>
                  <a:schemeClr val="tx1"/>
                </a:solidFill>
                <a:latin typeface="+mn-ea"/>
                <a:ea typeface="+mn-ea"/>
              </a:rPr>
              <a:t>应用于无刷直流电机转子位置检测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2319507567"/>
              </p:ext>
            </p:extLst>
          </p:nvPr>
        </p:nvGraphicFramePr>
        <p:xfrm>
          <a:off x="349859" y="1628800"/>
          <a:ext cx="5314093" cy="5040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内容占位符 6"/>
          <p:cNvSpPr>
            <a:spLocks noGrp="1"/>
          </p:cNvSpPr>
          <p:nvPr>
            <p:ph sz="quarter" idx="11"/>
          </p:nvPr>
        </p:nvSpPr>
        <p:spPr>
          <a:xfrm>
            <a:off x="5879976" y="2059136"/>
            <a:ext cx="5003731" cy="4250184"/>
          </a:xfrm>
        </p:spPr>
        <p:txBody>
          <a:bodyPr/>
          <a:lstStyle/>
          <a:p>
            <a:pPr lvl="0">
              <a:buFont typeface="Wingdings" panose="05000000000000000000" pitchFamily="2" charset="2"/>
              <a:buChar char="n"/>
            </a:pPr>
            <a:r>
              <a:rPr lang="en-US" altLang="zh-CN" sz="2400" b="1" dirty="0"/>
              <a:t> AD22151</a:t>
            </a:r>
            <a:r>
              <a:rPr lang="zh-CN" altLang="en-US" sz="2400" b="1" dirty="0"/>
              <a:t>的</a:t>
            </a:r>
            <a:r>
              <a:rPr lang="zh-CN" altLang="zh-CN" sz="2400" b="1" dirty="0"/>
              <a:t>特点</a:t>
            </a:r>
            <a:endParaRPr lang="en-US" altLang="zh-CN" sz="2400" b="1" dirty="0"/>
          </a:p>
          <a:p>
            <a:pPr lvl="1">
              <a:buFont typeface="Wingdings" panose="05000000000000000000" pitchFamily="2" charset="2"/>
              <a:buChar char="ü"/>
            </a:pPr>
            <a:r>
              <a:rPr lang="zh-CN" altLang="zh-CN" sz="2000" dirty="0"/>
              <a:t>支持单极性或双极性工作</a:t>
            </a:r>
            <a:endParaRPr lang="en-US" altLang="zh-CN" sz="2000" dirty="0"/>
          </a:p>
          <a:p>
            <a:pPr lvl="1">
              <a:buFont typeface="Wingdings" panose="05000000000000000000" pitchFamily="2" charset="2"/>
              <a:buChar char="ü"/>
            </a:pPr>
            <a:r>
              <a:rPr lang="zh-CN" altLang="zh-CN" sz="2000" dirty="0"/>
              <a:t>在整个温度范围内具有低失调漂移</a:t>
            </a:r>
            <a:r>
              <a:rPr lang="zh-CN" altLang="en-US" sz="2000" dirty="0"/>
              <a:t>和</a:t>
            </a:r>
            <a:r>
              <a:rPr lang="zh-CN" altLang="zh-CN" sz="2000" dirty="0"/>
              <a:t>低增益漂移</a:t>
            </a:r>
            <a:endParaRPr lang="en-US" altLang="zh-CN" sz="2000" dirty="0"/>
          </a:p>
          <a:p>
            <a:pPr lvl="1">
              <a:buFont typeface="Wingdings" panose="05000000000000000000" pitchFamily="2" charset="2"/>
              <a:buChar char="ü"/>
            </a:pPr>
            <a:r>
              <a:rPr lang="zh-CN" altLang="zh-CN" sz="2000" dirty="0"/>
              <a:t>宽增益可调范围 </a:t>
            </a:r>
            <a:endParaRPr lang="en-US" altLang="zh-CN" sz="2000" dirty="0"/>
          </a:p>
          <a:p>
            <a:pPr lvl="1">
              <a:buFont typeface="Wingdings" panose="05000000000000000000" pitchFamily="2" charset="2"/>
              <a:buChar char="ü"/>
            </a:pPr>
            <a:r>
              <a:rPr lang="zh-CN" altLang="zh-CN" sz="2000" dirty="0"/>
              <a:t>可调一阶温度补偿 </a:t>
            </a:r>
          </a:p>
          <a:p>
            <a:pPr lvl="1">
              <a:buFont typeface="Wingdings" panose="05000000000000000000" pitchFamily="2" charset="2"/>
              <a:buChar char="ü"/>
            </a:pPr>
            <a:r>
              <a:rPr lang="zh-CN" altLang="zh-CN" sz="2000" dirty="0"/>
              <a:t>与</a:t>
            </a:r>
            <a:r>
              <a:rPr lang="en-US" altLang="zh-CN" sz="2000" dirty="0"/>
              <a:t> </a:t>
            </a:r>
            <a:r>
              <a:rPr lang="en-US" altLang="zh-CN" sz="2000" dirty="0" err="1"/>
              <a:t>V</a:t>
            </a:r>
            <a:r>
              <a:rPr lang="en-US" altLang="zh-CN" sz="2000" baseline="-25000" dirty="0" err="1"/>
              <a:t>cc</a:t>
            </a:r>
            <a:r>
              <a:rPr lang="zh-CN" altLang="zh-CN" sz="2000" dirty="0"/>
              <a:t>成比例</a:t>
            </a:r>
          </a:p>
          <a:p>
            <a:pPr lvl="0"/>
            <a:endParaRPr lang="zh-CN" altLang="zh-CN" b="1" dirty="0"/>
          </a:p>
          <a:p>
            <a:endParaRPr lang="zh-CN" altLang="en-US" dirty="0"/>
          </a:p>
        </p:txBody>
      </p:sp>
      <p:sp>
        <p:nvSpPr>
          <p:cNvPr id="2" name="标题 1"/>
          <p:cNvSpPr>
            <a:spLocks noGrp="1"/>
          </p:cNvSpPr>
          <p:nvPr>
            <p:ph type="title"/>
          </p:nvPr>
        </p:nvSpPr>
        <p:spPr>
          <a:xfrm>
            <a:off x="349858" y="975600"/>
            <a:ext cx="10930717" cy="576000"/>
          </a:xfrm>
        </p:spPr>
        <p:txBody>
          <a:bodyPr>
            <a:normAutofit/>
          </a:bodyPr>
          <a:lstStyle/>
          <a:p>
            <a:r>
              <a:rPr lang="zh-CN" altLang="en-US" dirty="0"/>
              <a:t>模拟型霍尔传感器</a:t>
            </a:r>
            <a:r>
              <a:rPr lang="en-US" altLang="zh-CN" dirty="0"/>
              <a:t>—AD22151</a:t>
            </a:r>
            <a:endParaRPr lang="zh-CN" altLang="en-US" dirty="0"/>
          </a:p>
        </p:txBody>
      </p:sp>
      <p:sp>
        <p:nvSpPr>
          <p:cNvPr id="3" name="标题 1">
            <a:extLst>
              <a:ext uri="{FF2B5EF4-FFF2-40B4-BE49-F238E27FC236}">
                <a16:creationId xmlns:a16="http://schemas.microsoft.com/office/drawing/2014/main" id="{9741B32B-D0D9-519F-ED9B-AC050C72D5EC}"/>
              </a:ext>
            </a:extLst>
          </p:cNvPr>
          <p:cNvSpPr txBox="1">
            <a:spLocks/>
          </p:cNvSpPr>
          <p:nvPr/>
        </p:nvSpPr>
        <p:spPr>
          <a:xfrm>
            <a:off x="5505437" y="5373216"/>
            <a:ext cx="6336704" cy="576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zh-CN" altLang="en-US" sz="3200" b="1" kern="1200">
                <a:solidFill>
                  <a:schemeClr val="accent1"/>
                </a:solidFill>
                <a:latin typeface="+mj-lt"/>
                <a:ea typeface="+mj-ea"/>
                <a:cs typeface="+mj-cs"/>
              </a:defRPr>
            </a:lvl1pPr>
          </a:lstStyle>
          <a:p>
            <a:pPr fontAlgn="auto">
              <a:spcAft>
                <a:spcPts val="0"/>
              </a:spcAft>
            </a:pPr>
            <a:r>
              <a:rPr lang="zh-CN" altLang="en-US" dirty="0"/>
              <a:t>可用于测量穿过霍尔片的磁场大小</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p:cNvSpPr>
                <a:spLocks noGrp="1"/>
              </p:cNvSpPr>
              <p:nvPr>
                <p:ph sz="quarter" idx="10"/>
              </p:nvPr>
            </p:nvSpPr>
            <p:spPr>
              <a:xfrm>
                <a:off x="658701" y="1685678"/>
                <a:ext cx="5149267" cy="2175370"/>
              </a:xfrm>
            </p:spPr>
            <p:txBody>
              <a:bodyPr/>
              <a:lstStyle/>
              <a:p>
                <a:pPr>
                  <a:buFont typeface="Wingdings" panose="05000000000000000000" pitchFamily="2" charset="2"/>
                  <a:buChar char="n"/>
                </a:pPr>
                <a:r>
                  <a:rPr lang="zh-CN" altLang="zh-CN" dirty="0"/>
                  <a:t>双极性方式</a:t>
                </a:r>
                <a:endParaRPr lang="en-US" altLang="zh-CN" dirty="0"/>
              </a:p>
              <a:p>
                <a:pPr lvl="1">
                  <a:buFont typeface="Wingdings" panose="05000000000000000000" pitchFamily="2" charset="2"/>
                  <a:buChar char="ü"/>
                </a:pPr>
                <a:r>
                  <a:rPr lang="zh-CN" altLang="zh-CN" dirty="0"/>
                  <a:t>磁场零点对应输出电压为</a:t>
                </a:r>
                <a:r>
                  <a:rPr lang="en-US" altLang="zh-CN" dirty="0" err="1"/>
                  <a:t>V</a:t>
                </a:r>
                <a:r>
                  <a:rPr lang="en-US" altLang="zh-CN" baseline="-25000" dirty="0" err="1"/>
                  <a:t>cc</a:t>
                </a:r>
                <a:r>
                  <a:rPr lang="en-US" altLang="zh-CN" dirty="0"/>
                  <a:t>/2</a:t>
                </a:r>
              </a:p>
              <a:p>
                <a:pPr lvl="1">
                  <a:buFont typeface="Wingdings" panose="05000000000000000000" pitchFamily="2" charset="2"/>
                  <a:buChar char="ü"/>
                </a:pPr>
                <a14:m>
                  <m:oMath xmlns:m="http://schemas.openxmlformats.org/officeDocument/2006/math">
                    <m:r>
                      <a:rPr lang="zh-CN" altLang="en-US" i="1" dirty="0">
                        <a:latin typeface="Cambria Math" panose="02040503050406030204" pitchFamily="18" charset="0"/>
                      </a:rPr>
                      <m:t>双极性</m:t>
                    </m:r>
                    <m:r>
                      <a:rPr lang="zh-CN" altLang="zh-CN">
                        <a:latin typeface="Cambria Math" panose="02040503050406030204" pitchFamily="18" charset="0"/>
                      </a:rPr>
                      <m:t>增益</m:t>
                    </m:r>
                    <m:r>
                      <a:rPr lang="en-US" altLang="zh-CN">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1+</m:t>
                        </m:r>
                        <m:f>
                          <m:fPr>
                            <m:ctrlPr>
                              <a:rPr lang="zh-CN" altLang="zh-CN" i="1">
                                <a:latin typeface="Cambria Math" panose="02040503050406030204" pitchFamily="18" charset="0"/>
                              </a:rPr>
                            </m:ctrlPr>
                          </m:fPr>
                          <m:num>
                            <m:r>
                              <a:rPr lang="en-US" altLang="zh-CN" i="1">
                                <a:latin typeface="Cambria Math" panose="02040503050406030204" pitchFamily="18" charset="0"/>
                              </a:rPr>
                              <m:t>𝑅</m:t>
                            </m:r>
                            <m:r>
                              <a:rPr lang="en-US" altLang="zh-CN" i="1">
                                <a:latin typeface="Cambria Math" panose="02040503050406030204" pitchFamily="18" charset="0"/>
                              </a:rPr>
                              <m:t>3</m:t>
                            </m:r>
                          </m:num>
                          <m:den>
                            <m:r>
                              <a:rPr lang="en-US" altLang="zh-CN" i="1">
                                <a:latin typeface="Cambria Math" panose="02040503050406030204" pitchFamily="18" charset="0"/>
                              </a:rPr>
                              <m:t>𝑅</m:t>
                            </m:r>
                            <m:r>
                              <a:rPr lang="en-US" altLang="zh-CN" i="1">
                                <a:latin typeface="Cambria Math" panose="02040503050406030204" pitchFamily="18" charset="0"/>
                              </a:rPr>
                              <m:t>2||</m:t>
                            </m:r>
                            <m:r>
                              <a:rPr lang="en-US" altLang="zh-CN" i="1">
                                <a:latin typeface="Cambria Math" panose="02040503050406030204" pitchFamily="18" charset="0"/>
                              </a:rPr>
                              <m:t>𝑅</m:t>
                            </m:r>
                            <m:r>
                              <a:rPr lang="en-US" altLang="zh-CN" i="1">
                                <a:latin typeface="Cambria Math" panose="02040503050406030204" pitchFamily="18" charset="0"/>
                              </a:rPr>
                              <m:t>4</m:t>
                            </m:r>
                          </m:den>
                        </m:f>
                      </m:e>
                    </m:d>
                    <m:r>
                      <a:rPr lang="en-US" altLang="zh-CN" i="1">
                        <a:latin typeface="Cambria Math" panose="02040503050406030204" pitchFamily="18" charset="0"/>
                      </a:rPr>
                      <m:t>×0.4</m:t>
                    </m:r>
                    <m:r>
                      <a:rPr lang="en-US" altLang="zh-CN" i="1">
                        <a:latin typeface="Cambria Math" panose="02040503050406030204" pitchFamily="18" charset="0"/>
                      </a:rPr>
                      <m:t>𝑚𝑉</m:t>
                    </m:r>
                    <m:r>
                      <a:rPr lang="en-US" altLang="zh-CN" i="1">
                        <a:latin typeface="Cambria Math" panose="02040503050406030204" pitchFamily="18" charset="0"/>
                      </a:rPr>
                      <m:t>/</m:t>
                    </m:r>
                    <m:r>
                      <a:rPr lang="en-US" altLang="zh-CN" i="1">
                        <a:latin typeface="Cambria Math" panose="02040503050406030204" pitchFamily="18" charset="0"/>
                      </a:rPr>
                      <m:t>𝐺</m:t>
                    </m:r>
                    <m:r>
                      <a:rPr lang="en-US" altLang="zh-CN" i="1">
                        <a:latin typeface="Cambria Math" panose="02040503050406030204" pitchFamily="18" charset="0"/>
                      </a:rPr>
                      <m:t> </m:t>
                    </m:r>
                  </m:oMath>
                </a14:m>
                <a:endParaRPr lang="zh-CN" altLang="en-US" dirty="0"/>
              </a:p>
            </p:txBody>
          </p:sp>
        </mc:Choice>
        <mc:Fallback xmlns="">
          <p:sp>
            <p:nvSpPr>
              <p:cNvPr id="5" name="内容占位符 4"/>
              <p:cNvSpPr>
                <a:spLocks noGrp="1" noRot="1" noChangeAspect="1" noMove="1" noResize="1" noEditPoints="1" noAdjustHandles="1" noChangeArrowheads="1" noChangeShapeType="1" noTextEdit="1"/>
              </p:cNvSpPr>
              <p:nvPr>
                <p:ph sz="quarter" idx="10"/>
              </p:nvPr>
            </p:nvSpPr>
            <p:spPr>
              <a:xfrm>
                <a:off x="658701" y="1685678"/>
                <a:ext cx="5149267" cy="2175370"/>
              </a:xfrm>
              <a:blipFill>
                <a:blip r:embed="rId2"/>
                <a:stretch>
                  <a:fillRect l="-1065"/>
                </a:stretch>
              </a:blipFill>
            </p:spPr>
            <p:txBody>
              <a:bodyPr/>
              <a:lstStyle/>
              <a:p>
                <a:r>
                  <a:rPr lang="zh-CN" altLang="en-US">
                    <a:noFill/>
                  </a:rPr>
                  <a:t> </a:t>
                </a:r>
              </a:p>
            </p:txBody>
          </p:sp>
        </mc:Fallback>
      </mc:AlternateContent>
      <p:sp>
        <p:nvSpPr>
          <p:cNvPr id="4" name="标题 3"/>
          <p:cNvSpPr>
            <a:spLocks noGrp="1"/>
          </p:cNvSpPr>
          <p:nvPr>
            <p:ph type="title"/>
          </p:nvPr>
        </p:nvSpPr>
        <p:spPr>
          <a:xfrm>
            <a:off x="658701" y="975600"/>
            <a:ext cx="4292364" cy="576000"/>
          </a:xfrm>
        </p:spPr>
        <p:txBody>
          <a:bodyPr/>
          <a:lstStyle/>
          <a:p>
            <a:r>
              <a:rPr lang="en-US" altLang="zh-CN" dirty="0"/>
              <a:t>AD22151</a:t>
            </a:r>
            <a:r>
              <a:rPr lang="zh-CN" altLang="en-US" dirty="0"/>
              <a:t>的工作方式</a:t>
            </a:r>
          </a:p>
        </p:txBody>
      </p:sp>
      <mc:AlternateContent xmlns:mc="http://schemas.openxmlformats.org/markup-compatibility/2006" xmlns:a14="http://schemas.microsoft.com/office/drawing/2010/main">
        <mc:Choice Requires="a14">
          <p:sp>
            <p:nvSpPr>
              <p:cNvPr id="6" name="内容占位符 4"/>
              <p:cNvSpPr txBox="1">
                <a:spLocks/>
              </p:cNvSpPr>
              <p:nvPr/>
            </p:nvSpPr>
            <p:spPr>
              <a:xfrm>
                <a:off x="6023992" y="1551600"/>
                <a:ext cx="5544616"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Wingdings" panose="05000000000000000000" pitchFamily="2" charset="2"/>
                  <a:buChar char="n"/>
                </a:pPr>
                <a:r>
                  <a:rPr lang="zh-CN" altLang="en-US" dirty="0"/>
                  <a:t>单</a:t>
                </a:r>
                <a:r>
                  <a:rPr lang="zh-CN" altLang="zh-CN" dirty="0"/>
                  <a:t>极性方式</a:t>
                </a:r>
                <a:endParaRPr lang="en-US" altLang="zh-CN" dirty="0"/>
              </a:p>
              <a:p>
                <a:pPr lvl="1" fontAlgn="auto">
                  <a:spcAft>
                    <a:spcPts val="0"/>
                  </a:spcAft>
                  <a:buFont typeface="Wingdings" panose="05000000000000000000" pitchFamily="2" charset="2"/>
                  <a:buChar char="ü"/>
                </a:pPr>
                <a:r>
                  <a:rPr lang="zh-CN" altLang="zh-CN" dirty="0"/>
                  <a:t>磁场为零时，输出电压不为</a:t>
                </a:r>
                <a:r>
                  <a:rPr lang="en-US" altLang="zh-CN" dirty="0" err="1"/>
                  <a:t>V</a:t>
                </a:r>
                <a:r>
                  <a:rPr lang="en-US" altLang="zh-CN" baseline="-25000" dirty="0" err="1"/>
                  <a:t>cc</a:t>
                </a:r>
                <a:r>
                  <a:rPr lang="en-US" altLang="zh-CN" dirty="0"/>
                  <a:t>/2</a:t>
                </a:r>
              </a:p>
              <a:p>
                <a:pPr lvl="1" fontAlgn="auto">
                  <a:spcAft>
                    <a:spcPts val="0"/>
                  </a:spcAft>
                  <a:buFont typeface="Wingdings" panose="05000000000000000000" pitchFamily="2" charset="2"/>
                  <a:buChar char="ü"/>
                </a:pPr>
                <a14:m>
                  <m:oMath xmlns:m="http://schemas.openxmlformats.org/officeDocument/2006/math">
                    <m:r>
                      <a:rPr lang="zh-CN" altLang="en-US" i="1" dirty="0">
                        <a:latin typeface="Cambria Math" panose="02040503050406030204" pitchFamily="18" charset="0"/>
                      </a:rPr>
                      <m:t>单极性</m:t>
                    </m:r>
                    <m:r>
                      <a:rPr lang="zh-CN" altLang="zh-CN">
                        <a:latin typeface="Cambria Math" panose="02040503050406030204" pitchFamily="18" charset="0"/>
                      </a:rPr>
                      <m:t>增益</m:t>
                    </m:r>
                    <m:r>
                      <a:rPr lang="en-US" altLang="zh-CN">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1+</m:t>
                        </m:r>
                        <m:f>
                          <m:fPr>
                            <m:ctrlPr>
                              <a:rPr lang="zh-CN" altLang="zh-CN" i="1">
                                <a:latin typeface="Cambria Math" panose="02040503050406030204" pitchFamily="18" charset="0"/>
                              </a:rPr>
                            </m:ctrlPr>
                          </m:fPr>
                          <m:num>
                            <m:r>
                              <a:rPr lang="en-US" altLang="zh-CN" i="1">
                                <a:latin typeface="Cambria Math" panose="02040503050406030204" pitchFamily="18" charset="0"/>
                              </a:rPr>
                              <m:t>𝑅</m:t>
                            </m:r>
                            <m:r>
                              <a:rPr lang="en-US" altLang="zh-CN" i="1">
                                <a:latin typeface="Cambria Math" panose="02040503050406030204" pitchFamily="18" charset="0"/>
                              </a:rPr>
                              <m:t>3</m:t>
                            </m:r>
                          </m:num>
                          <m:den>
                            <m:r>
                              <a:rPr lang="en-US" altLang="zh-CN" i="1">
                                <a:latin typeface="Cambria Math" panose="02040503050406030204" pitchFamily="18" charset="0"/>
                              </a:rPr>
                              <m:t>𝑅</m:t>
                            </m:r>
                            <m:r>
                              <a:rPr lang="en-US" altLang="zh-CN" i="1">
                                <a:latin typeface="Cambria Math" panose="02040503050406030204" pitchFamily="18" charset="0"/>
                              </a:rPr>
                              <m:t>2</m:t>
                            </m:r>
                          </m:den>
                        </m:f>
                      </m:e>
                    </m:d>
                    <m:r>
                      <a:rPr lang="en-US" altLang="zh-CN" i="1">
                        <a:latin typeface="Cambria Math" panose="02040503050406030204" pitchFamily="18" charset="0"/>
                      </a:rPr>
                      <m:t>×0.4</m:t>
                    </m:r>
                    <m:r>
                      <a:rPr lang="en-US" altLang="zh-CN" i="1">
                        <a:latin typeface="Cambria Math" panose="02040503050406030204" pitchFamily="18" charset="0"/>
                      </a:rPr>
                      <m:t>𝑚𝑉</m:t>
                    </m:r>
                    <m:r>
                      <a:rPr lang="en-US" altLang="zh-CN" i="1">
                        <a:latin typeface="Cambria Math" panose="02040503050406030204" pitchFamily="18" charset="0"/>
                      </a:rPr>
                      <m:t>/</m:t>
                    </m:r>
                    <m:r>
                      <a:rPr lang="en-US" altLang="zh-CN" i="1">
                        <a:latin typeface="Cambria Math" panose="02040503050406030204" pitchFamily="18" charset="0"/>
                      </a:rPr>
                      <m:t>𝐺</m:t>
                    </m:r>
                  </m:oMath>
                </a14:m>
                <a:endParaRPr lang="en-US" altLang="zh-CN" dirty="0"/>
              </a:p>
            </p:txBody>
          </p:sp>
        </mc:Choice>
        <mc:Fallback xmlns="">
          <p:sp>
            <p:nvSpPr>
              <p:cNvPr id="6" name="内容占位符 4"/>
              <p:cNvSpPr txBox="1">
                <a:spLocks noRot="1" noChangeAspect="1" noMove="1" noResize="1" noEditPoints="1" noAdjustHandles="1" noChangeArrowheads="1" noChangeShapeType="1" noTextEdit="1"/>
              </p:cNvSpPr>
              <p:nvPr/>
            </p:nvSpPr>
            <p:spPr>
              <a:xfrm>
                <a:off x="6023992" y="1551600"/>
                <a:ext cx="5544616" cy="4921498"/>
              </a:xfrm>
              <a:prstGeom prst="rect">
                <a:avLst/>
              </a:prstGeom>
              <a:blipFill>
                <a:blip r:embed="rId8"/>
                <a:stretch>
                  <a:fillRect l="-989"/>
                </a:stretch>
              </a:blipFill>
            </p:spPr>
            <p:txBody>
              <a:bodyPr/>
              <a:lstStyle/>
              <a:p>
                <a:r>
                  <a:rPr lang="zh-CN" altLang="en-US">
                    <a:noFill/>
                  </a:rPr>
                  <a:t> </a:t>
                </a:r>
              </a:p>
            </p:txBody>
          </p:sp>
        </mc:Fallback>
      </mc:AlternateContent>
      <p:sp>
        <p:nvSpPr>
          <p:cNvPr id="7" name="矩形 6"/>
          <p:cNvSpPr/>
          <p:nvPr/>
        </p:nvSpPr>
        <p:spPr>
          <a:xfrm>
            <a:off x="6869471" y="3284983"/>
            <a:ext cx="3562597" cy="3053567"/>
          </a:xfrm>
          <a:prstGeom prst="rect">
            <a:avLst/>
          </a:prstGeom>
          <a:blipFill rotWithShape="1">
            <a:blip r:embed="rId9"/>
            <a:stretch>
              <a:fillRect/>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矩形 8"/>
          <p:cNvSpPr/>
          <p:nvPr/>
        </p:nvSpPr>
        <p:spPr>
          <a:xfrm>
            <a:off x="1388468" y="3284984"/>
            <a:ext cx="3562597" cy="3053567"/>
          </a:xfrm>
          <a:prstGeom prst="rect">
            <a:avLst/>
          </a:prstGeom>
          <a:blipFill rotWithShape="1">
            <a:blip r:embed="rId10"/>
            <a:stretch>
              <a:fillRect/>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0654829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利用霍尔元件测地磁场，用于寻北、空间姿态等。</a:t>
            </a:r>
          </a:p>
          <a:p>
            <a:endParaRPr lang="zh-CN" altLang="en-US" dirty="0"/>
          </a:p>
        </p:txBody>
      </p:sp>
      <p:sp>
        <p:nvSpPr>
          <p:cNvPr id="2" name="标题 1"/>
          <p:cNvSpPr>
            <a:spLocks noGrp="1"/>
          </p:cNvSpPr>
          <p:nvPr>
            <p:ph type="title"/>
          </p:nvPr>
        </p:nvSpPr>
        <p:spPr/>
        <p:txBody>
          <a:bodyPr>
            <a:normAutofit/>
          </a:bodyPr>
          <a:lstStyle/>
          <a:p>
            <a:r>
              <a:rPr lang="zh-CN" altLang="en-US" dirty="0"/>
              <a:t>应用实例</a:t>
            </a:r>
            <a:r>
              <a:rPr lang="en-US" altLang="zh-CN" dirty="0"/>
              <a:t>——</a:t>
            </a:r>
            <a:r>
              <a:rPr lang="zh-CN" altLang="en-US" dirty="0"/>
              <a:t>霍尔电子罗盘</a:t>
            </a:r>
          </a:p>
        </p:txBody>
      </p:sp>
      <p:pic>
        <p:nvPicPr>
          <p:cNvPr id="65540" name="Picture 4" descr="016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600" y="2482058"/>
            <a:ext cx="28956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5" descr="016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096" y="2483262"/>
            <a:ext cx="2743200" cy="28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Rectangle 6"/>
          <p:cNvSpPr>
            <a:spLocks noChangeArrowheads="1"/>
          </p:cNvSpPr>
          <p:nvPr/>
        </p:nvSpPr>
        <p:spPr bwMode="auto">
          <a:xfrm>
            <a:off x="1703389" y="5734051"/>
            <a:ext cx="86566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en-US" altLang="zh-CN" b="1" dirty="0">
                <a:solidFill>
                  <a:schemeClr val="tx1"/>
                </a:solidFill>
                <a:latin typeface="Times New Roman" panose="02020603050405020304" pitchFamily="18" charset="0"/>
                <a:ea typeface="楷体_GB2312" pitchFamily="49" charset="-122"/>
              </a:rPr>
              <a:t>    </a:t>
            </a:r>
            <a:endParaRPr kumimoji="1" lang="zh-CN" altLang="en-US" b="1" dirty="0">
              <a:solidFill>
                <a:schemeClr val="tx1"/>
              </a:solidFill>
              <a:latin typeface="Times New Roman" panose="02020603050405020304" pitchFamily="18" charset="0"/>
              <a:ea typeface="楷体_GB2312" pitchFamily="49" charset="-122"/>
            </a:endParaRPr>
          </a:p>
        </p:txBody>
      </p:sp>
    </p:spTree>
  </p:cSld>
  <p:clrMapOvr>
    <a:masterClrMapping/>
  </p:clrMapOvr>
  <p:transition spd="med">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2358102347"/>
              </p:ext>
            </p:extLst>
          </p:nvPr>
        </p:nvGraphicFramePr>
        <p:xfrm>
          <a:off x="2711624" y="1258247"/>
          <a:ext cx="6737132" cy="4835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内容占位符 6">
            <a:extLst>
              <a:ext uri="{FF2B5EF4-FFF2-40B4-BE49-F238E27FC236}">
                <a16:creationId xmlns:a16="http://schemas.microsoft.com/office/drawing/2014/main" id="{8B913DB3-B632-4136-868A-8ED441B70A9F}"/>
              </a:ext>
            </a:extLst>
          </p:cNvPr>
          <p:cNvSpPr txBox="1">
            <a:spLocks/>
          </p:cNvSpPr>
          <p:nvPr/>
        </p:nvSpPr>
        <p:spPr>
          <a:xfrm>
            <a:off x="2867869" y="6021288"/>
            <a:ext cx="6580887" cy="504056"/>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zh-CN" altLang="en-US" sz="2400" b="1" dirty="0"/>
              <a:t>可以实现对直流、交流、脉冲电流的隔离测量。</a:t>
            </a:r>
            <a:endParaRPr lang="zh-CN" altLang="zh-CN" b="1" dirty="0"/>
          </a:p>
          <a:p>
            <a:pPr fontAlgn="auto">
              <a:spcAft>
                <a:spcPts val="0"/>
              </a:spcAft>
            </a:pPr>
            <a:endParaRPr lang="zh-CN" altLang="en-US" dirty="0"/>
          </a:p>
        </p:txBody>
      </p:sp>
    </p:spTree>
    <p:extLst>
      <p:ext uri="{BB962C8B-B14F-4D97-AF65-F5344CB8AC3E}">
        <p14:creationId xmlns:p14="http://schemas.microsoft.com/office/powerpoint/2010/main" val="216477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7" name="Picture 3" descr="霍尔直测式检测原理"/>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tretch>
            <a:fillRect/>
          </a:stretch>
        </p:blipFill>
        <p:spPr>
          <a:xfrm>
            <a:off x="442119" y="2187575"/>
            <a:ext cx="5191125" cy="3886200"/>
          </a:xfrm>
        </p:spPr>
      </p:pic>
      <p:sp>
        <p:nvSpPr>
          <p:cNvPr id="2" name="内容占位符 1"/>
          <p:cNvSpPr>
            <a:spLocks noGrp="1"/>
          </p:cNvSpPr>
          <p:nvPr>
            <p:ph sz="quarter" idx="11"/>
          </p:nvPr>
        </p:nvSpPr>
        <p:spPr>
          <a:xfrm>
            <a:off x="6060821" y="1889137"/>
            <a:ext cx="5376333" cy="4483075"/>
          </a:xfrm>
        </p:spPr>
        <p:txBody>
          <a:bodyPr/>
          <a:lstStyle/>
          <a:p>
            <a:pPr>
              <a:lnSpc>
                <a:spcPct val="150000"/>
              </a:lnSpc>
              <a:spcBef>
                <a:spcPct val="0"/>
              </a:spcBef>
              <a:buSzTx/>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由</a:t>
            </a:r>
            <a:r>
              <a:rPr lang="en-US" altLang="zh-CN" i="1" dirty="0">
                <a:latin typeface="Times New Roman" panose="02020603050405020304" pitchFamily="18" charset="0"/>
                <a:cs typeface="Times New Roman" panose="02020603050405020304" pitchFamily="18" charset="0"/>
              </a:rPr>
              <a:t>U</a:t>
            </a:r>
            <a:r>
              <a:rPr lang="en-US" altLang="zh-CN" i="1" baseline="-25000" dirty="0">
                <a:latin typeface="Times New Roman" panose="02020603050405020304" pitchFamily="18" charset="0"/>
                <a:cs typeface="Times New Roman" panose="02020603050405020304" pitchFamily="18" charset="0"/>
              </a:rPr>
              <a:t>H</a:t>
            </a:r>
            <a:r>
              <a:rPr lang="zh-CN" altLang="en-US"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K</a:t>
            </a:r>
            <a:r>
              <a:rPr lang="en-US" altLang="zh-CN" i="1" baseline="-25000" dirty="0">
                <a:latin typeface="Times New Roman" panose="02020603050405020304" pitchFamily="18" charset="0"/>
                <a:cs typeface="Times New Roman" panose="02020603050405020304" pitchFamily="18" charset="0"/>
              </a:rPr>
              <a:t>H</a:t>
            </a:r>
            <a:r>
              <a:rPr lang="en-US" altLang="zh-CN" i="1" dirty="0">
                <a:latin typeface="Times New Roman" panose="02020603050405020304" pitchFamily="18" charset="0"/>
                <a:cs typeface="Times New Roman" panose="02020603050405020304" pitchFamily="18" charset="0"/>
              </a:rPr>
              <a:t>IB</a:t>
            </a:r>
            <a:r>
              <a:rPr lang="zh-CN" altLang="en-US" dirty="0">
                <a:latin typeface="Times New Roman" panose="02020603050405020304" pitchFamily="18" charset="0"/>
                <a:cs typeface="Times New Roman" panose="02020603050405020304" pitchFamily="18" charset="0"/>
              </a:rPr>
              <a:t>推出</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的大小</a:t>
            </a:r>
            <a:endParaRPr lang="en-US" altLang="zh-CN" dirty="0">
              <a:latin typeface="Times New Roman" panose="02020603050405020304" pitchFamily="18" charset="0"/>
              <a:cs typeface="Times New Roman" panose="02020603050405020304" pitchFamily="18" charset="0"/>
            </a:endParaRPr>
          </a:p>
          <a:p>
            <a:pPr>
              <a:lnSpc>
                <a:spcPct val="150000"/>
              </a:lnSpc>
              <a:spcBef>
                <a:spcPct val="0"/>
              </a:spcBef>
              <a:buSzTx/>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在由</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H</a:t>
            </a:r>
            <a:r>
              <a:rPr lang="zh-CN" altLang="en-US"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B/μ</a:t>
            </a:r>
            <a:r>
              <a:rPr lang="zh-CN" altLang="en-US" dirty="0">
                <a:latin typeface="Times New Roman" panose="02020603050405020304" pitchFamily="18" charset="0"/>
                <a:cs typeface="Times New Roman" panose="02020603050405020304" pitchFamily="18" charset="0"/>
              </a:rPr>
              <a:t>推出</a:t>
            </a:r>
            <a:r>
              <a:rPr lang="en-US" altLang="zh-CN" dirty="0">
                <a:latin typeface="Times New Roman" panose="02020603050405020304" pitchFamily="18" charset="0"/>
                <a:cs typeface="Times New Roman" panose="02020603050405020304" pitchFamily="18" charset="0"/>
              </a:rPr>
              <a:t>H</a:t>
            </a:r>
            <a:r>
              <a:rPr lang="zh-CN" altLang="en-US" dirty="0">
                <a:latin typeface="Times New Roman" panose="02020603050405020304" pitchFamily="18" charset="0"/>
                <a:cs typeface="Times New Roman" panose="02020603050405020304" pitchFamily="18" charset="0"/>
              </a:rPr>
              <a:t>的大小</a:t>
            </a:r>
          </a:p>
          <a:p>
            <a:pPr>
              <a:lnSpc>
                <a:spcPct val="150000"/>
              </a:lnSpc>
              <a:spcBef>
                <a:spcPct val="0"/>
              </a:spcBef>
              <a:buSzTx/>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由安培环路定律  </a:t>
            </a:r>
            <a:r>
              <a:rPr lang="en-US" altLang="zh-CN" i="1" dirty="0">
                <a:latin typeface="Times New Roman" panose="02020603050405020304" pitchFamily="18" charset="0"/>
                <a:cs typeface="Times New Roman" panose="02020603050405020304" pitchFamily="18" charset="0"/>
              </a:rPr>
              <a:t>H·L</a:t>
            </a:r>
            <a:r>
              <a:rPr lang="zh-CN" altLang="en-US"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N</a:t>
            </a:r>
            <a:r>
              <a:rPr lang="en-US" altLang="zh-CN" i="1" baseline="-25000" dirty="0">
                <a:latin typeface="Times New Roman" panose="02020603050405020304" pitchFamily="18" charset="0"/>
                <a:cs typeface="Times New Roman" panose="02020603050405020304" pitchFamily="18" charset="0"/>
              </a:rPr>
              <a:t>1 </a:t>
            </a:r>
            <a:r>
              <a:rPr lang="en-US" altLang="zh-CN" i="1" dirty="0">
                <a:latin typeface="Times New Roman" panose="02020603050405020304" pitchFamily="18" charset="0"/>
                <a:cs typeface="Times New Roman" panose="02020603050405020304" pitchFamily="18" charset="0"/>
              </a:rPr>
              <a:t>I</a:t>
            </a:r>
            <a:r>
              <a:rPr lang="en-US" altLang="zh-CN" i="1" baseline="-25000" dirty="0">
                <a:latin typeface="Times New Roman" panose="02020603050405020304" pitchFamily="18" charset="0"/>
                <a:cs typeface="Times New Roman" panose="02020603050405020304" pitchFamily="18" charset="0"/>
              </a:rPr>
              <a:t>P </a:t>
            </a:r>
            <a:r>
              <a:rPr lang="zh-CN" altLang="en-US" dirty="0">
                <a:latin typeface="Times New Roman" panose="02020603050405020304" pitchFamily="18" charset="0"/>
                <a:cs typeface="Times New Roman" panose="02020603050405020304" pitchFamily="18" charset="0"/>
              </a:rPr>
              <a:t>可计算</a:t>
            </a:r>
            <a:r>
              <a:rPr lang="en-US" altLang="zh-CN" i="1" dirty="0">
                <a:latin typeface="Times New Roman" panose="02020603050405020304" pitchFamily="18" charset="0"/>
                <a:cs typeface="Times New Roman" panose="02020603050405020304" pitchFamily="18" charset="0"/>
              </a:rPr>
              <a:t>I</a:t>
            </a:r>
            <a:r>
              <a:rPr lang="en-US" altLang="zh-CN" i="1" baseline="-25000" dirty="0">
                <a:latin typeface="Times New Roman" panose="02020603050405020304" pitchFamily="18" charset="0"/>
                <a:cs typeface="Times New Roman" panose="02020603050405020304" pitchFamily="18" charset="0"/>
              </a:rPr>
              <a:t>P</a:t>
            </a:r>
          </a:p>
        </p:txBody>
      </p:sp>
      <p:sp>
        <p:nvSpPr>
          <p:cNvPr id="67586" name="Rectangle 2"/>
          <p:cNvSpPr>
            <a:spLocks noGrp="1" noChangeArrowheads="1"/>
          </p:cNvSpPr>
          <p:nvPr>
            <p:ph type="title"/>
          </p:nvPr>
        </p:nvSpPr>
        <p:spPr/>
        <p:txBody>
          <a:bodyPr vert="horz" lIns="91440" tIns="45720" rIns="91440" bIns="45720" rtlCol="0" anchor="b" anchorCtr="0">
            <a:normAutofit/>
          </a:bodyPr>
          <a:lstStyle/>
          <a:p>
            <a:r>
              <a:rPr lang="zh-CN" altLang="en-US" dirty="0">
                <a:latin typeface="+mj-ea"/>
              </a:rPr>
              <a:t>霍尔直测式电流传感器</a:t>
            </a:r>
          </a:p>
        </p:txBody>
      </p:sp>
      <p:sp>
        <p:nvSpPr>
          <p:cNvPr id="195588" name="Rectangle 4"/>
          <p:cNvSpPr>
            <a:spLocks noChangeArrowheads="1"/>
          </p:cNvSpPr>
          <p:nvPr/>
        </p:nvSpPr>
        <p:spPr bwMode="auto">
          <a:xfrm>
            <a:off x="1105877" y="6172187"/>
            <a:ext cx="2855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2000" b="1" dirty="0">
                <a:solidFill>
                  <a:schemeClr val="tx1"/>
                </a:solidFill>
                <a:ea typeface="宋体" panose="02010600030101010101" pitchFamily="2" charset="-122"/>
              </a:rPr>
              <a:t>霍尔直测式电流传感器 </a:t>
            </a:r>
          </a:p>
        </p:txBody>
      </p:sp>
      <p:sp>
        <p:nvSpPr>
          <p:cNvPr id="7" name="文本框 6"/>
          <p:cNvSpPr txBox="1"/>
          <p:nvPr/>
        </p:nvSpPr>
        <p:spPr>
          <a:xfrm>
            <a:off x="3359696" y="2132856"/>
            <a:ext cx="504056" cy="369332"/>
          </a:xfrm>
          <a:prstGeom prst="rect">
            <a:avLst/>
          </a:prstGeom>
          <a:solidFill>
            <a:schemeClr val="bg1"/>
          </a:solidFill>
        </p:spPr>
        <p:txBody>
          <a:bodyPr wrap="square" rtlCol="0">
            <a:spAutoFit/>
          </a:bodyPr>
          <a:lstStyle/>
          <a:p>
            <a:r>
              <a:rPr lang="en-US" altLang="zh-CN" i="1" dirty="0">
                <a:solidFill>
                  <a:schemeClr val="accent1">
                    <a:lumMod val="50000"/>
                  </a:schemeClr>
                </a:solidFill>
                <a:latin typeface="Times New Roman" panose="02020603050405020304" pitchFamily="18" charset="0"/>
                <a:cs typeface="Times New Roman" panose="02020603050405020304" pitchFamily="18" charset="0"/>
              </a:rPr>
              <a:t>I</a:t>
            </a:r>
            <a:r>
              <a:rPr lang="en-US" altLang="zh-CN" i="1" baseline="-25000" dirty="0">
                <a:solidFill>
                  <a:schemeClr val="accent1">
                    <a:lumMod val="50000"/>
                  </a:schemeClr>
                </a:solidFill>
                <a:latin typeface="Times New Roman" panose="02020603050405020304" pitchFamily="18" charset="0"/>
                <a:cs typeface="Times New Roman" panose="02020603050405020304" pitchFamily="18" charset="0"/>
              </a:rPr>
              <a:t>P</a:t>
            </a:r>
            <a:endParaRPr lang="zh-CN" altLang="en-US" i="1" baseline="-25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1847528" y="2502188"/>
            <a:ext cx="504056" cy="369332"/>
          </a:xfrm>
          <a:prstGeom prst="rect">
            <a:avLst/>
          </a:prstGeom>
          <a:solidFill>
            <a:schemeClr val="bg1"/>
          </a:solidFill>
        </p:spPr>
        <p:txBody>
          <a:bodyPr wrap="square" rtlCol="0">
            <a:spAutoFit/>
          </a:bodyPr>
          <a:lstStyle/>
          <a:p>
            <a:r>
              <a:rPr lang="en-US" altLang="zh-CN" i="1" dirty="0">
                <a:solidFill>
                  <a:schemeClr val="accent1">
                    <a:lumMod val="50000"/>
                  </a:schemeClr>
                </a:solidFill>
                <a:latin typeface="Times New Roman" panose="02020603050405020304" pitchFamily="18" charset="0"/>
                <a:cs typeface="Times New Roman" panose="02020603050405020304" pitchFamily="18" charset="0"/>
              </a:rPr>
              <a:t>B</a:t>
            </a:r>
            <a:endParaRPr lang="zh-CN" altLang="en-US" i="1" baseline="-25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3935760" y="4365104"/>
            <a:ext cx="504056" cy="369332"/>
          </a:xfrm>
          <a:prstGeom prst="rect">
            <a:avLst/>
          </a:prstGeom>
          <a:solidFill>
            <a:schemeClr val="bg1"/>
          </a:solidFill>
        </p:spPr>
        <p:txBody>
          <a:bodyPr wrap="square" rtlCol="0">
            <a:spAutoFit/>
          </a:bodyPr>
          <a:lstStyle/>
          <a:p>
            <a:r>
              <a:rPr lang="en-US" altLang="zh-CN" i="1" dirty="0">
                <a:solidFill>
                  <a:schemeClr val="accent1">
                    <a:lumMod val="50000"/>
                  </a:schemeClr>
                </a:solidFill>
                <a:latin typeface="Times New Roman" panose="02020603050405020304" pitchFamily="18" charset="0"/>
                <a:cs typeface="Times New Roman" panose="02020603050405020304" pitchFamily="18" charset="0"/>
              </a:rPr>
              <a:t>I</a:t>
            </a:r>
            <a:endParaRPr lang="zh-CN" altLang="en-US" i="1" baseline="-25000" dirty="0">
              <a:solidFill>
                <a:schemeClr val="accent1">
                  <a:lumMod val="50000"/>
                </a:schemeClr>
              </a:solidFill>
              <a:latin typeface="Times New Roman" panose="02020603050405020304" pitchFamily="18" charset="0"/>
              <a:cs typeface="Times New Roman" panose="02020603050405020304" pitchFamily="18" charset="0"/>
            </a:endParaRPr>
          </a:p>
        </p:txBody>
      </p:sp>
      <p:cxnSp>
        <p:nvCxnSpPr>
          <p:cNvPr id="9" name="直接箭头连接符 8"/>
          <p:cNvCxnSpPr/>
          <p:nvPr/>
        </p:nvCxnSpPr>
        <p:spPr>
          <a:xfrm>
            <a:off x="3935760" y="4365104"/>
            <a:ext cx="0" cy="36933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 name="图片 9"/>
          <p:cNvPicPr>
            <a:picLocks noChangeAspect="1"/>
          </p:cNvPicPr>
          <p:nvPr/>
        </p:nvPicPr>
        <p:blipFill>
          <a:blip r:embed="rId4"/>
          <a:stretch>
            <a:fillRect/>
          </a:stretch>
        </p:blipFill>
        <p:spPr>
          <a:xfrm>
            <a:off x="6816080" y="3365312"/>
            <a:ext cx="3604365" cy="3206925"/>
          </a:xfrm>
          <a:prstGeom prst="rect">
            <a:avLst/>
          </a:prstGeom>
        </p:spPr>
      </p:pic>
      <p:sp>
        <p:nvSpPr>
          <p:cNvPr id="3" name="Rectangle 4">
            <a:extLst>
              <a:ext uri="{FF2B5EF4-FFF2-40B4-BE49-F238E27FC236}">
                <a16:creationId xmlns:a16="http://schemas.microsoft.com/office/drawing/2014/main" id="{F2B74BCF-0F82-0C62-2CCF-9A9BE29C6234}"/>
              </a:ext>
            </a:extLst>
          </p:cNvPr>
          <p:cNvSpPr>
            <a:spLocks noChangeArrowheads="1"/>
          </p:cNvSpPr>
          <p:nvPr/>
        </p:nvSpPr>
        <p:spPr bwMode="auto">
          <a:xfrm>
            <a:off x="172410" y="1550256"/>
            <a:ext cx="6878627" cy="7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SzTx/>
              <a:buFontTx/>
              <a:buNone/>
            </a:pPr>
            <a:r>
              <a:rPr lang="zh-CN" altLang="en-US" sz="1600" b="1" dirty="0">
                <a:solidFill>
                  <a:schemeClr val="tx1"/>
                </a:solidFill>
                <a:ea typeface="宋体" panose="02010600030101010101" pitchFamily="2" charset="-122"/>
              </a:rPr>
              <a:t>按照安培环路定理，电流流过导线，就会产生磁场，在有激励电流的霍尔元件两端就会产生霍尔电压</a:t>
            </a:r>
            <a:r>
              <a:rPr lang="en-US" altLang="zh-CN" sz="1600" b="1" dirty="0">
                <a:solidFill>
                  <a:schemeClr val="tx1"/>
                </a:solidFill>
                <a:ea typeface="宋体" panose="02010600030101010101" pitchFamily="2" charset="-122"/>
              </a:rPr>
              <a:t>U</a:t>
            </a:r>
            <a:r>
              <a:rPr lang="en-US" altLang="zh-CN" sz="1600" b="1" baseline="-25000" dirty="0">
                <a:solidFill>
                  <a:schemeClr val="tx1"/>
                </a:solidFill>
                <a:ea typeface="宋体" panose="02010600030101010101" pitchFamily="2" charset="-122"/>
              </a:rPr>
              <a:t>H</a:t>
            </a:r>
            <a:r>
              <a:rPr lang="en-US" altLang="zh-CN" sz="1600" b="1" dirty="0">
                <a:solidFill>
                  <a:schemeClr val="tx1"/>
                </a:solidFill>
                <a:ea typeface="宋体" panose="02010600030101010101" pitchFamily="2" charset="-122"/>
              </a:rPr>
              <a:t>.</a:t>
            </a:r>
            <a:endParaRPr lang="zh-CN" altLang="en-US" sz="1600" b="1" dirty="0">
              <a:solidFill>
                <a:schemeClr val="tx1"/>
              </a:solidFill>
              <a:ea typeface="宋体" panose="02010600030101010101" pitchFamily="2" charset="-122"/>
            </a:endParaRPr>
          </a:p>
        </p:txBody>
      </p:sp>
      <p:sp>
        <p:nvSpPr>
          <p:cNvPr id="4" name="Rectangle 4">
            <a:extLst>
              <a:ext uri="{FF2B5EF4-FFF2-40B4-BE49-F238E27FC236}">
                <a16:creationId xmlns:a16="http://schemas.microsoft.com/office/drawing/2014/main" id="{FF314665-3ADF-049F-E6D6-FA9D860E6B1D}"/>
              </a:ext>
            </a:extLst>
          </p:cNvPr>
          <p:cNvSpPr>
            <a:spLocks noChangeArrowheads="1"/>
          </p:cNvSpPr>
          <p:nvPr/>
        </p:nvSpPr>
        <p:spPr bwMode="auto">
          <a:xfrm>
            <a:off x="5807968" y="767548"/>
            <a:ext cx="4824536" cy="7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SzTx/>
              <a:buFontTx/>
              <a:buNone/>
            </a:pPr>
            <a:r>
              <a:rPr lang="zh-CN" altLang="en-US" sz="1600" dirty="0">
                <a:solidFill>
                  <a:schemeClr val="tx1"/>
                </a:solidFill>
                <a:ea typeface="宋体" panose="02010600030101010101" pitchFamily="2" charset="-122"/>
              </a:rPr>
              <a:t>工作时，磁感应强度在离零点较远的位置附近，对电流变化不怎么敏感的。</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p:txBody>
          <a:bodyPr vert="horz" lIns="91440" tIns="45720" rIns="91440" bIns="45720" rtlCol="0" anchor="b" anchorCtr="0">
            <a:normAutofit/>
          </a:bodyPr>
          <a:lstStyle/>
          <a:p>
            <a:r>
              <a:rPr lang="zh-CN" altLang="en-US" dirty="0">
                <a:latin typeface="+mj-ea"/>
              </a:rPr>
              <a:t>霍尔磁补式电流传感器</a:t>
            </a:r>
          </a:p>
        </p:txBody>
      </p:sp>
      <p:pic>
        <p:nvPicPr>
          <p:cNvPr id="2" name="图片 1"/>
          <p:cNvPicPr>
            <a:picLocks noChangeAspect="1"/>
          </p:cNvPicPr>
          <p:nvPr/>
        </p:nvPicPr>
        <p:blipFill>
          <a:blip r:embed="rId2"/>
          <a:stretch>
            <a:fillRect/>
          </a:stretch>
        </p:blipFill>
        <p:spPr>
          <a:xfrm>
            <a:off x="147587" y="1732600"/>
            <a:ext cx="4780860" cy="3573889"/>
          </a:xfrm>
          <a:prstGeom prst="rect">
            <a:avLst/>
          </a:prstGeom>
        </p:spPr>
      </p:pic>
      <p:sp>
        <p:nvSpPr>
          <p:cNvPr id="68613" name="AutoShape 8"/>
          <p:cNvSpPr>
            <a:spLocks noChangeArrowheads="1"/>
          </p:cNvSpPr>
          <p:nvPr/>
        </p:nvSpPr>
        <p:spPr bwMode="auto">
          <a:xfrm>
            <a:off x="4153419" y="3981474"/>
            <a:ext cx="1162694" cy="574183"/>
          </a:xfrm>
          <a:prstGeom prst="wedgeRoundRectCallout">
            <a:avLst>
              <a:gd name="adj1" fmla="val -44704"/>
              <a:gd name="adj2" fmla="val 97420"/>
              <a:gd name="adj3" fmla="val 16667"/>
            </a:avLst>
          </a:prstGeom>
          <a:solidFill>
            <a:srgbClr val="CCFFFF"/>
          </a:solidFill>
          <a:ln w="9525" algn="ctr">
            <a:solidFill>
              <a:schemeClr val="tx1"/>
            </a:solidFill>
            <a:miter lim="800000"/>
            <a:headEnd/>
            <a:tailEnd/>
          </a:ln>
        </p:spPr>
        <p:txBody>
          <a:bodyPr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1600" dirty="0">
                <a:solidFill>
                  <a:schemeClr val="tx1"/>
                </a:solidFill>
                <a:latin typeface="+mn-ea"/>
                <a:ea typeface="+mn-ea"/>
              </a:rPr>
              <a:t>磁平衡时，</a:t>
            </a:r>
          </a:p>
          <a:p>
            <a:pPr eaLnBrk="1" hangingPunct="1">
              <a:lnSpc>
                <a:spcPct val="100000"/>
              </a:lnSpc>
              <a:spcBef>
                <a:spcPct val="0"/>
              </a:spcBef>
              <a:buSzTx/>
              <a:buFontTx/>
              <a:buNone/>
            </a:pPr>
            <a:r>
              <a:rPr lang="en-US" altLang="zh-CN" sz="1600" i="1" dirty="0" err="1">
                <a:solidFill>
                  <a:schemeClr val="tx1"/>
                </a:solidFill>
                <a:latin typeface="Times New Roman" panose="02020603050405020304" pitchFamily="18" charset="0"/>
                <a:ea typeface="+mn-ea"/>
                <a:cs typeface="Times New Roman" panose="02020603050405020304" pitchFamily="18" charset="0"/>
              </a:rPr>
              <a:t>N</a:t>
            </a:r>
            <a:r>
              <a:rPr lang="en-US" altLang="zh-CN" sz="1600" i="1" baseline="-25000" dirty="0" err="1">
                <a:solidFill>
                  <a:schemeClr val="tx1"/>
                </a:solidFill>
                <a:latin typeface="Times New Roman" panose="02020603050405020304" pitchFamily="18" charset="0"/>
                <a:ea typeface="+mn-ea"/>
                <a:cs typeface="Times New Roman" panose="02020603050405020304" pitchFamily="18" charset="0"/>
              </a:rPr>
              <a:t>p</a:t>
            </a:r>
            <a:r>
              <a:rPr lang="en-US" altLang="zh-CN" sz="1600" i="1" dirty="0" err="1">
                <a:solidFill>
                  <a:schemeClr val="tx1"/>
                </a:solidFill>
                <a:latin typeface="Times New Roman" panose="02020603050405020304" pitchFamily="18" charset="0"/>
                <a:ea typeface="+mn-ea"/>
                <a:cs typeface="Times New Roman" panose="02020603050405020304" pitchFamily="18" charset="0"/>
              </a:rPr>
              <a:t>I</a:t>
            </a:r>
            <a:r>
              <a:rPr lang="en-US" altLang="zh-CN" sz="1600" i="1" baseline="-25000" dirty="0" err="1">
                <a:solidFill>
                  <a:schemeClr val="tx1"/>
                </a:solidFill>
                <a:latin typeface="Times New Roman" panose="02020603050405020304" pitchFamily="18" charset="0"/>
                <a:ea typeface="+mn-ea"/>
                <a:cs typeface="Times New Roman" panose="02020603050405020304" pitchFamily="18" charset="0"/>
              </a:rPr>
              <a:t>p</a:t>
            </a:r>
            <a:r>
              <a:rPr lang="zh-CN" altLang="en-US" sz="1600" i="1" dirty="0">
                <a:solidFill>
                  <a:schemeClr val="tx1"/>
                </a:solidFill>
                <a:latin typeface="Times New Roman" panose="02020603050405020304" pitchFamily="18" charset="0"/>
                <a:ea typeface="+mn-ea"/>
                <a:cs typeface="Times New Roman" panose="02020603050405020304" pitchFamily="18" charset="0"/>
              </a:rPr>
              <a:t>＝</a:t>
            </a:r>
            <a:r>
              <a:rPr lang="en-US" altLang="zh-CN" sz="1600" i="1" dirty="0" err="1">
                <a:solidFill>
                  <a:schemeClr val="tx1"/>
                </a:solidFill>
                <a:latin typeface="Times New Roman" panose="02020603050405020304" pitchFamily="18" charset="0"/>
                <a:ea typeface="+mn-ea"/>
                <a:cs typeface="Times New Roman" panose="02020603050405020304" pitchFamily="18" charset="0"/>
              </a:rPr>
              <a:t>N</a:t>
            </a:r>
            <a:r>
              <a:rPr lang="en-US" altLang="zh-CN" sz="1600" i="1" baseline="-25000" dirty="0" err="1">
                <a:solidFill>
                  <a:schemeClr val="tx1"/>
                </a:solidFill>
                <a:latin typeface="Times New Roman" panose="02020603050405020304" pitchFamily="18" charset="0"/>
                <a:ea typeface="+mn-ea"/>
                <a:cs typeface="Times New Roman" panose="02020603050405020304" pitchFamily="18" charset="0"/>
              </a:rPr>
              <a:t>s</a:t>
            </a:r>
            <a:r>
              <a:rPr lang="en-US" altLang="zh-CN" sz="1600" i="1" dirty="0" err="1">
                <a:solidFill>
                  <a:schemeClr val="tx1"/>
                </a:solidFill>
                <a:latin typeface="Times New Roman" panose="02020603050405020304" pitchFamily="18" charset="0"/>
                <a:cs typeface="Times New Roman" panose="02020603050405020304" pitchFamily="18" charset="0"/>
              </a:rPr>
              <a:t>I</a:t>
            </a:r>
            <a:r>
              <a:rPr lang="en-US" altLang="zh-CN" sz="1600" i="1" baseline="-25000" dirty="0" err="1">
                <a:solidFill>
                  <a:schemeClr val="tx1"/>
                </a:solidFill>
                <a:latin typeface="Times New Roman" panose="02020603050405020304" pitchFamily="18" charset="0"/>
                <a:cs typeface="Times New Roman" panose="02020603050405020304" pitchFamily="18" charset="0"/>
              </a:rPr>
              <a:t>s</a:t>
            </a:r>
            <a:endParaRPr lang="en-US" altLang="zh-CN" sz="1600" i="1" baseline="-25000" dirty="0">
              <a:solidFill>
                <a:schemeClr val="tx1"/>
              </a:solidFill>
              <a:latin typeface="Times New Roman" panose="02020603050405020304" pitchFamily="18" charset="0"/>
              <a:ea typeface="+mn-ea"/>
              <a:cs typeface="Times New Roman" panose="02020603050405020304" pitchFamily="18" charset="0"/>
            </a:endParaRPr>
          </a:p>
        </p:txBody>
      </p:sp>
      <p:pic>
        <p:nvPicPr>
          <p:cNvPr id="9" name="图片 8"/>
          <p:cNvPicPr>
            <a:picLocks noChangeAspect="1"/>
          </p:cNvPicPr>
          <p:nvPr/>
        </p:nvPicPr>
        <p:blipFill>
          <a:blip r:embed="rId4"/>
          <a:stretch>
            <a:fillRect/>
          </a:stretch>
        </p:blipFill>
        <p:spPr>
          <a:xfrm>
            <a:off x="7032104" y="4939752"/>
            <a:ext cx="2448272" cy="1685632"/>
          </a:xfrm>
          <a:prstGeom prst="rect">
            <a:avLst/>
          </a:prstGeom>
        </p:spPr>
      </p:pic>
      <p:pic>
        <p:nvPicPr>
          <p:cNvPr id="6" name="图片 5">
            <a:extLst>
              <a:ext uri="{FF2B5EF4-FFF2-40B4-BE49-F238E27FC236}">
                <a16:creationId xmlns:a16="http://schemas.microsoft.com/office/drawing/2014/main" id="{CB77D0AB-5938-4BD2-A121-A05EE99BF10B}"/>
              </a:ext>
            </a:extLst>
          </p:cNvPr>
          <p:cNvPicPr>
            <a:picLocks noChangeAspect="1"/>
          </p:cNvPicPr>
          <p:nvPr/>
        </p:nvPicPr>
        <p:blipFill>
          <a:blip r:embed="rId5"/>
          <a:stretch>
            <a:fillRect/>
          </a:stretch>
        </p:blipFill>
        <p:spPr>
          <a:xfrm>
            <a:off x="9942890" y="1732600"/>
            <a:ext cx="1901399" cy="3024336"/>
          </a:xfrm>
          <a:prstGeom prst="rect">
            <a:avLst/>
          </a:prstGeom>
        </p:spPr>
      </p:pic>
      <p:pic>
        <p:nvPicPr>
          <p:cNvPr id="7" name="图片 6">
            <a:extLst>
              <a:ext uri="{FF2B5EF4-FFF2-40B4-BE49-F238E27FC236}">
                <a16:creationId xmlns:a16="http://schemas.microsoft.com/office/drawing/2014/main" id="{8D51FF36-6F7F-430D-A982-6DD0E1D78652}"/>
              </a:ext>
            </a:extLst>
          </p:cNvPr>
          <p:cNvPicPr>
            <a:picLocks noChangeAspect="1"/>
          </p:cNvPicPr>
          <p:nvPr/>
        </p:nvPicPr>
        <p:blipFill>
          <a:blip r:embed="rId6"/>
          <a:stretch>
            <a:fillRect/>
          </a:stretch>
        </p:blipFill>
        <p:spPr>
          <a:xfrm>
            <a:off x="5456186" y="1732600"/>
            <a:ext cx="4197797" cy="3024336"/>
          </a:xfrm>
          <a:prstGeom prst="rect">
            <a:avLst/>
          </a:prstGeom>
        </p:spPr>
      </p:pic>
      <p:sp>
        <p:nvSpPr>
          <p:cNvPr id="3" name="Rectangle 4">
            <a:extLst>
              <a:ext uri="{FF2B5EF4-FFF2-40B4-BE49-F238E27FC236}">
                <a16:creationId xmlns:a16="http://schemas.microsoft.com/office/drawing/2014/main" id="{51DD63EF-9786-7726-4D27-CA26C069895F}"/>
              </a:ext>
            </a:extLst>
          </p:cNvPr>
          <p:cNvSpPr>
            <a:spLocks noChangeArrowheads="1"/>
          </p:cNvSpPr>
          <p:nvPr/>
        </p:nvSpPr>
        <p:spPr bwMode="auto">
          <a:xfrm>
            <a:off x="165653" y="5330406"/>
            <a:ext cx="6308412" cy="1152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SzTx/>
              <a:buFontTx/>
              <a:buNone/>
            </a:pPr>
            <a:r>
              <a:rPr lang="en-US" altLang="zh-CN" sz="1600" dirty="0">
                <a:solidFill>
                  <a:schemeClr val="tx1"/>
                </a:solidFill>
                <a:ea typeface="宋体" panose="02010600030101010101" pitchFamily="2" charset="-122"/>
              </a:rPr>
              <a:t>U</a:t>
            </a:r>
            <a:r>
              <a:rPr lang="en-US" altLang="zh-CN" sz="1600" baseline="-25000" dirty="0">
                <a:solidFill>
                  <a:schemeClr val="tx1"/>
                </a:solidFill>
                <a:ea typeface="宋体" panose="02010600030101010101" pitchFamily="2" charset="-122"/>
              </a:rPr>
              <a:t>H</a:t>
            </a:r>
            <a:r>
              <a:rPr lang="zh-CN" altLang="en-US" sz="1600" dirty="0">
                <a:solidFill>
                  <a:schemeClr val="tx1"/>
                </a:solidFill>
                <a:ea typeface="宋体" panose="02010600030101010101" pitchFamily="2" charset="-122"/>
              </a:rPr>
              <a:t>大于</a:t>
            </a:r>
            <a:r>
              <a:rPr lang="en-US" altLang="zh-CN" sz="1600" dirty="0">
                <a:solidFill>
                  <a:schemeClr val="tx1"/>
                </a:solidFill>
                <a:ea typeface="宋体" panose="02010600030101010101" pitchFamily="2" charset="-122"/>
              </a:rPr>
              <a:t>0</a:t>
            </a:r>
            <a:r>
              <a:rPr lang="zh-CN" altLang="en-US" sz="1600" dirty="0">
                <a:solidFill>
                  <a:schemeClr val="tx1"/>
                </a:solidFill>
                <a:ea typeface="宋体" panose="02010600030101010101" pitchFamily="2" charset="-122"/>
              </a:rPr>
              <a:t>时，</a:t>
            </a:r>
            <a:r>
              <a:rPr lang="en-US" altLang="zh-CN" sz="1600" dirty="0">
                <a:solidFill>
                  <a:schemeClr val="tx1"/>
                </a:solidFill>
                <a:ea typeface="宋体" panose="02010600030101010101" pitchFamily="2" charset="-122"/>
              </a:rPr>
              <a:t>Is</a:t>
            </a:r>
            <a:r>
              <a:rPr lang="zh-CN" altLang="en-US" sz="1600" dirty="0">
                <a:solidFill>
                  <a:schemeClr val="tx1"/>
                </a:solidFill>
                <a:ea typeface="宋体" panose="02010600030101010101" pitchFamily="2" charset="-122"/>
              </a:rPr>
              <a:t>变大，产生</a:t>
            </a:r>
            <a:r>
              <a:rPr lang="en-US" altLang="zh-CN" sz="1600" dirty="0">
                <a:solidFill>
                  <a:schemeClr val="tx1"/>
                </a:solidFill>
                <a:ea typeface="宋体" panose="02010600030101010101" pitchFamily="2" charset="-122"/>
              </a:rPr>
              <a:t>Hs</a:t>
            </a:r>
            <a:r>
              <a:rPr lang="zh-CN" altLang="en-US" sz="1600" dirty="0">
                <a:solidFill>
                  <a:schemeClr val="tx1"/>
                </a:solidFill>
                <a:ea typeface="宋体" panose="02010600030101010101" pitchFamily="2" charset="-122"/>
              </a:rPr>
              <a:t>，</a:t>
            </a:r>
            <a:r>
              <a:rPr lang="en-US" altLang="zh-CN" sz="1600" dirty="0">
                <a:solidFill>
                  <a:schemeClr val="tx1"/>
                </a:solidFill>
                <a:ea typeface="宋体" panose="02010600030101010101" pitchFamily="2" charset="-122"/>
              </a:rPr>
              <a:t>Hs</a:t>
            </a:r>
            <a:r>
              <a:rPr lang="zh-CN" altLang="en-US" sz="1600" dirty="0">
                <a:solidFill>
                  <a:schemeClr val="tx1"/>
                </a:solidFill>
                <a:ea typeface="宋体" panose="02010600030101010101" pitchFamily="2" charset="-122"/>
              </a:rPr>
              <a:t>与</a:t>
            </a:r>
            <a:r>
              <a:rPr lang="en-US" altLang="zh-CN" sz="1600" dirty="0">
                <a:solidFill>
                  <a:schemeClr val="tx1"/>
                </a:solidFill>
                <a:ea typeface="宋体" panose="02010600030101010101" pitchFamily="2" charset="-122"/>
              </a:rPr>
              <a:t>Hp</a:t>
            </a:r>
            <a:r>
              <a:rPr lang="zh-CN" altLang="en-US" sz="1600" dirty="0">
                <a:solidFill>
                  <a:schemeClr val="tx1"/>
                </a:solidFill>
                <a:ea typeface="宋体" panose="02010600030101010101" pitchFamily="2" charset="-122"/>
              </a:rPr>
              <a:t>反向，</a:t>
            </a:r>
            <a:r>
              <a:rPr lang="en-US" altLang="zh-CN" sz="1600" dirty="0">
                <a:solidFill>
                  <a:schemeClr val="tx1"/>
                </a:solidFill>
                <a:ea typeface="宋体" panose="02010600030101010101" pitchFamily="2" charset="-122"/>
              </a:rPr>
              <a:t>U</a:t>
            </a:r>
            <a:r>
              <a:rPr lang="en-US" altLang="zh-CN" sz="1600" baseline="-25000" dirty="0">
                <a:solidFill>
                  <a:schemeClr val="tx1"/>
                </a:solidFill>
                <a:ea typeface="宋体" panose="02010600030101010101" pitchFamily="2" charset="-122"/>
              </a:rPr>
              <a:t>H</a:t>
            </a:r>
            <a:r>
              <a:rPr lang="zh-CN" altLang="en-US" sz="1600" dirty="0">
                <a:solidFill>
                  <a:schemeClr val="tx1"/>
                </a:solidFill>
                <a:ea typeface="宋体" panose="02010600030101010101" pitchFamily="2" charset="-122"/>
              </a:rPr>
              <a:t>会减小，直至</a:t>
            </a:r>
            <a:r>
              <a:rPr lang="en-US" altLang="zh-CN" sz="1600" dirty="0">
                <a:solidFill>
                  <a:schemeClr val="tx1"/>
                </a:solidFill>
                <a:ea typeface="宋体" panose="02010600030101010101" pitchFamily="2" charset="-122"/>
              </a:rPr>
              <a:t>Hs=Hp</a:t>
            </a:r>
            <a:r>
              <a:rPr lang="zh-CN" altLang="en-US" sz="1600" dirty="0">
                <a:solidFill>
                  <a:schemeClr val="tx1"/>
                </a:solidFill>
                <a:ea typeface="宋体" panose="02010600030101010101" pitchFamily="2" charset="-122"/>
              </a:rPr>
              <a:t>，</a:t>
            </a:r>
            <a:r>
              <a:rPr lang="en-US" altLang="zh-CN" sz="1600" dirty="0">
                <a:solidFill>
                  <a:schemeClr val="tx1"/>
                </a:solidFill>
                <a:ea typeface="宋体" panose="02010600030101010101" pitchFamily="2" charset="-122"/>
              </a:rPr>
              <a:t>U</a:t>
            </a:r>
            <a:r>
              <a:rPr lang="en-US" altLang="zh-CN" sz="1600" baseline="-25000" dirty="0">
                <a:solidFill>
                  <a:schemeClr val="tx1"/>
                </a:solidFill>
                <a:ea typeface="宋体" panose="02010600030101010101" pitchFamily="2" charset="-122"/>
              </a:rPr>
              <a:t>H</a:t>
            </a:r>
            <a:r>
              <a:rPr lang="en-US" altLang="zh-CN" sz="1600" dirty="0">
                <a:solidFill>
                  <a:schemeClr val="tx1"/>
                </a:solidFill>
                <a:ea typeface="宋体" panose="02010600030101010101" pitchFamily="2" charset="-122"/>
              </a:rPr>
              <a:t>=0</a:t>
            </a:r>
            <a:r>
              <a:rPr lang="zh-CN" altLang="en-US" sz="1600" dirty="0">
                <a:solidFill>
                  <a:schemeClr val="tx1"/>
                </a:solidFill>
                <a:ea typeface="宋体" panose="02010600030101010101" pitchFamily="2" charset="-122"/>
              </a:rPr>
              <a:t>，</a:t>
            </a:r>
            <a:r>
              <a:rPr lang="en-US" altLang="zh-CN" sz="1600" dirty="0">
                <a:solidFill>
                  <a:schemeClr val="tx1"/>
                </a:solidFill>
                <a:ea typeface="宋体" panose="02010600030101010101" pitchFamily="2" charset="-122"/>
              </a:rPr>
              <a:t>Is</a:t>
            </a:r>
            <a:r>
              <a:rPr lang="zh-CN" altLang="en-US" sz="1600" dirty="0">
                <a:solidFill>
                  <a:schemeClr val="tx1"/>
                </a:solidFill>
                <a:ea typeface="宋体" panose="02010600030101010101" pitchFamily="2" charset="-122"/>
              </a:rPr>
              <a:t>稳定，不增加，达到磁平衡，此时有</a:t>
            </a:r>
            <a:r>
              <a:rPr lang="en-US" altLang="zh-CN" sz="1600" dirty="0" err="1">
                <a:solidFill>
                  <a:schemeClr val="tx1"/>
                </a:solidFill>
                <a:ea typeface="宋体" panose="02010600030101010101" pitchFamily="2" charset="-122"/>
              </a:rPr>
              <a:t>NpIp</a:t>
            </a:r>
            <a:r>
              <a:rPr lang="en-US" altLang="zh-CN" sz="1600" dirty="0">
                <a:solidFill>
                  <a:schemeClr val="tx1"/>
                </a:solidFill>
                <a:ea typeface="宋体" panose="02010600030101010101" pitchFamily="2" charset="-122"/>
              </a:rPr>
              <a:t>=</a:t>
            </a:r>
            <a:r>
              <a:rPr lang="en-US" altLang="zh-CN" sz="1600" dirty="0" err="1">
                <a:solidFill>
                  <a:schemeClr val="tx1"/>
                </a:solidFill>
                <a:ea typeface="宋体" panose="02010600030101010101" pitchFamily="2" charset="-122"/>
              </a:rPr>
              <a:t>NsIs</a:t>
            </a:r>
            <a:r>
              <a:rPr lang="zh-CN" altLang="en-US" sz="1600" dirty="0">
                <a:solidFill>
                  <a:schemeClr val="tx1"/>
                </a:solidFill>
                <a:ea typeface="宋体" panose="02010600030101010101" pitchFamily="2" charset="-122"/>
              </a:rPr>
              <a:t>，只要测出</a:t>
            </a:r>
            <a:r>
              <a:rPr lang="en-US" altLang="zh-CN" sz="1600" dirty="0">
                <a:solidFill>
                  <a:schemeClr val="tx1"/>
                </a:solidFill>
                <a:ea typeface="宋体" panose="02010600030101010101" pitchFamily="2" charset="-122"/>
              </a:rPr>
              <a:t>Is</a:t>
            </a:r>
            <a:r>
              <a:rPr lang="zh-CN" altLang="en-US" sz="1600" dirty="0">
                <a:solidFill>
                  <a:schemeClr val="tx1"/>
                </a:solidFill>
                <a:ea typeface="宋体" panose="02010600030101010101" pitchFamily="2" charset="-122"/>
              </a:rPr>
              <a:t>，就可以测出</a:t>
            </a:r>
            <a:r>
              <a:rPr lang="en-US" altLang="zh-CN" sz="1600" dirty="0">
                <a:solidFill>
                  <a:schemeClr val="tx1"/>
                </a:solidFill>
                <a:ea typeface="宋体" panose="02010600030101010101" pitchFamily="2" charset="-122"/>
              </a:rPr>
              <a:t>Ip</a:t>
            </a:r>
            <a:r>
              <a:rPr lang="zh-CN" altLang="en-US" sz="1600" dirty="0">
                <a:solidFill>
                  <a:schemeClr val="tx1"/>
                </a:solidFill>
                <a:ea typeface="宋体" panose="02010600030101010101" pitchFamily="2" charset="-122"/>
              </a:rPr>
              <a:t>。</a:t>
            </a:r>
          </a:p>
        </p:txBody>
      </p:sp>
      <p:sp>
        <p:nvSpPr>
          <p:cNvPr id="4" name="Rectangle 4">
            <a:extLst>
              <a:ext uri="{FF2B5EF4-FFF2-40B4-BE49-F238E27FC236}">
                <a16:creationId xmlns:a16="http://schemas.microsoft.com/office/drawing/2014/main" id="{3C2C87FA-B210-5801-9437-929F7E4ECEB1}"/>
              </a:ext>
            </a:extLst>
          </p:cNvPr>
          <p:cNvSpPr>
            <a:spLocks noChangeArrowheads="1"/>
          </p:cNvSpPr>
          <p:nvPr/>
        </p:nvSpPr>
        <p:spPr bwMode="auto">
          <a:xfrm>
            <a:off x="5807968" y="767548"/>
            <a:ext cx="5400600" cy="7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SzTx/>
              <a:buFontTx/>
              <a:buNone/>
            </a:pPr>
            <a:r>
              <a:rPr lang="zh-CN" altLang="en-US" sz="1600" dirty="0">
                <a:solidFill>
                  <a:schemeClr val="tx1"/>
                </a:solidFill>
                <a:ea typeface="宋体" panose="02010600030101010101" pitchFamily="2" charset="-122"/>
              </a:rPr>
              <a:t>工作时，磁感应强度在零点附近，对电流变化最敏感，对快速电流的变化，磁补式更好。</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58701" y="1685678"/>
            <a:ext cx="11162884" cy="1303585"/>
          </a:xfrm>
        </p:spPr>
        <p:txBody>
          <a:bodyPr>
            <a:normAutofit/>
          </a:bodyPr>
          <a:lstStyle/>
          <a:p>
            <a:pPr>
              <a:buFont typeface="Wingdings" panose="05000000000000000000" pitchFamily="2" charset="2"/>
              <a:buChar char="n"/>
            </a:pPr>
            <a:r>
              <a:rPr kumimoji="1" lang="zh-CN" altLang="en-US" dirty="0">
                <a:latin typeface="+mn-ea"/>
              </a:rPr>
              <a:t>将环形磁芯做成张合结构，在磁芯开口处放置霍尔片，载流导线穿过磁环</a:t>
            </a:r>
            <a:endParaRPr kumimoji="1" lang="en-US" altLang="zh-CN" dirty="0">
              <a:latin typeface="+mn-ea"/>
            </a:endParaRPr>
          </a:p>
          <a:p>
            <a:pPr>
              <a:buFont typeface="Wingdings" panose="05000000000000000000" pitchFamily="2" charset="2"/>
              <a:buChar char="n"/>
            </a:pPr>
            <a:r>
              <a:rPr kumimoji="1" lang="zh-CN" altLang="en-US" dirty="0">
                <a:latin typeface="+mn-ea"/>
              </a:rPr>
              <a:t>霍尔钳形电流表既可测交流也可测直流</a:t>
            </a:r>
            <a:endParaRPr lang="zh-CN" altLang="en-US" dirty="0"/>
          </a:p>
        </p:txBody>
      </p:sp>
      <p:sp>
        <p:nvSpPr>
          <p:cNvPr id="70661" name="Rectangle 10"/>
          <p:cNvSpPr>
            <a:spLocks noGrp="1" noChangeArrowheads="1"/>
          </p:cNvSpPr>
          <p:nvPr>
            <p:ph type="title"/>
          </p:nvPr>
        </p:nvSpPr>
        <p:spPr>
          <a:xfrm>
            <a:off x="658701" y="975600"/>
            <a:ext cx="3061035" cy="576000"/>
          </a:xfrm>
        </p:spPr>
        <p:txBody>
          <a:bodyPr vert="horz" lIns="91440" tIns="45720" rIns="91440" bIns="45720" rtlCol="0" anchor="b" anchorCtr="0">
            <a:normAutofit/>
          </a:bodyPr>
          <a:lstStyle/>
          <a:p>
            <a:r>
              <a:rPr lang="zh-CN" altLang="en-US" dirty="0">
                <a:latin typeface="+mj-ea"/>
              </a:rPr>
              <a:t>霍尔钳形电流表</a:t>
            </a:r>
          </a:p>
        </p:txBody>
      </p:sp>
      <p:pic>
        <p:nvPicPr>
          <p:cNvPr id="70659" name="Picture 3" descr="fluke_312_l"/>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88050" y="3283736"/>
            <a:ext cx="1746250" cy="3124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4" descr="showi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87688" y="3200780"/>
            <a:ext cx="1120205" cy="3290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11"/>
          <p:cNvSpPr>
            <a:spLocks noChangeArrowheads="1"/>
          </p:cNvSpPr>
          <p:nvPr/>
        </p:nvSpPr>
        <p:spPr bwMode="auto">
          <a:xfrm>
            <a:off x="2063750" y="2063107"/>
            <a:ext cx="7848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en-US" altLang="zh-CN" sz="2400" b="1" dirty="0">
                <a:solidFill>
                  <a:schemeClr val="tx1"/>
                </a:solidFill>
                <a:latin typeface="Tahoma" panose="020B0604030504040204" pitchFamily="34" charset="0"/>
                <a:ea typeface="宋体" panose="02010600030101010101" pitchFamily="2" charset="-122"/>
              </a:rPr>
              <a:t>       </a:t>
            </a:r>
            <a:endParaRPr kumimoji="1" lang="zh-CN" altLang="en-US" sz="2400" b="1" dirty="0">
              <a:solidFill>
                <a:schemeClr val="tx1"/>
              </a:solidFill>
              <a:latin typeface="Tahoma" panose="020B0604030504040204" pitchFamily="34" charset="0"/>
              <a:ea typeface="宋体" panose="02010600030101010101" pitchFamily="2" charset="-122"/>
            </a:endParaRPr>
          </a:p>
        </p:txBody>
      </p:sp>
    </p:spTree>
  </p:cSld>
  <p:clrMapOvr>
    <a:masterClrMapping/>
  </p:clrMapOvr>
  <p:transition spd="med">
    <p:randomBar dir="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95400" y="907852"/>
            <a:ext cx="5460930" cy="472042"/>
            <a:chOff x="1841535" y="1274734"/>
            <a:chExt cx="5460930" cy="472042"/>
          </a:xfrm>
        </p:grpSpPr>
        <p:grpSp>
          <p:nvGrpSpPr>
            <p:cNvPr id="48" name="组合 47"/>
            <p:cNvGrpSpPr/>
            <p:nvPr/>
          </p:nvGrpSpPr>
          <p:grpSpPr>
            <a:xfrm>
              <a:off x="1841535" y="1303550"/>
              <a:ext cx="843427" cy="443226"/>
              <a:chOff x="666810" y="2586037"/>
              <a:chExt cx="468000" cy="245937"/>
            </a:xfrm>
          </p:grpSpPr>
          <p:sp>
            <p:nvSpPr>
              <p:cNvPr id="5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2" name="文本框 5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9" name="直接连接符 48"/>
            <p:cNvCxnSpPr>
              <a:stCxn id="51"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zh-CN" sz="2400" dirty="0">
                  <a:solidFill>
                    <a:schemeClr val="accent1"/>
                  </a:solidFill>
                  <a:latin typeface="Tahoma" pitchFamily="34" charset="0"/>
                </a:rPr>
                <a:t>传感器概述</a:t>
              </a:r>
              <a:endParaRPr kumimoji="1" lang="en-US" altLang="zh-CN" sz="2400" dirty="0">
                <a:solidFill>
                  <a:schemeClr val="accent1"/>
                </a:solidFill>
                <a:latin typeface="Tahoma" pitchFamily="34" charset="0"/>
              </a:endParaRPr>
            </a:p>
          </p:txBody>
        </p:sp>
      </p:grpSp>
      <p:grpSp>
        <p:nvGrpSpPr>
          <p:cNvPr id="6" name="组合 5"/>
          <p:cNvGrpSpPr/>
          <p:nvPr/>
        </p:nvGrpSpPr>
        <p:grpSpPr>
          <a:xfrm>
            <a:off x="695400" y="1504614"/>
            <a:ext cx="5460930" cy="472042"/>
            <a:chOff x="1841535" y="2194707"/>
            <a:chExt cx="5460930" cy="472042"/>
          </a:xfrm>
        </p:grpSpPr>
        <p:grpSp>
          <p:nvGrpSpPr>
            <p:cNvPr id="43" name="组合 42"/>
            <p:cNvGrpSpPr/>
            <p:nvPr/>
          </p:nvGrpSpPr>
          <p:grpSpPr>
            <a:xfrm>
              <a:off x="1841535" y="2223523"/>
              <a:ext cx="843427" cy="443226"/>
              <a:chOff x="666810" y="2586037"/>
              <a:chExt cx="468000" cy="245937"/>
            </a:xfrm>
          </p:grpSpPr>
          <p:sp>
            <p:nvSpPr>
              <p:cNvPr id="4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7" name="文本框 4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4" name="直接连接符 43"/>
            <p:cNvCxnSpPr>
              <a:stCxn id="46"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2915073" y="2194707"/>
              <a:ext cx="4387392" cy="461665"/>
            </a:xfrm>
            <a:prstGeom prst="rect">
              <a:avLst/>
            </a:prstGeom>
            <a:noFill/>
          </p:spPr>
          <p:txBody>
            <a:bodyPr wrap="square" rtlCol="0">
              <a:spAutoFit/>
            </a:bodyPr>
            <a:lstStyle/>
            <a:p>
              <a:r>
                <a:rPr lang="zh-CN" altLang="en-US" sz="2400" dirty="0"/>
                <a:t>金属温度传感器</a:t>
              </a:r>
            </a:p>
          </p:txBody>
        </p:sp>
      </p:grpSp>
      <p:grpSp>
        <p:nvGrpSpPr>
          <p:cNvPr id="7" name="组合 6"/>
          <p:cNvGrpSpPr/>
          <p:nvPr/>
        </p:nvGrpSpPr>
        <p:grpSpPr>
          <a:xfrm>
            <a:off x="695400" y="2101376"/>
            <a:ext cx="5460930" cy="472042"/>
            <a:chOff x="1841535" y="3114680"/>
            <a:chExt cx="5460930" cy="472042"/>
          </a:xfrm>
        </p:grpSpPr>
        <p:grpSp>
          <p:nvGrpSpPr>
            <p:cNvPr id="38" name="组合 37"/>
            <p:cNvGrpSpPr/>
            <p:nvPr/>
          </p:nvGrpSpPr>
          <p:grpSpPr>
            <a:xfrm>
              <a:off x="1841535" y="3143496"/>
              <a:ext cx="843427" cy="443226"/>
              <a:chOff x="666810" y="2586037"/>
              <a:chExt cx="468000" cy="245937"/>
            </a:xfrm>
          </p:grpSpPr>
          <p:sp>
            <p:nvSpPr>
              <p:cNvPr id="4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2" name="文本框 4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9" name="直接连接符 38"/>
            <p:cNvCxnSpPr>
              <a:stCxn id="41"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2915073" y="3114680"/>
              <a:ext cx="4387392" cy="461665"/>
            </a:xfrm>
            <a:prstGeom prst="rect">
              <a:avLst/>
            </a:prstGeom>
            <a:noFill/>
          </p:spPr>
          <p:txBody>
            <a:bodyPr wrap="square" rtlCol="0">
              <a:spAutoFit/>
            </a:bodyPr>
            <a:lstStyle/>
            <a:p>
              <a:r>
                <a:rPr lang="zh-CN" altLang="en-US" sz="2400" dirty="0"/>
                <a:t>热电偶</a:t>
              </a:r>
            </a:p>
          </p:txBody>
        </p:sp>
      </p:grpSp>
      <p:grpSp>
        <p:nvGrpSpPr>
          <p:cNvPr id="8" name="组合 7"/>
          <p:cNvGrpSpPr/>
          <p:nvPr/>
        </p:nvGrpSpPr>
        <p:grpSpPr>
          <a:xfrm>
            <a:off x="695400" y="2698138"/>
            <a:ext cx="5460930" cy="472042"/>
            <a:chOff x="1841535" y="4034653"/>
            <a:chExt cx="5460930" cy="472042"/>
          </a:xfrm>
        </p:grpSpPr>
        <p:grpSp>
          <p:nvGrpSpPr>
            <p:cNvPr id="33" name="组合 32"/>
            <p:cNvGrpSpPr/>
            <p:nvPr/>
          </p:nvGrpSpPr>
          <p:grpSpPr>
            <a:xfrm>
              <a:off x="1841535" y="4063469"/>
              <a:ext cx="843427" cy="443226"/>
              <a:chOff x="666810" y="2586037"/>
              <a:chExt cx="468000" cy="245937"/>
            </a:xfrm>
          </p:grpSpPr>
          <p:sp>
            <p:nvSpPr>
              <p:cNvPr id="3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7" name="文本框 3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4" name="直接连接符 33"/>
            <p:cNvCxnSpPr>
              <a:stCxn id="36"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915073" y="4034653"/>
              <a:ext cx="4387392" cy="461665"/>
            </a:xfrm>
            <a:prstGeom prst="rect">
              <a:avLst/>
            </a:prstGeom>
            <a:noFill/>
          </p:spPr>
          <p:txBody>
            <a:bodyPr wrap="square" rtlCol="0">
              <a:spAutoFit/>
            </a:bodyPr>
            <a:lstStyle/>
            <a:p>
              <a:r>
                <a:rPr lang="zh-CN" altLang="en-US" sz="2400" dirty="0"/>
                <a:t>热敏电阻</a:t>
              </a:r>
            </a:p>
          </p:txBody>
        </p:sp>
      </p:grpSp>
      <p:grpSp>
        <p:nvGrpSpPr>
          <p:cNvPr id="9" name="组合 8"/>
          <p:cNvGrpSpPr/>
          <p:nvPr/>
        </p:nvGrpSpPr>
        <p:grpSpPr>
          <a:xfrm>
            <a:off x="696234" y="3294900"/>
            <a:ext cx="5460930" cy="472042"/>
            <a:chOff x="1841535" y="4954628"/>
            <a:chExt cx="5460930" cy="472042"/>
          </a:xfrm>
        </p:grpSpPr>
        <p:grpSp>
          <p:nvGrpSpPr>
            <p:cNvPr id="28" name="组合 27"/>
            <p:cNvGrpSpPr/>
            <p:nvPr/>
          </p:nvGrpSpPr>
          <p:grpSpPr>
            <a:xfrm>
              <a:off x="1841535" y="4983444"/>
              <a:ext cx="843427" cy="443226"/>
              <a:chOff x="666810" y="2586037"/>
              <a:chExt cx="468000" cy="245937"/>
            </a:xfrm>
          </p:grpSpPr>
          <p:sp>
            <p:nvSpPr>
              <p:cNvPr id="3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2" name="文本框 3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9" name="直接连接符 28"/>
            <p:cNvCxnSpPr>
              <a:stCxn id="3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915073" y="4954628"/>
              <a:ext cx="4387392" cy="461665"/>
            </a:xfrm>
            <a:prstGeom prst="rect">
              <a:avLst/>
            </a:prstGeom>
            <a:noFill/>
          </p:spPr>
          <p:txBody>
            <a:bodyPr wrap="square" rtlCol="0">
              <a:spAutoFit/>
            </a:bodyPr>
            <a:lstStyle/>
            <a:p>
              <a:r>
                <a:rPr lang="zh-CN" altLang="en-US" sz="2400" dirty="0"/>
                <a:t>霍尔传感器</a:t>
              </a:r>
            </a:p>
          </p:txBody>
        </p:sp>
      </p:grpSp>
      <p:grpSp>
        <p:nvGrpSpPr>
          <p:cNvPr id="10" name="组合 9"/>
          <p:cNvGrpSpPr/>
          <p:nvPr/>
        </p:nvGrpSpPr>
        <p:grpSpPr>
          <a:xfrm>
            <a:off x="695400" y="3891662"/>
            <a:ext cx="5460930" cy="472042"/>
            <a:chOff x="1993935" y="1427134"/>
            <a:chExt cx="5460930" cy="472042"/>
          </a:xfrm>
        </p:grpSpPr>
        <p:grpSp>
          <p:nvGrpSpPr>
            <p:cNvPr id="23" name="组合 22"/>
            <p:cNvGrpSpPr/>
            <p:nvPr/>
          </p:nvGrpSpPr>
          <p:grpSpPr>
            <a:xfrm>
              <a:off x="1993935" y="1455950"/>
              <a:ext cx="843427" cy="443226"/>
              <a:chOff x="666810" y="2586037"/>
              <a:chExt cx="468000" cy="245937"/>
            </a:xfrm>
          </p:grpSpPr>
          <p:sp>
            <p:nvSpPr>
              <p:cNvPr id="2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7" name="文本框 2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4" name="直接连接符 23"/>
            <p:cNvCxnSpPr>
              <a:stCxn id="26"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67473" y="1427134"/>
              <a:ext cx="4387392" cy="461665"/>
            </a:xfrm>
            <a:prstGeom prst="rect">
              <a:avLst/>
            </a:prstGeom>
            <a:noFill/>
          </p:spPr>
          <p:txBody>
            <a:bodyPr wrap="square" rtlCol="0">
              <a:spAutoFit/>
            </a:bodyPr>
            <a:lstStyle/>
            <a:p>
              <a:r>
                <a:rPr lang="zh-CN" altLang="en-US" sz="2400" dirty="0"/>
                <a:t>磁阻传感器</a:t>
              </a:r>
            </a:p>
          </p:txBody>
        </p:sp>
      </p:grpSp>
      <p:grpSp>
        <p:nvGrpSpPr>
          <p:cNvPr id="11" name="组合 10"/>
          <p:cNvGrpSpPr/>
          <p:nvPr/>
        </p:nvGrpSpPr>
        <p:grpSpPr>
          <a:xfrm>
            <a:off x="695400" y="4488424"/>
            <a:ext cx="5460930" cy="472042"/>
            <a:chOff x="1841535" y="5284653"/>
            <a:chExt cx="5460930" cy="472042"/>
          </a:xfrm>
        </p:grpSpPr>
        <p:grpSp>
          <p:nvGrpSpPr>
            <p:cNvPr id="18" name="组合 17"/>
            <p:cNvGrpSpPr/>
            <p:nvPr/>
          </p:nvGrpSpPr>
          <p:grpSpPr>
            <a:xfrm>
              <a:off x="1841535" y="5313469"/>
              <a:ext cx="843427" cy="443226"/>
              <a:chOff x="666810" y="2586037"/>
              <a:chExt cx="468000" cy="245937"/>
            </a:xfrm>
          </p:grpSpPr>
          <p:sp>
            <p:nvSpPr>
              <p:cNvPr id="2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2" name="文本框 2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9" name="直接连接符 18"/>
            <p:cNvCxnSpPr>
              <a:stCxn id="21"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15073" y="5284653"/>
              <a:ext cx="4387392" cy="461665"/>
            </a:xfrm>
            <a:prstGeom prst="rect">
              <a:avLst/>
            </a:prstGeom>
            <a:noFill/>
          </p:spPr>
          <p:txBody>
            <a:bodyPr wrap="square" rtlCol="0">
              <a:spAutoFit/>
            </a:bodyPr>
            <a:lstStyle/>
            <a:p>
              <a:r>
                <a:rPr lang="zh-CN" altLang="en-US" sz="2400" dirty="0"/>
                <a:t>电场测量探头</a:t>
              </a:r>
            </a:p>
          </p:txBody>
        </p:sp>
      </p:grpSp>
      <p:grpSp>
        <p:nvGrpSpPr>
          <p:cNvPr id="12" name="组合 11"/>
          <p:cNvGrpSpPr/>
          <p:nvPr/>
        </p:nvGrpSpPr>
        <p:grpSpPr>
          <a:xfrm>
            <a:off x="695400" y="5085184"/>
            <a:ext cx="5460930" cy="472042"/>
            <a:chOff x="1841535" y="5284653"/>
            <a:chExt cx="5460930" cy="472042"/>
          </a:xfrm>
        </p:grpSpPr>
        <p:grpSp>
          <p:nvGrpSpPr>
            <p:cNvPr id="13" name="组合 12"/>
            <p:cNvGrpSpPr/>
            <p:nvPr/>
          </p:nvGrpSpPr>
          <p:grpSpPr>
            <a:xfrm>
              <a:off x="1841535" y="5313469"/>
              <a:ext cx="843427" cy="443226"/>
              <a:chOff x="666810" y="2586037"/>
              <a:chExt cx="468000" cy="245937"/>
            </a:xfrm>
          </p:grpSpPr>
          <p:sp>
            <p:nvSpPr>
              <p:cNvPr id="1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7" name="文本框 1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4" name="直接连接符 13"/>
            <p:cNvCxnSpPr>
              <a:stCxn id="16"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15073" y="5284653"/>
              <a:ext cx="4387392" cy="461665"/>
            </a:xfrm>
            <a:prstGeom prst="rect">
              <a:avLst/>
            </a:prstGeom>
            <a:noFill/>
          </p:spPr>
          <p:txBody>
            <a:bodyPr wrap="square" rtlCol="0">
              <a:spAutoFit/>
            </a:bodyPr>
            <a:lstStyle/>
            <a:p>
              <a:r>
                <a:rPr lang="zh-CN" altLang="en-US" sz="2400" dirty="0"/>
                <a:t>电涡流传感器</a:t>
              </a:r>
            </a:p>
          </p:txBody>
        </p:sp>
      </p:grpSp>
      <p:grpSp>
        <p:nvGrpSpPr>
          <p:cNvPr id="53" name="组合 52"/>
          <p:cNvGrpSpPr/>
          <p:nvPr/>
        </p:nvGrpSpPr>
        <p:grpSpPr>
          <a:xfrm>
            <a:off x="6385607" y="936668"/>
            <a:ext cx="5460930" cy="472042"/>
            <a:chOff x="1841535" y="1274734"/>
            <a:chExt cx="5460930" cy="472042"/>
          </a:xfrm>
        </p:grpSpPr>
        <p:grpSp>
          <p:nvGrpSpPr>
            <p:cNvPr id="54" name="组合 53"/>
            <p:cNvGrpSpPr/>
            <p:nvPr/>
          </p:nvGrpSpPr>
          <p:grpSpPr>
            <a:xfrm>
              <a:off x="1841535" y="1303550"/>
              <a:ext cx="843427" cy="443226"/>
              <a:chOff x="666810" y="2586037"/>
              <a:chExt cx="468000" cy="245937"/>
            </a:xfrm>
          </p:grpSpPr>
          <p:sp>
            <p:nvSpPr>
              <p:cNvPr id="57"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8" name="文本框 57"/>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9</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5" name="直接连接符 54"/>
            <p:cNvCxnSpPr>
              <a:stCxn id="57"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en-US" sz="2400" dirty="0">
                  <a:solidFill>
                    <a:schemeClr val="accent1"/>
                  </a:solidFill>
                  <a:latin typeface="Tahoma" pitchFamily="34" charset="0"/>
                </a:rPr>
                <a:t>压电传感器</a:t>
              </a:r>
            </a:p>
          </p:txBody>
        </p:sp>
      </p:grpSp>
      <p:grpSp>
        <p:nvGrpSpPr>
          <p:cNvPr id="59" name="组合 58"/>
          <p:cNvGrpSpPr/>
          <p:nvPr/>
        </p:nvGrpSpPr>
        <p:grpSpPr>
          <a:xfrm>
            <a:off x="6385607" y="1533430"/>
            <a:ext cx="5460930" cy="472042"/>
            <a:chOff x="1841535" y="2194707"/>
            <a:chExt cx="5460930" cy="472042"/>
          </a:xfrm>
        </p:grpSpPr>
        <p:grpSp>
          <p:nvGrpSpPr>
            <p:cNvPr id="60" name="组合 59"/>
            <p:cNvGrpSpPr/>
            <p:nvPr/>
          </p:nvGrpSpPr>
          <p:grpSpPr>
            <a:xfrm>
              <a:off x="1841535" y="2223523"/>
              <a:ext cx="843427" cy="443226"/>
              <a:chOff x="666810" y="2586037"/>
              <a:chExt cx="468000" cy="245937"/>
            </a:xfrm>
          </p:grpSpPr>
          <p:sp>
            <p:nvSpPr>
              <p:cNvPr id="6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4" name="文本框 6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10</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1" name="直接连接符 60"/>
            <p:cNvCxnSpPr>
              <a:stCxn id="6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2915073" y="2194707"/>
              <a:ext cx="4387392" cy="461665"/>
            </a:xfrm>
            <a:prstGeom prst="rect">
              <a:avLst/>
            </a:prstGeom>
            <a:noFill/>
          </p:spPr>
          <p:txBody>
            <a:bodyPr wrap="square" rtlCol="0">
              <a:spAutoFit/>
            </a:bodyPr>
            <a:lstStyle/>
            <a:p>
              <a:r>
                <a:rPr lang="zh-CN" altLang="en-US" sz="2400" dirty="0"/>
                <a:t>光电传感器</a:t>
              </a:r>
            </a:p>
          </p:txBody>
        </p:sp>
      </p:grpSp>
      <p:grpSp>
        <p:nvGrpSpPr>
          <p:cNvPr id="65" name="组合 64"/>
          <p:cNvGrpSpPr/>
          <p:nvPr/>
        </p:nvGrpSpPr>
        <p:grpSpPr>
          <a:xfrm>
            <a:off x="6385607" y="2130192"/>
            <a:ext cx="5460930" cy="472042"/>
            <a:chOff x="1841535" y="3114680"/>
            <a:chExt cx="5460930" cy="472042"/>
          </a:xfrm>
        </p:grpSpPr>
        <p:grpSp>
          <p:nvGrpSpPr>
            <p:cNvPr id="66" name="组合 65"/>
            <p:cNvGrpSpPr/>
            <p:nvPr/>
          </p:nvGrpSpPr>
          <p:grpSpPr>
            <a:xfrm>
              <a:off x="1841535" y="3143496"/>
              <a:ext cx="843427" cy="443226"/>
              <a:chOff x="666810" y="2586037"/>
              <a:chExt cx="468000" cy="245937"/>
            </a:xfrm>
          </p:grpSpPr>
          <p:sp>
            <p:nvSpPr>
              <p:cNvPr id="6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0" name="文本框 6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7" name="直接连接符 66"/>
            <p:cNvCxnSpPr>
              <a:stCxn id="69"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915073" y="3114680"/>
              <a:ext cx="4387392" cy="461665"/>
            </a:xfrm>
            <a:prstGeom prst="rect">
              <a:avLst/>
            </a:prstGeom>
            <a:noFill/>
          </p:spPr>
          <p:txBody>
            <a:bodyPr wrap="square" rtlCol="0">
              <a:spAutoFit/>
            </a:bodyPr>
            <a:lstStyle/>
            <a:p>
              <a:r>
                <a:rPr lang="zh-CN" altLang="en-US" sz="2400" dirty="0"/>
                <a:t>电容式传感器</a:t>
              </a:r>
            </a:p>
          </p:txBody>
        </p:sp>
      </p:grpSp>
      <p:grpSp>
        <p:nvGrpSpPr>
          <p:cNvPr id="71" name="组合 70"/>
          <p:cNvGrpSpPr/>
          <p:nvPr/>
        </p:nvGrpSpPr>
        <p:grpSpPr>
          <a:xfrm>
            <a:off x="6385607" y="2726954"/>
            <a:ext cx="5460930" cy="472042"/>
            <a:chOff x="1841535" y="4034653"/>
            <a:chExt cx="5460930" cy="472042"/>
          </a:xfrm>
        </p:grpSpPr>
        <p:grpSp>
          <p:nvGrpSpPr>
            <p:cNvPr id="72" name="组合 71"/>
            <p:cNvGrpSpPr/>
            <p:nvPr/>
          </p:nvGrpSpPr>
          <p:grpSpPr>
            <a:xfrm>
              <a:off x="1841535" y="4063469"/>
              <a:ext cx="843427" cy="443226"/>
              <a:chOff x="666810" y="2586037"/>
              <a:chExt cx="468000" cy="245937"/>
            </a:xfrm>
          </p:grpSpPr>
          <p:sp>
            <p:nvSpPr>
              <p:cNvPr id="75"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6" name="文本框 75"/>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3" name="直接连接符 72"/>
            <p:cNvCxnSpPr>
              <a:stCxn id="75"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2915073" y="4034653"/>
              <a:ext cx="4387392" cy="461665"/>
            </a:xfrm>
            <a:prstGeom prst="rect">
              <a:avLst/>
            </a:prstGeom>
            <a:noFill/>
          </p:spPr>
          <p:txBody>
            <a:bodyPr wrap="square" rtlCol="0">
              <a:spAutoFit/>
            </a:bodyPr>
            <a:lstStyle/>
            <a:p>
              <a:r>
                <a:rPr lang="zh-CN" altLang="en-US" sz="2400" dirty="0"/>
                <a:t>电感式传感器</a:t>
              </a:r>
            </a:p>
          </p:txBody>
        </p:sp>
      </p:grpSp>
      <p:grpSp>
        <p:nvGrpSpPr>
          <p:cNvPr id="77" name="组合 76"/>
          <p:cNvGrpSpPr/>
          <p:nvPr/>
        </p:nvGrpSpPr>
        <p:grpSpPr>
          <a:xfrm>
            <a:off x="6386441" y="3323716"/>
            <a:ext cx="5460930" cy="472042"/>
            <a:chOff x="1841535" y="4954628"/>
            <a:chExt cx="5460930" cy="472042"/>
          </a:xfrm>
        </p:grpSpPr>
        <p:grpSp>
          <p:nvGrpSpPr>
            <p:cNvPr id="78" name="组合 77"/>
            <p:cNvGrpSpPr/>
            <p:nvPr/>
          </p:nvGrpSpPr>
          <p:grpSpPr>
            <a:xfrm>
              <a:off x="1841535" y="4983444"/>
              <a:ext cx="843427" cy="443226"/>
              <a:chOff x="666810" y="2586037"/>
              <a:chExt cx="468000" cy="245937"/>
            </a:xfrm>
          </p:grpSpPr>
          <p:sp>
            <p:nvSpPr>
              <p:cNvPr id="8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2" name="文本框 8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9" name="直接连接符 78"/>
            <p:cNvCxnSpPr>
              <a:stCxn id="8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2915073" y="4954628"/>
              <a:ext cx="4387392" cy="461665"/>
            </a:xfrm>
            <a:prstGeom prst="rect">
              <a:avLst/>
            </a:prstGeom>
            <a:noFill/>
          </p:spPr>
          <p:txBody>
            <a:bodyPr wrap="square" rtlCol="0">
              <a:spAutoFit/>
            </a:bodyPr>
            <a:lstStyle/>
            <a:p>
              <a:r>
                <a:rPr lang="zh-CN" altLang="en-US" sz="2400" dirty="0"/>
                <a:t>差动传感器与测量电桥</a:t>
              </a:r>
            </a:p>
          </p:txBody>
        </p:sp>
      </p:grpSp>
    </p:spTree>
    <p:extLst>
      <p:ext uri="{BB962C8B-B14F-4D97-AF65-F5344CB8AC3E}">
        <p14:creationId xmlns:p14="http://schemas.microsoft.com/office/powerpoint/2010/main" val="2176919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49859" y="975600"/>
            <a:ext cx="3060493" cy="576000"/>
          </a:xfrm>
        </p:spPr>
        <p:txBody>
          <a:bodyPr vert="horz" lIns="91440" tIns="45720" rIns="91440" bIns="45720" rtlCol="0" anchor="b" anchorCtr="0">
            <a:normAutofit/>
          </a:bodyPr>
          <a:lstStyle/>
          <a:p>
            <a:r>
              <a:rPr lang="zh-CN" altLang="en-US" dirty="0">
                <a:latin typeface="+mj-ea"/>
              </a:rPr>
              <a:t>传感器的构成</a:t>
            </a:r>
          </a:p>
        </p:txBody>
      </p:sp>
      <p:sp>
        <p:nvSpPr>
          <p:cNvPr id="14340" name="Rectangle 4"/>
          <p:cNvSpPr>
            <a:spLocks noChangeArrowheads="1"/>
          </p:cNvSpPr>
          <p:nvPr/>
        </p:nvSpPr>
        <p:spPr bwMode="auto">
          <a:xfrm>
            <a:off x="1532248" y="2983858"/>
            <a:ext cx="168237" cy="376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4342" name="Rectangle 6"/>
          <p:cNvSpPr>
            <a:spLocks noChangeArrowheads="1"/>
          </p:cNvSpPr>
          <p:nvPr/>
        </p:nvSpPr>
        <p:spPr bwMode="auto">
          <a:xfrm>
            <a:off x="1532248" y="2326633"/>
            <a:ext cx="168237" cy="376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3" name="图示 2"/>
          <p:cNvGraphicFramePr/>
          <p:nvPr/>
        </p:nvGraphicFramePr>
        <p:xfrm>
          <a:off x="2063552" y="1844505"/>
          <a:ext cx="7344816" cy="1522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右箭头 14"/>
          <p:cNvSpPr/>
          <p:nvPr/>
        </p:nvSpPr>
        <p:spPr>
          <a:xfrm>
            <a:off x="9771435" y="2560929"/>
            <a:ext cx="691336" cy="41243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19383" y="2089164"/>
            <a:ext cx="1019610" cy="400110"/>
          </a:xfrm>
          <a:prstGeom prst="rect">
            <a:avLst/>
          </a:prstGeom>
          <a:noFill/>
        </p:spPr>
        <p:txBody>
          <a:bodyPr wrap="square" rtlCol="0">
            <a:spAutoFit/>
          </a:bodyPr>
          <a:lstStyle/>
          <a:p>
            <a:r>
              <a:rPr lang="zh-CN" altLang="en-US" sz="2000" dirty="0"/>
              <a:t>被测量</a:t>
            </a:r>
          </a:p>
        </p:txBody>
      </p:sp>
      <p:sp>
        <p:nvSpPr>
          <p:cNvPr id="17" name="文本框 16"/>
          <p:cNvSpPr txBox="1"/>
          <p:nvPr/>
        </p:nvSpPr>
        <p:spPr>
          <a:xfrm>
            <a:off x="10213386" y="2123223"/>
            <a:ext cx="1019610" cy="400110"/>
          </a:xfrm>
          <a:prstGeom prst="rect">
            <a:avLst/>
          </a:prstGeom>
          <a:noFill/>
        </p:spPr>
        <p:txBody>
          <a:bodyPr wrap="square" rtlCol="0">
            <a:spAutoFit/>
          </a:bodyPr>
          <a:lstStyle/>
          <a:p>
            <a:r>
              <a:rPr lang="zh-CN" altLang="en-US" sz="2000" dirty="0"/>
              <a:t>输出量</a:t>
            </a:r>
          </a:p>
        </p:txBody>
      </p:sp>
      <p:sp>
        <p:nvSpPr>
          <p:cNvPr id="19" name="右箭头 18"/>
          <p:cNvSpPr/>
          <p:nvPr/>
        </p:nvSpPr>
        <p:spPr>
          <a:xfrm>
            <a:off x="822977" y="2495658"/>
            <a:ext cx="906252" cy="41243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D2215AE8-2B82-4664-AD82-D40B3B15D474}"/>
              </a:ext>
            </a:extLst>
          </p:cNvPr>
          <p:cNvSpPr txBox="1"/>
          <p:nvPr/>
        </p:nvSpPr>
        <p:spPr>
          <a:xfrm>
            <a:off x="1055440" y="3305896"/>
            <a:ext cx="3456384" cy="369332"/>
          </a:xfrm>
          <a:prstGeom prst="rect">
            <a:avLst/>
          </a:prstGeom>
          <a:noFill/>
        </p:spPr>
        <p:txBody>
          <a:bodyPr wrap="square" rtlCol="0">
            <a:spAutoFit/>
          </a:bodyPr>
          <a:lstStyle/>
          <a:p>
            <a:r>
              <a:rPr lang="zh-CN" altLang="en-US" dirty="0">
                <a:solidFill>
                  <a:srgbClr val="FF0000"/>
                </a:solidFill>
              </a:rPr>
              <a:t>直接感受被测量</a:t>
            </a:r>
            <a:r>
              <a:rPr lang="en-US" altLang="zh-CN" dirty="0">
                <a:solidFill>
                  <a:srgbClr val="FF0000"/>
                </a:solidFill>
              </a:rPr>
              <a:t>,</a:t>
            </a:r>
            <a:r>
              <a:rPr lang="zh-CN" altLang="en-US" dirty="0">
                <a:solidFill>
                  <a:srgbClr val="FF0000"/>
                </a:solidFill>
              </a:rPr>
              <a:t>如膜片的变形。</a:t>
            </a:r>
          </a:p>
        </p:txBody>
      </p:sp>
      <p:sp>
        <p:nvSpPr>
          <p:cNvPr id="22" name="文本框 21">
            <a:extLst>
              <a:ext uri="{FF2B5EF4-FFF2-40B4-BE49-F238E27FC236}">
                <a16:creationId xmlns:a16="http://schemas.microsoft.com/office/drawing/2014/main" id="{4775D8DE-8AA9-4460-917C-0E45CCF1360B}"/>
              </a:ext>
            </a:extLst>
          </p:cNvPr>
          <p:cNvSpPr txBox="1"/>
          <p:nvPr/>
        </p:nvSpPr>
        <p:spPr>
          <a:xfrm>
            <a:off x="4439817" y="3229935"/>
            <a:ext cx="3168351" cy="646331"/>
          </a:xfrm>
          <a:prstGeom prst="rect">
            <a:avLst/>
          </a:prstGeom>
          <a:noFill/>
        </p:spPr>
        <p:txBody>
          <a:bodyPr wrap="square" rtlCol="0">
            <a:spAutoFit/>
          </a:bodyPr>
          <a:lstStyle/>
          <a:p>
            <a:r>
              <a:rPr lang="zh-CN" altLang="en-US" dirty="0">
                <a:solidFill>
                  <a:srgbClr val="FF0000"/>
                </a:solidFill>
              </a:rPr>
              <a:t>敏感元件的输出转换为电参量变化，如形变变为电阻变化</a:t>
            </a:r>
          </a:p>
        </p:txBody>
      </p:sp>
      <p:sp>
        <p:nvSpPr>
          <p:cNvPr id="24" name="文本框 23">
            <a:extLst>
              <a:ext uri="{FF2B5EF4-FFF2-40B4-BE49-F238E27FC236}">
                <a16:creationId xmlns:a16="http://schemas.microsoft.com/office/drawing/2014/main" id="{C5172E73-FFE0-49A9-913B-354E8C827705}"/>
              </a:ext>
            </a:extLst>
          </p:cNvPr>
          <p:cNvSpPr txBox="1"/>
          <p:nvPr/>
        </p:nvSpPr>
        <p:spPr>
          <a:xfrm>
            <a:off x="7663688" y="3252707"/>
            <a:ext cx="3852427" cy="646331"/>
          </a:xfrm>
          <a:prstGeom prst="rect">
            <a:avLst/>
          </a:prstGeom>
          <a:noFill/>
        </p:spPr>
        <p:txBody>
          <a:bodyPr wrap="square" rtlCol="0">
            <a:spAutoFit/>
          </a:bodyPr>
          <a:lstStyle/>
          <a:p>
            <a:r>
              <a:rPr lang="zh-CN" altLang="en-US" dirty="0">
                <a:solidFill>
                  <a:srgbClr val="FF0000"/>
                </a:solidFill>
              </a:rPr>
              <a:t>电参量的变化转换为便于测量的量，如电压和电流。</a:t>
            </a:r>
          </a:p>
        </p:txBody>
      </p:sp>
      <p:sp>
        <p:nvSpPr>
          <p:cNvPr id="26" name="文本框 25">
            <a:extLst>
              <a:ext uri="{FF2B5EF4-FFF2-40B4-BE49-F238E27FC236}">
                <a16:creationId xmlns:a16="http://schemas.microsoft.com/office/drawing/2014/main" id="{EAA53D9A-6E77-4CD0-AF67-7F807166AF7C}"/>
              </a:ext>
            </a:extLst>
          </p:cNvPr>
          <p:cNvSpPr txBox="1"/>
          <p:nvPr/>
        </p:nvSpPr>
        <p:spPr>
          <a:xfrm>
            <a:off x="1379323" y="6309320"/>
            <a:ext cx="2031029" cy="369332"/>
          </a:xfrm>
          <a:prstGeom prst="rect">
            <a:avLst/>
          </a:prstGeom>
          <a:noFill/>
        </p:spPr>
        <p:txBody>
          <a:bodyPr wrap="square" rtlCol="0">
            <a:spAutoFit/>
          </a:bodyPr>
          <a:lstStyle/>
          <a:p>
            <a:r>
              <a:rPr lang="zh-CN" altLang="en-US" dirty="0">
                <a:solidFill>
                  <a:schemeClr val="tx1"/>
                </a:solidFill>
              </a:rPr>
              <a:t>气体压力传感器</a:t>
            </a:r>
          </a:p>
        </p:txBody>
      </p:sp>
      <p:sp>
        <p:nvSpPr>
          <p:cNvPr id="28" name="文本框 27">
            <a:extLst>
              <a:ext uri="{FF2B5EF4-FFF2-40B4-BE49-F238E27FC236}">
                <a16:creationId xmlns:a16="http://schemas.microsoft.com/office/drawing/2014/main" id="{184D9084-B9BA-4534-B3EF-80CE2EBA729D}"/>
              </a:ext>
            </a:extLst>
          </p:cNvPr>
          <p:cNvSpPr txBox="1"/>
          <p:nvPr/>
        </p:nvSpPr>
        <p:spPr>
          <a:xfrm>
            <a:off x="4943872" y="4106538"/>
            <a:ext cx="6768752" cy="646331"/>
          </a:xfrm>
          <a:prstGeom prst="rect">
            <a:avLst/>
          </a:prstGeom>
          <a:noFill/>
        </p:spPr>
        <p:txBody>
          <a:bodyPr wrap="square" rtlCol="0">
            <a:spAutoFit/>
          </a:bodyPr>
          <a:lstStyle/>
          <a:p>
            <a:r>
              <a:rPr lang="zh-CN" altLang="en-US" dirty="0">
                <a:solidFill>
                  <a:schemeClr val="tx1"/>
                </a:solidFill>
              </a:rPr>
              <a:t>敏感元件：</a:t>
            </a:r>
            <a:endParaRPr lang="en-US" altLang="zh-CN" dirty="0">
              <a:solidFill>
                <a:schemeClr val="tx1"/>
              </a:solidFill>
            </a:endParaRPr>
          </a:p>
          <a:p>
            <a:r>
              <a:rPr lang="zh-CN" altLang="en-US" dirty="0">
                <a:solidFill>
                  <a:schemeClr val="tx1"/>
                </a:solidFill>
              </a:rPr>
              <a:t>气膜盒，直接感受被测量，</a:t>
            </a:r>
            <a:r>
              <a:rPr lang="zh-CN" altLang="en-US" dirty="0">
                <a:solidFill>
                  <a:srgbClr val="FF0000"/>
                </a:solidFill>
              </a:rPr>
              <a:t>被测压力变化，气膜盒形状发生变化</a:t>
            </a:r>
            <a:endParaRPr lang="en-US" altLang="zh-CN" dirty="0">
              <a:solidFill>
                <a:srgbClr val="FF0000"/>
              </a:solidFill>
            </a:endParaRPr>
          </a:p>
        </p:txBody>
      </p:sp>
      <p:sp>
        <p:nvSpPr>
          <p:cNvPr id="29" name="文本框 28">
            <a:extLst>
              <a:ext uri="{FF2B5EF4-FFF2-40B4-BE49-F238E27FC236}">
                <a16:creationId xmlns:a16="http://schemas.microsoft.com/office/drawing/2014/main" id="{F1DCCF3A-1C5F-473C-94FC-1165E2F02030}"/>
              </a:ext>
            </a:extLst>
          </p:cNvPr>
          <p:cNvSpPr txBox="1"/>
          <p:nvPr/>
        </p:nvSpPr>
        <p:spPr>
          <a:xfrm>
            <a:off x="4926924" y="4938530"/>
            <a:ext cx="5993612" cy="646331"/>
          </a:xfrm>
          <a:prstGeom prst="rect">
            <a:avLst/>
          </a:prstGeom>
          <a:noFill/>
        </p:spPr>
        <p:txBody>
          <a:bodyPr wrap="square" rtlCol="0">
            <a:spAutoFit/>
          </a:bodyPr>
          <a:lstStyle/>
          <a:p>
            <a:r>
              <a:rPr lang="zh-CN" altLang="en-US" dirty="0">
                <a:solidFill>
                  <a:schemeClr val="tx1"/>
                </a:solidFill>
              </a:rPr>
              <a:t>转换元件：</a:t>
            </a:r>
            <a:endParaRPr lang="en-US" altLang="zh-CN" dirty="0">
              <a:solidFill>
                <a:schemeClr val="tx1"/>
              </a:solidFill>
            </a:endParaRPr>
          </a:p>
          <a:p>
            <a:r>
              <a:rPr lang="zh-CN" altLang="en-US" dirty="0">
                <a:solidFill>
                  <a:schemeClr val="tx1"/>
                </a:solidFill>
              </a:rPr>
              <a:t>磁芯与电感线圈，</a:t>
            </a:r>
            <a:r>
              <a:rPr lang="zh-CN" altLang="en-US" dirty="0">
                <a:solidFill>
                  <a:srgbClr val="FF0000"/>
                </a:solidFill>
              </a:rPr>
              <a:t>将气膜盒的形变转换为电感</a:t>
            </a:r>
            <a:r>
              <a:rPr lang="en-US" altLang="zh-CN" dirty="0">
                <a:solidFill>
                  <a:srgbClr val="FF0000"/>
                </a:solidFill>
              </a:rPr>
              <a:t>L</a:t>
            </a:r>
            <a:r>
              <a:rPr lang="zh-CN" altLang="en-US" dirty="0">
                <a:solidFill>
                  <a:srgbClr val="FF0000"/>
                </a:solidFill>
              </a:rPr>
              <a:t>的变化</a:t>
            </a:r>
            <a:endParaRPr lang="en-US" altLang="zh-CN" dirty="0">
              <a:solidFill>
                <a:srgbClr val="FF0000"/>
              </a:solidFill>
            </a:endParaRPr>
          </a:p>
        </p:txBody>
      </p:sp>
      <p:sp>
        <p:nvSpPr>
          <p:cNvPr id="30" name="文本框 29">
            <a:extLst>
              <a:ext uri="{FF2B5EF4-FFF2-40B4-BE49-F238E27FC236}">
                <a16:creationId xmlns:a16="http://schemas.microsoft.com/office/drawing/2014/main" id="{28A281FC-3360-4448-AF3E-DC034DC41900}"/>
              </a:ext>
            </a:extLst>
          </p:cNvPr>
          <p:cNvSpPr txBox="1"/>
          <p:nvPr/>
        </p:nvSpPr>
        <p:spPr>
          <a:xfrm>
            <a:off x="4948288" y="5740498"/>
            <a:ext cx="5684216" cy="646331"/>
          </a:xfrm>
          <a:prstGeom prst="rect">
            <a:avLst/>
          </a:prstGeom>
          <a:noFill/>
        </p:spPr>
        <p:txBody>
          <a:bodyPr wrap="square" rtlCol="0">
            <a:spAutoFit/>
          </a:bodyPr>
          <a:lstStyle/>
          <a:p>
            <a:r>
              <a:rPr lang="zh-CN" altLang="en-US" dirty="0">
                <a:solidFill>
                  <a:schemeClr val="tx1"/>
                </a:solidFill>
              </a:rPr>
              <a:t>转换电路</a:t>
            </a:r>
            <a:r>
              <a:rPr lang="en-US" altLang="zh-CN" dirty="0">
                <a:solidFill>
                  <a:schemeClr val="tx1"/>
                </a:solidFill>
              </a:rPr>
              <a:t>:</a:t>
            </a:r>
          </a:p>
          <a:p>
            <a:r>
              <a:rPr lang="zh-CN" altLang="en-US" dirty="0">
                <a:solidFill>
                  <a:srgbClr val="FF0000"/>
                </a:solidFill>
              </a:rPr>
              <a:t>将电感</a:t>
            </a:r>
            <a:r>
              <a:rPr lang="en-US" altLang="zh-CN" dirty="0">
                <a:solidFill>
                  <a:srgbClr val="FF0000"/>
                </a:solidFill>
              </a:rPr>
              <a:t>L</a:t>
            </a:r>
            <a:r>
              <a:rPr lang="zh-CN" altLang="en-US" dirty="0">
                <a:solidFill>
                  <a:srgbClr val="FF0000"/>
                </a:solidFill>
              </a:rPr>
              <a:t>的变化转换成便于测量的电压信号。</a:t>
            </a:r>
            <a:endParaRPr lang="en-US" altLang="zh-CN" dirty="0">
              <a:solidFill>
                <a:srgbClr val="FF0000"/>
              </a:solidFill>
            </a:endParaRPr>
          </a:p>
        </p:txBody>
      </p:sp>
      <p:pic>
        <p:nvPicPr>
          <p:cNvPr id="9" name="图片 8">
            <a:extLst>
              <a:ext uri="{FF2B5EF4-FFF2-40B4-BE49-F238E27FC236}">
                <a16:creationId xmlns:a16="http://schemas.microsoft.com/office/drawing/2014/main" id="{0B8D76A2-A48B-44F8-9AC4-11E722A57534}"/>
              </a:ext>
            </a:extLst>
          </p:cNvPr>
          <p:cNvPicPr>
            <a:picLocks noChangeAspect="1"/>
          </p:cNvPicPr>
          <p:nvPr/>
        </p:nvPicPr>
        <p:blipFill>
          <a:blip r:embed="rId8"/>
          <a:stretch>
            <a:fillRect/>
          </a:stretch>
        </p:blipFill>
        <p:spPr>
          <a:xfrm>
            <a:off x="1127449" y="3781145"/>
            <a:ext cx="2736304" cy="2457511"/>
          </a:xfrm>
          <a:prstGeom prst="rect">
            <a:avLst/>
          </a:prstGeom>
        </p:spPr>
      </p:pic>
    </p:spTree>
    <p:extLst>
      <p:ext uri="{BB962C8B-B14F-4D97-AF65-F5344CB8AC3E}">
        <p14:creationId xmlns:p14="http://schemas.microsoft.com/office/powerpoint/2010/main" val="17079483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6" grpId="0"/>
      <p:bldP spid="28" grpId="0"/>
      <p:bldP spid="29" grpId="0"/>
      <p:bldP spid="3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内容占位符 2"/>
          <p:cNvGraphicFramePr>
            <a:graphicFrameLocks noGrp="1"/>
          </p:cNvGraphicFramePr>
          <p:nvPr>
            <p:ph sz="quarter" idx="10"/>
            <p:extLst>
              <p:ext uri="{D42A27DB-BD31-4B8C-83A1-F6EECF244321}">
                <p14:modId xmlns:p14="http://schemas.microsoft.com/office/powerpoint/2010/main" val="2710063793"/>
              </p:ext>
            </p:extLst>
          </p:nvPr>
        </p:nvGraphicFramePr>
        <p:xfrm>
          <a:off x="658701" y="1685678"/>
          <a:ext cx="11162884" cy="1599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2706" name="标题 1"/>
          <p:cNvSpPr>
            <a:spLocks noGrp="1"/>
          </p:cNvSpPr>
          <p:nvPr>
            <p:ph type="title"/>
          </p:nvPr>
        </p:nvSpPr>
        <p:spPr/>
        <p:txBody>
          <a:bodyPr vert="horz" lIns="91440" tIns="45720" rIns="91440" bIns="45720" rtlCol="0" anchor="b" anchorCtr="0">
            <a:normAutofit/>
          </a:bodyPr>
          <a:lstStyle/>
          <a:p>
            <a:r>
              <a:rPr lang="zh-CN" altLang="en-US" sz="3200" dirty="0">
                <a:latin typeface="+mj-ea"/>
              </a:rPr>
              <a:t>磁敏传感器</a:t>
            </a:r>
          </a:p>
        </p:txBody>
      </p:sp>
      <p:sp>
        <p:nvSpPr>
          <p:cNvPr id="72707" name="Rectangle 1"/>
          <p:cNvSpPr>
            <a:spLocks noChangeArrowheads="1"/>
          </p:cNvSpPr>
          <p:nvPr/>
        </p:nvSpPr>
        <p:spPr bwMode="auto">
          <a:xfrm>
            <a:off x="1524001" y="1764169"/>
            <a:ext cx="85693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a:lnSpc>
                <a:spcPct val="110000"/>
              </a:lnSpc>
              <a:spcBef>
                <a:spcPct val="20000"/>
              </a:spcBef>
              <a:buSzPct val="120000"/>
              <a:buBlip>
                <a:blip r:embed="rId8"/>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endParaRPr kumimoji="1" lang="zh-CN" altLang="en-US" sz="2200" dirty="0">
              <a:solidFill>
                <a:schemeClr val="tx1"/>
              </a:solidFill>
              <a:latin typeface="Tahoma" panose="020B0604030504040204" pitchFamily="34" charset="0"/>
              <a:ea typeface="宋体" panose="02010600030101010101" pitchFamily="2" charset="-122"/>
              <a:cs typeface="Times New Roman" panose="02020603050405020304" pitchFamily="18" charset="0"/>
            </a:endParaRPr>
          </a:p>
        </p:txBody>
      </p:sp>
      <p:sp>
        <p:nvSpPr>
          <p:cNvPr id="72708" name="Rectangle 3"/>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8"/>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72709" name="Object 2"/>
          <p:cNvGraphicFramePr>
            <a:graphicFrameLocks noChangeAspect="1"/>
          </p:cNvGraphicFramePr>
          <p:nvPr>
            <p:extLst>
              <p:ext uri="{D42A27DB-BD31-4B8C-83A1-F6EECF244321}">
                <p14:modId xmlns:p14="http://schemas.microsoft.com/office/powerpoint/2010/main" val="3099315724"/>
              </p:ext>
            </p:extLst>
          </p:nvPr>
        </p:nvGraphicFramePr>
        <p:xfrm>
          <a:off x="3503712" y="3284984"/>
          <a:ext cx="5184775" cy="769938"/>
        </p:xfrm>
        <a:graphic>
          <a:graphicData uri="http://schemas.openxmlformats.org/presentationml/2006/ole">
            <mc:AlternateContent xmlns:mc="http://schemas.openxmlformats.org/markup-compatibility/2006">
              <mc:Choice xmlns:v="urn:schemas-microsoft-com:vml" Requires="v">
                <p:oleObj spid="_x0000_s12297" name="Equation" r:id="rId9" imgW="2628900" imgH="393700" progId="">
                  <p:embed/>
                </p:oleObj>
              </mc:Choice>
              <mc:Fallback>
                <p:oleObj name="Equation" r:id="rId9" imgW="2628900" imgH="393700" progId="">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3712" y="3284984"/>
                        <a:ext cx="51847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0596" name="Rectangle 4"/>
          <p:cNvSpPr>
            <a:spLocks noChangeArrowheads="1"/>
          </p:cNvSpPr>
          <p:nvPr/>
        </p:nvSpPr>
        <p:spPr bwMode="auto">
          <a:xfrm>
            <a:off x="2711624" y="4293810"/>
            <a:ext cx="4463081" cy="2000548"/>
          </a:xfrm>
          <a:prstGeom prst="rect">
            <a:avLst/>
          </a:prstGeom>
          <a:noFill/>
          <a:ln w="9525" cap="flat" cmpd="sng">
            <a:noFill/>
            <a:prstDash val="solid"/>
            <a:miter lim="800000"/>
            <a:headEnd type="none" w="med" len="med"/>
            <a:tailEnd type="none" w="med" len="med"/>
          </a:ln>
          <a:effectLst/>
        </p:spPr>
        <p:txBody>
          <a:bodyPr wrap="none" anchor="ctr">
            <a:spAutoFit/>
          </a:bodyPr>
          <a:lstStyle/>
          <a:p>
            <a:pPr indent="266700">
              <a:defRPr/>
            </a:pPr>
            <a:r>
              <a:rPr kumimoji="1" lang="zh-CN" altLang="en-US" sz="2000" dirty="0">
                <a:solidFill>
                  <a:schemeClr val="tx1"/>
                </a:solidFill>
                <a:latin typeface="+mn-ea"/>
                <a:ea typeface="+mn-ea"/>
                <a:cs typeface="Times New Roman" pitchFamily="18" charset="0"/>
              </a:rPr>
              <a:t>式中， </a:t>
            </a:r>
            <a:endParaRPr kumimoji="1" lang="en-US" altLang="zh-CN" sz="2000" dirty="0">
              <a:solidFill>
                <a:schemeClr val="tx1"/>
              </a:solidFill>
              <a:latin typeface="+mn-ea"/>
              <a:ea typeface="+mn-ea"/>
              <a:cs typeface="Times New Roman" pitchFamily="18" charset="0"/>
            </a:endParaRPr>
          </a:p>
          <a:p>
            <a:pPr indent="266700" algn="just">
              <a:defRPr/>
            </a:pPr>
            <a:r>
              <a:rPr kumimoji="1" lang="en-US" altLang="zh-CN" sz="2000" dirty="0">
                <a:solidFill>
                  <a:schemeClr val="tx1"/>
                </a:solidFill>
                <a:latin typeface="+mn-ea"/>
                <a:ea typeface="+mn-ea"/>
                <a:cs typeface="Times New Roman" pitchFamily="18" charset="0"/>
              </a:rPr>
              <a:t>    </a:t>
            </a:r>
            <a:r>
              <a:rPr kumimoji="1" lang="en-US" altLang="zh-CN" sz="1400" i="1" dirty="0">
                <a:solidFill>
                  <a:schemeClr val="tx1"/>
                </a:solidFill>
                <a:latin typeface="+mn-ea"/>
                <a:ea typeface="+mn-ea"/>
                <a:cs typeface="Times New Roman" pitchFamily="18" charset="0"/>
              </a:rPr>
              <a:t>B</a:t>
            </a:r>
            <a:r>
              <a:rPr kumimoji="1" lang="en-US" altLang="zh-CN" sz="1400" dirty="0">
                <a:solidFill>
                  <a:schemeClr val="tx1"/>
                </a:solidFill>
                <a:latin typeface="+mn-ea"/>
                <a:ea typeface="+mn-ea"/>
                <a:cs typeface="Times New Roman" pitchFamily="18" charset="0"/>
              </a:rPr>
              <a:t>——</a:t>
            </a:r>
            <a:r>
              <a:rPr kumimoji="1" lang="zh-CN" altLang="en-US" sz="1400" dirty="0">
                <a:solidFill>
                  <a:schemeClr val="tx1"/>
                </a:solidFill>
                <a:latin typeface="+mn-ea"/>
                <a:ea typeface="+mn-ea"/>
                <a:cs typeface="Times New Roman" pitchFamily="18" charset="0"/>
              </a:rPr>
              <a:t>为磁感应强度；</a:t>
            </a:r>
            <a:endParaRPr kumimoji="1" lang="zh-CN" altLang="en-US" sz="1400" dirty="0">
              <a:solidFill>
                <a:schemeClr val="tx1"/>
              </a:solidFill>
              <a:latin typeface="+mn-ea"/>
              <a:ea typeface="+mn-ea"/>
            </a:endParaRPr>
          </a:p>
          <a:p>
            <a:pPr indent="800100" algn="just">
              <a:defRPr/>
            </a:pPr>
            <a:r>
              <a:rPr kumimoji="1" lang="en-US" altLang="zh-CN" sz="1400" i="1" dirty="0">
                <a:solidFill>
                  <a:schemeClr val="tx1"/>
                </a:solidFill>
                <a:latin typeface="+mn-ea"/>
                <a:ea typeface="+mn-ea"/>
                <a:cs typeface="Times New Roman" pitchFamily="18" charset="0"/>
              </a:rPr>
              <a:t>ρ</a:t>
            </a:r>
            <a:r>
              <a:rPr kumimoji="1" lang="en-US" altLang="zh-CN" sz="1400" dirty="0">
                <a:solidFill>
                  <a:schemeClr val="tx1"/>
                </a:solidFill>
                <a:latin typeface="+mn-ea"/>
                <a:ea typeface="+mn-ea"/>
                <a:cs typeface="Times New Roman" pitchFamily="18" charset="0"/>
              </a:rPr>
              <a:t> ——</a:t>
            </a:r>
            <a:r>
              <a:rPr kumimoji="1" lang="zh-CN" altLang="en-US" sz="1400" dirty="0">
                <a:solidFill>
                  <a:schemeClr val="tx1"/>
                </a:solidFill>
                <a:latin typeface="+mn-ea"/>
                <a:ea typeface="+mn-ea"/>
                <a:cs typeface="Times New Roman" pitchFamily="18" charset="0"/>
              </a:rPr>
              <a:t>材料在磁感应强度为</a:t>
            </a:r>
            <a:r>
              <a:rPr kumimoji="1" lang="en-US" altLang="zh-CN" sz="1400" dirty="0">
                <a:solidFill>
                  <a:schemeClr val="tx1"/>
                </a:solidFill>
                <a:latin typeface="+mn-ea"/>
                <a:ea typeface="+mn-ea"/>
                <a:cs typeface="Times New Roman" pitchFamily="18" charset="0"/>
              </a:rPr>
              <a:t>B</a:t>
            </a:r>
            <a:r>
              <a:rPr kumimoji="1" lang="zh-CN" altLang="en-US" sz="1400" dirty="0">
                <a:solidFill>
                  <a:schemeClr val="tx1"/>
                </a:solidFill>
                <a:latin typeface="+mn-ea"/>
                <a:ea typeface="+mn-ea"/>
                <a:cs typeface="Times New Roman" pitchFamily="18" charset="0"/>
              </a:rPr>
              <a:t>时的电阻率；</a:t>
            </a:r>
            <a:endParaRPr kumimoji="1" lang="en-US" altLang="zh-CN" sz="1400" dirty="0">
              <a:solidFill>
                <a:schemeClr val="tx1"/>
              </a:solidFill>
              <a:latin typeface="+mn-ea"/>
              <a:ea typeface="+mn-ea"/>
            </a:endParaRPr>
          </a:p>
          <a:p>
            <a:pPr indent="800100" algn="just">
              <a:defRPr/>
            </a:pPr>
            <a:r>
              <a:rPr kumimoji="1" lang="en-US" altLang="zh-CN" sz="1400" i="1" dirty="0">
                <a:solidFill>
                  <a:schemeClr val="tx1"/>
                </a:solidFill>
                <a:latin typeface="+mn-ea"/>
                <a:ea typeface="+mn-ea"/>
                <a:cs typeface="Times New Roman" pitchFamily="18" charset="0"/>
              </a:rPr>
              <a:t>ρ</a:t>
            </a:r>
            <a:r>
              <a:rPr kumimoji="1" lang="en-US" altLang="zh-CN" sz="1400" i="1" baseline="-25000" dirty="0">
                <a:solidFill>
                  <a:schemeClr val="tx1"/>
                </a:solidFill>
                <a:latin typeface="+mn-ea"/>
                <a:ea typeface="+mn-ea"/>
                <a:cs typeface="Times New Roman" pitchFamily="18" charset="0"/>
              </a:rPr>
              <a:t>0</a:t>
            </a:r>
            <a:r>
              <a:rPr kumimoji="1" lang="en-US" altLang="zh-CN" sz="1400" dirty="0">
                <a:solidFill>
                  <a:schemeClr val="tx1"/>
                </a:solidFill>
                <a:latin typeface="+mn-ea"/>
                <a:ea typeface="+mn-ea"/>
                <a:cs typeface="Times New Roman" pitchFamily="18" charset="0"/>
              </a:rPr>
              <a:t> ——</a:t>
            </a:r>
            <a:r>
              <a:rPr kumimoji="1" lang="zh-CN" altLang="en-US" sz="1400" dirty="0">
                <a:solidFill>
                  <a:schemeClr val="tx1"/>
                </a:solidFill>
                <a:latin typeface="+mn-ea"/>
                <a:ea typeface="+mn-ea"/>
                <a:cs typeface="Times New Roman" pitchFamily="18" charset="0"/>
              </a:rPr>
              <a:t>材料在磁感应强度为</a:t>
            </a:r>
            <a:r>
              <a:rPr kumimoji="1" lang="en-US" altLang="zh-CN" sz="1400" dirty="0">
                <a:solidFill>
                  <a:schemeClr val="tx1"/>
                </a:solidFill>
                <a:latin typeface="+mn-ea"/>
                <a:ea typeface="+mn-ea"/>
                <a:cs typeface="Times New Roman" pitchFamily="18" charset="0"/>
              </a:rPr>
              <a:t>0</a:t>
            </a:r>
            <a:r>
              <a:rPr kumimoji="1" lang="zh-CN" altLang="en-US" sz="1400" dirty="0">
                <a:solidFill>
                  <a:schemeClr val="tx1"/>
                </a:solidFill>
                <a:latin typeface="+mn-ea"/>
                <a:ea typeface="+mn-ea"/>
                <a:cs typeface="Times New Roman" pitchFamily="18" charset="0"/>
              </a:rPr>
              <a:t>时的电阻率；</a:t>
            </a:r>
            <a:endParaRPr kumimoji="1" lang="zh-CN" altLang="en-US" sz="1400" dirty="0">
              <a:solidFill>
                <a:schemeClr val="tx1"/>
              </a:solidFill>
              <a:latin typeface="+mn-ea"/>
              <a:ea typeface="+mn-ea"/>
            </a:endParaRPr>
          </a:p>
          <a:p>
            <a:pPr indent="800100" algn="just">
              <a:defRPr/>
            </a:pPr>
            <a:r>
              <a:rPr kumimoji="1" lang="en-US" altLang="zh-CN" sz="1400" i="1" dirty="0">
                <a:solidFill>
                  <a:schemeClr val="tx1"/>
                </a:solidFill>
                <a:latin typeface="+mn-ea"/>
                <a:ea typeface="+mn-ea"/>
                <a:cs typeface="Times New Roman" pitchFamily="18" charset="0"/>
              </a:rPr>
              <a:t>μ</a:t>
            </a:r>
            <a:r>
              <a:rPr kumimoji="1" lang="en-US" altLang="zh-CN" sz="1400" dirty="0">
                <a:solidFill>
                  <a:schemeClr val="tx1"/>
                </a:solidFill>
                <a:latin typeface="+mn-ea"/>
                <a:ea typeface="+mn-ea"/>
                <a:cs typeface="Times New Roman" pitchFamily="18" charset="0"/>
              </a:rPr>
              <a:t>——</a:t>
            </a:r>
            <a:r>
              <a:rPr kumimoji="1" lang="zh-CN" altLang="en-US" sz="1400" dirty="0">
                <a:solidFill>
                  <a:schemeClr val="tx1"/>
                </a:solidFill>
                <a:latin typeface="+mn-ea"/>
                <a:ea typeface="+mn-ea"/>
                <a:cs typeface="Times New Roman" pitchFamily="18" charset="0"/>
              </a:rPr>
              <a:t>载流子的迁移率；</a:t>
            </a:r>
            <a:endParaRPr kumimoji="1" lang="zh-CN" altLang="en-US" sz="1400" dirty="0">
              <a:solidFill>
                <a:schemeClr val="tx1"/>
              </a:solidFill>
              <a:latin typeface="+mn-ea"/>
              <a:ea typeface="+mn-ea"/>
            </a:endParaRPr>
          </a:p>
          <a:p>
            <a:pPr indent="800100" algn="just">
              <a:defRPr/>
            </a:pPr>
            <a:r>
              <a:rPr kumimoji="1" lang="en-US" altLang="zh-CN" sz="1400" i="1" dirty="0">
                <a:solidFill>
                  <a:schemeClr val="tx1"/>
                </a:solidFill>
                <a:latin typeface="+mn-ea"/>
                <a:ea typeface="+mn-ea"/>
                <a:cs typeface="Times New Roman" pitchFamily="18" charset="0"/>
              </a:rPr>
              <a:t>k</a:t>
            </a:r>
            <a:r>
              <a:rPr kumimoji="1" lang="en-US" altLang="zh-CN" sz="1400" dirty="0">
                <a:solidFill>
                  <a:schemeClr val="tx1"/>
                </a:solidFill>
                <a:latin typeface="+mn-ea"/>
                <a:ea typeface="+mn-ea"/>
                <a:cs typeface="Times New Roman" pitchFamily="18" charset="0"/>
              </a:rPr>
              <a:t>——</a:t>
            </a:r>
            <a:r>
              <a:rPr kumimoji="1" lang="zh-CN" altLang="en-US" sz="1400" dirty="0">
                <a:solidFill>
                  <a:schemeClr val="tx1"/>
                </a:solidFill>
                <a:latin typeface="+mn-ea"/>
                <a:ea typeface="+mn-ea"/>
                <a:cs typeface="Times New Roman" pitchFamily="18" charset="0"/>
              </a:rPr>
              <a:t>比例系数；</a:t>
            </a:r>
            <a:endParaRPr kumimoji="1" lang="zh-CN" altLang="en-US" sz="1400" dirty="0">
              <a:solidFill>
                <a:schemeClr val="tx1"/>
              </a:solidFill>
              <a:latin typeface="+mn-ea"/>
              <a:ea typeface="+mn-ea"/>
            </a:endParaRPr>
          </a:p>
          <a:p>
            <a:pPr indent="800100" algn="just">
              <a:defRPr/>
            </a:pPr>
            <a:r>
              <a:rPr kumimoji="1" lang="en-US" altLang="zh-CN" sz="1400" i="1" dirty="0">
                <a:solidFill>
                  <a:schemeClr val="tx1"/>
                </a:solidFill>
                <a:latin typeface="+mn-ea"/>
                <a:ea typeface="+mn-ea"/>
                <a:cs typeface="Times New Roman" pitchFamily="18" charset="0"/>
              </a:rPr>
              <a:t>L</a:t>
            </a:r>
            <a:r>
              <a:rPr kumimoji="1" lang="zh-CN" altLang="en-US" sz="1400" i="1" dirty="0">
                <a:solidFill>
                  <a:schemeClr val="tx1"/>
                </a:solidFill>
                <a:latin typeface="+mn-ea"/>
                <a:ea typeface="+mn-ea"/>
                <a:cs typeface="Times New Roman" pitchFamily="18" charset="0"/>
              </a:rPr>
              <a:t>、</a:t>
            </a:r>
            <a:r>
              <a:rPr kumimoji="1" lang="en-US" altLang="zh-CN" sz="1400" i="1" dirty="0">
                <a:solidFill>
                  <a:schemeClr val="tx1"/>
                </a:solidFill>
                <a:latin typeface="+mn-ea"/>
                <a:ea typeface="+mn-ea"/>
                <a:cs typeface="Times New Roman" pitchFamily="18" charset="0"/>
              </a:rPr>
              <a:t>W</a:t>
            </a:r>
            <a:r>
              <a:rPr kumimoji="1" lang="en-US" altLang="zh-CN" sz="1400" dirty="0">
                <a:solidFill>
                  <a:schemeClr val="tx1"/>
                </a:solidFill>
                <a:latin typeface="+mn-ea"/>
                <a:ea typeface="+mn-ea"/>
                <a:cs typeface="Times New Roman" pitchFamily="18" charset="0"/>
              </a:rPr>
              <a:t>——</a:t>
            </a:r>
            <a:r>
              <a:rPr kumimoji="1" lang="zh-CN" altLang="en-US" sz="1400" dirty="0">
                <a:solidFill>
                  <a:schemeClr val="tx1"/>
                </a:solidFill>
                <a:latin typeface="+mn-ea"/>
                <a:ea typeface="+mn-ea"/>
                <a:cs typeface="Times New Roman" pitchFamily="18" charset="0"/>
              </a:rPr>
              <a:t>磁敏电阻的长</a:t>
            </a:r>
            <a:r>
              <a:rPr kumimoji="1" lang="en-US" altLang="zh-CN" sz="1400" dirty="0">
                <a:solidFill>
                  <a:schemeClr val="tx1"/>
                </a:solidFill>
                <a:latin typeface="+mn-ea"/>
                <a:ea typeface="+mn-ea"/>
                <a:cs typeface="Times New Roman" pitchFamily="18" charset="0"/>
              </a:rPr>
              <a:t>(</a:t>
            </a:r>
            <a:r>
              <a:rPr kumimoji="1" lang="zh-CN" altLang="en-US" sz="1400" dirty="0">
                <a:solidFill>
                  <a:schemeClr val="tx1"/>
                </a:solidFill>
                <a:latin typeface="+mn-ea"/>
                <a:ea typeface="+mn-ea"/>
                <a:cs typeface="Times New Roman" pitchFamily="18" charset="0"/>
              </a:rPr>
              <a:t>沿电流方向</a:t>
            </a:r>
            <a:r>
              <a:rPr kumimoji="1" lang="en-US" altLang="zh-CN" sz="1400" dirty="0">
                <a:solidFill>
                  <a:schemeClr val="tx1"/>
                </a:solidFill>
                <a:latin typeface="+mn-ea"/>
                <a:ea typeface="+mn-ea"/>
                <a:cs typeface="Times New Roman" pitchFamily="18" charset="0"/>
              </a:rPr>
              <a:t>)</a:t>
            </a:r>
            <a:r>
              <a:rPr kumimoji="1" lang="zh-CN" altLang="en-US" sz="1400" dirty="0">
                <a:solidFill>
                  <a:schemeClr val="tx1"/>
                </a:solidFill>
                <a:latin typeface="+mn-ea"/>
                <a:ea typeface="+mn-ea"/>
                <a:cs typeface="Times New Roman" pitchFamily="18" charset="0"/>
              </a:rPr>
              <a:t>和宽；</a:t>
            </a:r>
            <a:endParaRPr kumimoji="1" lang="en-US" altLang="zh-CN" sz="1400" dirty="0">
              <a:solidFill>
                <a:schemeClr val="tx1"/>
              </a:solidFill>
              <a:latin typeface="+mn-ea"/>
              <a:ea typeface="+mn-ea"/>
            </a:endParaRPr>
          </a:p>
          <a:p>
            <a:pPr indent="800100" algn="just">
              <a:defRPr/>
            </a:pPr>
            <a:r>
              <a:rPr kumimoji="1" lang="en-US" altLang="zh-CN" sz="1400" i="1" dirty="0">
                <a:solidFill>
                  <a:schemeClr val="tx1"/>
                </a:solidFill>
                <a:latin typeface="+mn-ea"/>
                <a:ea typeface="+mn-ea"/>
                <a:cs typeface="Times New Roman" pitchFamily="18" charset="0"/>
              </a:rPr>
              <a:t>f(L/W)</a:t>
            </a:r>
            <a:r>
              <a:rPr kumimoji="1" lang="en-US" altLang="zh-CN" sz="1400" dirty="0">
                <a:solidFill>
                  <a:schemeClr val="tx1"/>
                </a:solidFill>
                <a:latin typeface="+mn-ea"/>
                <a:ea typeface="+mn-ea"/>
                <a:cs typeface="Times New Roman" pitchFamily="18" charset="0"/>
              </a:rPr>
              <a:t> ——</a:t>
            </a:r>
            <a:r>
              <a:rPr kumimoji="1" lang="zh-CN" altLang="en-US" sz="1400" dirty="0">
                <a:solidFill>
                  <a:schemeClr val="tx1"/>
                </a:solidFill>
                <a:latin typeface="+mn-ea"/>
                <a:ea typeface="+mn-ea"/>
                <a:cs typeface="Times New Roman" pitchFamily="18" charset="0"/>
              </a:rPr>
              <a:t>磁敏电阻的形状效应系数</a:t>
            </a:r>
            <a:r>
              <a:rPr kumimoji="1" lang="zh-CN" altLang="en-US" sz="1000" dirty="0">
                <a:solidFill>
                  <a:schemeClr val="tx1"/>
                </a:solidFill>
                <a:latin typeface="+mn-ea"/>
                <a:ea typeface="+mn-ea"/>
                <a:cs typeface="Times New Roman" pitchFamily="18" charset="0"/>
              </a:rPr>
              <a:t>。</a:t>
            </a:r>
            <a:endParaRPr kumimoji="1" lang="zh-CN" altLang="en-US" sz="2400" dirty="0">
              <a:solidFill>
                <a:schemeClr val="tx1"/>
              </a:solidFill>
              <a:latin typeface="+mn-ea"/>
              <a:ea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spcBef>
                <a:spcPct val="0"/>
              </a:spcBef>
              <a:buSzTx/>
            </a:pPr>
            <a:r>
              <a:rPr kumimoji="1" lang="zh-CN" altLang="zh-CN" dirty="0">
                <a:latin typeface="+mn-ea"/>
              </a:rPr>
              <a:t>灵敏度特性</a:t>
            </a:r>
            <a:r>
              <a:rPr kumimoji="1" lang="en-US" altLang="zh-CN" dirty="0">
                <a:latin typeface="+mn-ea"/>
              </a:rPr>
              <a:t>             K</a:t>
            </a:r>
            <a:r>
              <a:rPr kumimoji="1" lang="zh-CN" altLang="zh-CN" dirty="0">
                <a:latin typeface="+mn-ea"/>
              </a:rPr>
              <a:t>＝</a:t>
            </a:r>
            <a:r>
              <a:rPr kumimoji="1" lang="en-US" altLang="zh-CN" dirty="0">
                <a:latin typeface="+mn-ea"/>
              </a:rPr>
              <a:t>R</a:t>
            </a:r>
            <a:r>
              <a:rPr kumimoji="1" lang="en-US" altLang="zh-CN" baseline="-25000" dirty="0">
                <a:latin typeface="+mn-ea"/>
              </a:rPr>
              <a:t>B</a:t>
            </a:r>
            <a:r>
              <a:rPr kumimoji="1" lang="en-US" altLang="zh-CN" dirty="0">
                <a:latin typeface="+mn-ea"/>
              </a:rPr>
              <a:t>/R</a:t>
            </a:r>
            <a:r>
              <a:rPr kumimoji="1" lang="en-US" altLang="zh-CN" baseline="-25000" dirty="0">
                <a:latin typeface="+mn-ea"/>
              </a:rPr>
              <a:t>0</a:t>
            </a:r>
            <a:endParaRPr kumimoji="1" lang="en-US" altLang="zh-CN" dirty="0">
              <a:latin typeface="+mn-ea"/>
            </a:endParaRPr>
          </a:p>
          <a:p>
            <a:pPr>
              <a:lnSpc>
                <a:spcPct val="100000"/>
              </a:lnSpc>
              <a:spcBef>
                <a:spcPts val="1200"/>
              </a:spcBef>
              <a:buSzTx/>
            </a:pPr>
            <a:r>
              <a:rPr kumimoji="1" lang="zh-CN" altLang="zh-CN" dirty="0">
                <a:latin typeface="+mn-ea"/>
              </a:rPr>
              <a:t>磁场</a:t>
            </a:r>
            <a:r>
              <a:rPr kumimoji="1" lang="en-US" altLang="zh-CN" dirty="0">
                <a:latin typeface="+mn-ea"/>
              </a:rPr>
              <a:t>-</a:t>
            </a:r>
            <a:r>
              <a:rPr kumimoji="1" lang="zh-CN" altLang="zh-CN" dirty="0">
                <a:latin typeface="+mn-ea"/>
              </a:rPr>
              <a:t>电阻特性</a:t>
            </a:r>
            <a:endParaRPr kumimoji="1" lang="en-US" altLang="zh-CN" dirty="0">
              <a:latin typeface="+mn-ea"/>
            </a:endParaRPr>
          </a:p>
          <a:p>
            <a:endParaRPr lang="zh-CN" altLang="en-US" dirty="0"/>
          </a:p>
        </p:txBody>
      </p:sp>
      <p:sp>
        <p:nvSpPr>
          <p:cNvPr id="3" name="内容占位符 2"/>
          <p:cNvSpPr>
            <a:spLocks noGrp="1"/>
          </p:cNvSpPr>
          <p:nvPr>
            <p:ph sz="quarter" idx="11"/>
          </p:nvPr>
        </p:nvSpPr>
        <p:spPr/>
        <p:txBody>
          <a:bodyPr>
            <a:normAutofit fontScale="85000" lnSpcReduction="20000"/>
          </a:bodyPr>
          <a:lstStyle/>
          <a:p>
            <a:r>
              <a:rPr lang="zh-CN" altLang="en-US" dirty="0"/>
              <a:t>电阻</a:t>
            </a:r>
            <a:r>
              <a:rPr lang="en-US" altLang="zh-CN" dirty="0"/>
              <a:t>-</a:t>
            </a:r>
            <a:r>
              <a:rPr lang="zh-CN" altLang="en-US" dirty="0"/>
              <a:t>温度特性</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lnSpc>
                <a:spcPct val="100000"/>
              </a:lnSpc>
              <a:spcBef>
                <a:spcPts val="1200"/>
              </a:spcBef>
              <a:buSzTx/>
            </a:pPr>
            <a:r>
              <a:rPr kumimoji="1" lang="zh-CN" altLang="zh-CN" dirty="0">
                <a:latin typeface="+mn-ea"/>
              </a:rPr>
              <a:t>标称阻值和额定功率</a:t>
            </a:r>
            <a:endParaRPr kumimoji="1" lang="en-US" altLang="zh-CN" dirty="0">
              <a:latin typeface="+mn-ea"/>
            </a:endParaRPr>
          </a:p>
          <a:p>
            <a:pPr lvl="1">
              <a:lnSpc>
                <a:spcPct val="100000"/>
              </a:lnSpc>
              <a:spcBef>
                <a:spcPts val="1200"/>
              </a:spcBef>
              <a:buSzTx/>
            </a:pPr>
            <a:r>
              <a:rPr kumimoji="1" lang="zh-CN" altLang="zh-CN" dirty="0">
                <a:latin typeface="+mn-ea"/>
              </a:rPr>
              <a:t>电阻值通常为</a:t>
            </a:r>
            <a:r>
              <a:rPr kumimoji="1" lang="en-US" altLang="zh-CN" dirty="0">
                <a:latin typeface="+mn-ea"/>
              </a:rPr>
              <a:t>50</a:t>
            </a:r>
            <a:r>
              <a:rPr kumimoji="1" lang="en-US" altLang="zh-CN" dirty="0">
                <a:latin typeface="+mn-ea"/>
                <a:sym typeface="Symbol" panose="05050102010706020507" pitchFamily="18" charset="2"/>
              </a:rPr>
              <a:t></a:t>
            </a:r>
            <a:r>
              <a:rPr kumimoji="1" lang="zh-CN" altLang="zh-CN" dirty="0">
                <a:latin typeface="+mn-ea"/>
              </a:rPr>
              <a:t>～</a:t>
            </a:r>
            <a:r>
              <a:rPr kumimoji="1" lang="en-US" altLang="zh-CN" dirty="0">
                <a:latin typeface="+mn-ea"/>
              </a:rPr>
              <a:t>500</a:t>
            </a:r>
            <a:r>
              <a:rPr kumimoji="1" lang="en-US" altLang="zh-CN" dirty="0">
                <a:latin typeface="+mn-ea"/>
                <a:sym typeface="Symbol" panose="05050102010706020507" pitchFamily="18" charset="2"/>
              </a:rPr>
              <a:t></a:t>
            </a:r>
            <a:r>
              <a:rPr kumimoji="1" lang="zh-CN" altLang="zh-CN" dirty="0">
                <a:latin typeface="+mn-ea"/>
              </a:rPr>
              <a:t>，额定功率在环境温度低于</a:t>
            </a:r>
            <a:r>
              <a:rPr kumimoji="1" lang="en-US" altLang="zh-CN" dirty="0">
                <a:latin typeface="+mn-ea"/>
              </a:rPr>
              <a:t>80</a:t>
            </a:r>
            <a:r>
              <a:rPr kumimoji="1" lang="zh-CN" altLang="zh-CN" dirty="0">
                <a:latin typeface="+mn-ea"/>
              </a:rPr>
              <a:t>℃时一般为几毫瓦</a:t>
            </a:r>
            <a:endParaRPr kumimoji="1" lang="en-US" altLang="zh-CN" dirty="0">
              <a:latin typeface="+mn-ea"/>
            </a:endParaRPr>
          </a:p>
          <a:p>
            <a:pPr lvl="1">
              <a:lnSpc>
                <a:spcPct val="100000"/>
              </a:lnSpc>
              <a:spcBef>
                <a:spcPts val="1200"/>
              </a:spcBef>
              <a:buSzTx/>
            </a:pPr>
            <a:endParaRPr kumimoji="1" lang="en-US" altLang="zh-CN" dirty="0">
              <a:latin typeface="+mn-ea"/>
            </a:endParaRPr>
          </a:p>
          <a:p>
            <a:pPr>
              <a:lnSpc>
                <a:spcPct val="100000"/>
              </a:lnSpc>
              <a:spcBef>
                <a:spcPts val="1200"/>
              </a:spcBef>
              <a:buSzTx/>
            </a:pPr>
            <a:r>
              <a:rPr kumimoji="1" lang="zh-CN" altLang="zh-CN" dirty="0">
                <a:latin typeface="+mn-ea"/>
              </a:rPr>
              <a:t>频率特性</a:t>
            </a:r>
            <a:endParaRPr kumimoji="1" lang="en-US" altLang="zh-CN" dirty="0">
              <a:latin typeface="+mn-ea"/>
            </a:endParaRPr>
          </a:p>
          <a:p>
            <a:pPr lvl="1">
              <a:lnSpc>
                <a:spcPct val="100000"/>
              </a:lnSpc>
              <a:spcBef>
                <a:spcPts val="1200"/>
              </a:spcBef>
              <a:buSzTx/>
            </a:pPr>
            <a:r>
              <a:rPr kumimoji="1" lang="zh-CN" altLang="zh-CN" dirty="0">
                <a:latin typeface="+mn-ea"/>
              </a:rPr>
              <a:t>工作频率范围通常在</a:t>
            </a:r>
            <a:r>
              <a:rPr kumimoji="1" lang="en-US" altLang="zh-CN" dirty="0">
                <a:latin typeface="+mn-ea"/>
              </a:rPr>
              <a:t>1MHz</a:t>
            </a:r>
            <a:r>
              <a:rPr kumimoji="1" lang="zh-CN" altLang="zh-CN" dirty="0">
                <a:latin typeface="+mn-ea"/>
              </a:rPr>
              <a:t>～</a:t>
            </a:r>
            <a:r>
              <a:rPr kumimoji="1" lang="en-US" altLang="zh-CN" dirty="0">
                <a:latin typeface="+mn-ea"/>
              </a:rPr>
              <a:t>10MHz</a:t>
            </a:r>
            <a:endParaRPr kumimoji="1" lang="zh-CN" altLang="en-US" dirty="0">
              <a:latin typeface="+mn-ea"/>
            </a:endParaRPr>
          </a:p>
          <a:p>
            <a:endParaRPr lang="zh-CN" altLang="en-US" dirty="0"/>
          </a:p>
          <a:p>
            <a:endParaRPr lang="zh-CN" altLang="en-US" dirty="0"/>
          </a:p>
        </p:txBody>
      </p:sp>
      <p:sp>
        <p:nvSpPr>
          <p:cNvPr id="73730" name="标题 1"/>
          <p:cNvSpPr>
            <a:spLocks noGrp="1"/>
          </p:cNvSpPr>
          <p:nvPr>
            <p:ph type="title"/>
          </p:nvPr>
        </p:nvSpPr>
        <p:spPr/>
        <p:txBody>
          <a:bodyPr vert="horz" lIns="91440" tIns="45720" rIns="91440" bIns="45720" rtlCol="0" anchor="b" anchorCtr="0">
            <a:normAutofit/>
          </a:bodyPr>
          <a:lstStyle/>
          <a:p>
            <a:r>
              <a:rPr lang="zh-CN" altLang="en-US" dirty="0">
                <a:latin typeface="+mj-ea"/>
              </a:rPr>
              <a:t>磁阻元件的主要特性</a:t>
            </a:r>
          </a:p>
        </p:txBody>
      </p:sp>
      <p:sp>
        <p:nvSpPr>
          <p:cNvPr id="73732"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73733" name="Object 1"/>
          <p:cNvGraphicFramePr>
            <a:graphicFrameLocks noChangeAspect="1"/>
          </p:cNvGraphicFramePr>
          <p:nvPr>
            <p:extLst>
              <p:ext uri="{D42A27DB-BD31-4B8C-83A1-F6EECF244321}">
                <p14:modId xmlns:p14="http://schemas.microsoft.com/office/powerpoint/2010/main" val="2710793811"/>
              </p:ext>
            </p:extLst>
          </p:nvPr>
        </p:nvGraphicFramePr>
        <p:xfrm>
          <a:off x="479376" y="2871118"/>
          <a:ext cx="5486828" cy="2230429"/>
        </p:xfrm>
        <a:graphic>
          <a:graphicData uri="http://schemas.openxmlformats.org/presentationml/2006/ole">
            <mc:AlternateContent xmlns:mc="http://schemas.openxmlformats.org/markup-compatibility/2006">
              <mc:Choice xmlns:v="urn:schemas-microsoft-com:vml" Requires="v">
                <p:oleObj spid="_x0000_s13328" name="Picture" r:id="rId4" imgW="4351867" imgH="1769533" progId="Word.Picture.8">
                  <p:embed/>
                </p:oleObj>
              </mc:Choice>
              <mc:Fallback>
                <p:oleObj name="Picture" r:id="rId4" imgW="4351867" imgH="1769533" progId="Word.Picture.8">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376" y="2871118"/>
                        <a:ext cx="5486828" cy="2230429"/>
                      </a:xfrm>
                      <a:prstGeom prst="rect">
                        <a:avLst/>
                      </a:prstGeom>
                      <a:solidFill>
                        <a:srgbClr val="FFFFFF"/>
                      </a:solidFill>
                      <a:ln>
                        <a:noFill/>
                      </a:ln>
                    </p:spPr>
                  </p:pic>
                </p:oleObj>
              </mc:Fallback>
            </mc:AlternateContent>
          </a:graphicData>
        </a:graphic>
      </p:graphicFrame>
      <p:graphicFrame>
        <p:nvGraphicFramePr>
          <p:cNvPr id="9" name="Object 1"/>
          <p:cNvGraphicFramePr>
            <a:graphicFrameLocks noChangeAspect="1"/>
          </p:cNvGraphicFramePr>
          <p:nvPr>
            <p:extLst>
              <p:ext uri="{D42A27DB-BD31-4B8C-83A1-F6EECF244321}">
                <p14:modId xmlns:p14="http://schemas.microsoft.com/office/powerpoint/2010/main" val="4077507119"/>
              </p:ext>
            </p:extLst>
          </p:nvPr>
        </p:nvGraphicFramePr>
        <p:xfrm>
          <a:off x="7464152" y="2132856"/>
          <a:ext cx="3824296" cy="2295946"/>
        </p:xfrm>
        <a:graphic>
          <a:graphicData uri="http://schemas.openxmlformats.org/presentationml/2006/ole">
            <mc:AlternateContent xmlns:mc="http://schemas.openxmlformats.org/markup-compatibility/2006">
              <mc:Choice xmlns:v="urn:schemas-microsoft-com:vml" Requires="v">
                <p:oleObj spid="_x0000_s13329" name="Picture" r:id="rId6" imgW="3651514" imgH="2187866" progId="Word.Picture.8">
                  <p:embed/>
                </p:oleObj>
              </mc:Choice>
              <mc:Fallback>
                <p:oleObj name="Picture" r:id="rId6" imgW="3651514" imgH="2187866" progId="Word.Picture.8">
                  <p:embed/>
                  <p:pic>
                    <p:nvPicPr>
                      <p:cNvPr id="74757"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4152" y="2132856"/>
                        <a:ext cx="3824296" cy="2295946"/>
                      </a:xfrm>
                      <a:prstGeom prst="rect">
                        <a:avLst/>
                      </a:prstGeom>
                      <a:solidFill>
                        <a:srgbClr val="FFFFFF"/>
                      </a:solidFill>
                      <a:ln>
                        <a:noFill/>
                      </a:ln>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1"/>
          <p:cNvGraphicFramePr>
            <a:graphicFrameLocks noGrp="1" noChangeAspect="1"/>
          </p:cNvGraphicFramePr>
          <p:nvPr>
            <p:ph sz="quarter" idx="10"/>
            <p:extLst>
              <p:ext uri="{D42A27DB-BD31-4B8C-83A1-F6EECF244321}">
                <p14:modId xmlns:p14="http://schemas.microsoft.com/office/powerpoint/2010/main" val="1217500054"/>
              </p:ext>
            </p:extLst>
          </p:nvPr>
        </p:nvGraphicFramePr>
        <p:xfrm>
          <a:off x="2967038" y="1924050"/>
          <a:ext cx="5287962" cy="3514725"/>
        </p:xfrm>
        <a:graphic>
          <a:graphicData uri="http://schemas.openxmlformats.org/presentationml/2006/ole">
            <mc:AlternateContent xmlns:mc="http://schemas.openxmlformats.org/markup-compatibility/2006">
              <mc:Choice xmlns:v="urn:schemas-microsoft-com:vml" Requires="v">
                <p:oleObj spid="_x0000_s14345" name="Picture" r:id="rId3" imgW="2319867" imgH="1540933" progId="Word.Picture.8">
                  <p:embed/>
                </p:oleObj>
              </mc:Choice>
              <mc:Fallback>
                <p:oleObj name="Picture" r:id="rId3" imgW="2319867" imgH="1540933" progId="Word.Picture.8">
                  <p:embed/>
                  <p:pic>
                    <p:nvPicPr>
                      <p:cNvPr id="75781"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038" y="1924050"/>
                        <a:ext cx="5287962" cy="3514725"/>
                      </a:xfrm>
                      <a:prstGeom prst="rect">
                        <a:avLst/>
                      </a:prstGeom>
                      <a:solidFill>
                        <a:srgbClr val="FFFFFF"/>
                      </a:solidFill>
                      <a:ln>
                        <a:noFill/>
                      </a:ln>
                    </p:spPr>
                  </p:pic>
                </p:oleObj>
              </mc:Fallback>
            </mc:AlternateContent>
          </a:graphicData>
        </a:graphic>
      </p:graphicFrame>
      <p:sp>
        <p:nvSpPr>
          <p:cNvPr id="75778" name="标题 1"/>
          <p:cNvSpPr>
            <a:spLocks noGrp="1"/>
          </p:cNvSpPr>
          <p:nvPr>
            <p:ph type="title"/>
          </p:nvPr>
        </p:nvSpPr>
        <p:spPr/>
        <p:txBody>
          <a:bodyPr vert="horz" lIns="91440" tIns="45720" rIns="91440" bIns="45720" rtlCol="0" anchor="b" anchorCtr="0">
            <a:normAutofit fontScale="90000"/>
          </a:bodyPr>
          <a:lstStyle/>
          <a:p>
            <a:pPr>
              <a:lnSpc>
                <a:spcPct val="100000"/>
              </a:lnSpc>
            </a:pPr>
            <a:r>
              <a:rPr kumimoji="1" lang="zh-CN" altLang="zh-CN" sz="3600" dirty="0">
                <a:latin typeface="+mj-ea"/>
              </a:rPr>
              <a:t>磁敏电阻的应用</a:t>
            </a:r>
            <a:endParaRPr kumimoji="1" lang="zh-CN" altLang="en-US" sz="3600" dirty="0">
              <a:latin typeface="+mj-ea"/>
            </a:endParaRPr>
          </a:p>
        </p:txBody>
      </p:sp>
      <p:sp>
        <p:nvSpPr>
          <p:cNvPr id="75780"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75782" name="矩形 5"/>
          <p:cNvSpPr>
            <a:spLocks noChangeArrowheads="1"/>
          </p:cNvSpPr>
          <p:nvPr/>
        </p:nvSpPr>
        <p:spPr bwMode="auto">
          <a:xfrm>
            <a:off x="1127448" y="4662797"/>
            <a:ext cx="23083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en-US" sz="1600" dirty="0">
                <a:solidFill>
                  <a:schemeClr val="tx1"/>
                </a:solidFill>
                <a:latin typeface="Tahoma" panose="020B0604030504040204" pitchFamily="34" charset="0"/>
                <a:ea typeface="宋体" panose="02010600030101010101" pitchFamily="2" charset="-122"/>
              </a:rPr>
              <a:t>磁铁接近磁敏电阻时，磁敏电阻的阻值变大</a:t>
            </a:r>
          </a:p>
        </p:txBody>
      </p:sp>
      <p:sp>
        <p:nvSpPr>
          <p:cNvPr id="6" name="矩形 5"/>
          <p:cNvSpPr>
            <a:spLocks noChangeArrowheads="1"/>
          </p:cNvSpPr>
          <p:nvPr/>
        </p:nvSpPr>
        <p:spPr bwMode="auto">
          <a:xfrm>
            <a:off x="4343401" y="5668964"/>
            <a:ext cx="30575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1600" dirty="0">
                <a:solidFill>
                  <a:schemeClr val="tx1"/>
                </a:solidFill>
                <a:latin typeface="Tahoma" panose="020B0604030504040204" pitchFamily="34" charset="0"/>
                <a:ea typeface="宋体" panose="02010600030101010101" pitchFamily="2" charset="-122"/>
              </a:rPr>
              <a:t>磁敏电阻组成的无触点开关电路</a:t>
            </a:r>
            <a:endParaRPr kumimoji="1" lang="zh-CN" altLang="en-US" sz="1600" dirty="0">
              <a:solidFill>
                <a:schemeClr val="tx1"/>
              </a:solidFill>
              <a:latin typeface="Tahoma" panose="020B0604030504040204" pitchFamily="34" charset="0"/>
              <a:ea typeface="宋体" panose="0201060003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lIns="91440" tIns="45720" rIns="91440" bIns="45720" rtlCol="0" anchor="b" anchorCtr="0">
            <a:normAutofit fontScale="90000"/>
          </a:bodyPr>
          <a:lstStyle/>
          <a:p>
            <a:pPr eaLnBrk="1" hangingPunct="1"/>
            <a:r>
              <a:rPr lang="zh-CN" altLang="zh-CN" b="0">
                <a:ea typeface="宋体" panose="02010600030101010101" pitchFamily="2" charset="-122"/>
              </a:rPr>
              <a:t>常用传感器及其调理电路</a:t>
            </a:r>
            <a:endParaRPr lang="zh-CN" altLang="en-US">
              <a:ea typeface="宋体" panose="02010600030101010101" pitchFamily="2" charset="-122"/>
            </a:endParaRPr>
          </a:p>
        </p:txBody>
      </p:sp>
      <p:grpSp>
        <p:nvGrpSpPr>
          <p:cNvPr id="5" name="组合 4"/>
          <p:cNvGrpSpPr/>
          <p:nvPr/>
        </p:nvGrpSpPr>
        <p:grpSpPr>
          <a:xfrm>
            <a:off x="695400" y="907852"/>
            <a:ext cx="5460930" cy="472042"/>
            <a:chOff x="1841535" y="1274734"/>
            <a:chExt cx="5460930" cy="472042"/>
          </a:xfrm>
        </p:grpSpPr>
        <p:grpSp>
          <p:nvGrpSpPr>
            <p:cNvPr id="48" name="组合 47"/>
            <p:cNvGrpSpPr/>
            <p:nvPr/>
          </p:nvGrpSpPr>
          <p:grpSpPr>
            <a:xfrm>
              <a:off x="1841535" y="1303550"/>
              <a:ext cx="843427" cy="443226"/>
              <a:chOff x="666810" y="2586037"/>
              <a:chExt cx="468000" cy="245937"/>
            </a:xfrm>
          </p:grpSpPr>
          <p:sp>
            <p:nvSpPr>
              <p:cNvPr id="5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2" name="文本框 5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9" name="直接连接符 48"/>
            <p:cNvCxnSpPr>
              <a:stCxn id="51"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zh-CN" sz="2400" dirty="0">
                  <a:solidFill>
                    <a:schemeClr val="accent1"/>
                  </a:solidFill>
                  <a:latin typeface="Tahoma" pitchFamily="34" charset="0"/>
                </a:rPr>
                <a:t>传感器概述</a:t>
              </a:r>
              <a:endParaRPr kumimoji="1" lang="en-US" altLang="zh-CN" sz="2400" dirty="0">
                <a:solidFill>
                  <a:schemeClr val="accent1"/>
                </a:solidFill>
                <a:latin typeface="Tahoma" pitchFamily="34" charset="0"/>
              </a:endParaRPr>
            </a:p>
          </p:txBody>
        </p:sp>
      </p:grpSp>
      <p:grpSp>
        <p:nvGrpSpPr>
          <p:cNvPr id="6" name="组合 5"/>
          <p:cNvGrpSpPr/>
          <p:nvPr/>
        </p:nvGrpSpPr>
        <p:grpSpPr>
          <a:xfrm>
            <a:off x="695400" y="1504614"/>
            <a:ext cx="5460930" cy="472042"/>
            <a:chOff x="1841535" y="2194707"/>
            <a:chExt cx="5460930" cy="472042"/>
          </a:xfrm>
        </p:grpSpPr>
        <p:grpSp>
          <p:nvGrpSpPr>
            <p:cNvPr id="43" name="组合 42"/>
            <p:cNvGrpSpPr/>
            <p:nvPr/>
          </p:nvGrpSpPr>
          <p:grpSpPr>
            <a:xfrm>
              <a:off x="1841535" y="2223523"/>
              <a:ext cx="843427" cy="443226"/>
              <a:chOff x="666810" y="2586037"/>
              <a:chExt cx="468000" cy="245937"/>
            </a:xfrm>
          </p:grpSpPr>
          <p:sp>
            <p:nvSpPr>
              <p:cNvPr id="4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7" name="文本框 4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4" name="直接连接符 43"/>
            <p:cNvCxnSpPr>
              <a:stCxn id="46"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2915073" y="2194707"/>
              <a:ext cx="4387392" cy="461665"/>
            </a:xfrm>
            <a:prstGeom prst="rect">
              <a:avLst/>
            </a:prstGeom>
            <a:noFill/>
          </p:spPr>
          <p:txBody>
            <a:bodyPr wrap="square" rtlCol="0">
              <a:spAutoFit/>
            </a:bodyPr>
            <a:lstStyle/>
            <a:p>
              <a:r>
                <a:rPr lang="zh-CN" altLang="en-US" sz="2400" dirty="0"/>
                <a:t>金属温度传感器</a:t>
              </a:r>
            </a:p>
          </p:txBody>
        </p:sp>
      </p:grpSp>
      <p:grpSp>
        <p:nvGrpSpPr>
          <p:cNvPr id="7" name="组合 6"/>
          <p:cNvGrpSpPr/>
          <p:nvPr/>
        </p:nvGrpSpPr>
        <p:grpSpPr>
          <a:xfrm>
            <a:off x="695400" y="2101376"/>
            <a:ext cx="5460930" cy="472042"/>
            <a:chOff x="1841535" y="3114680"/>
            <a:chExt cx="5460930" cy="472042"/>
          </a:xfrm>
        </p:grpSpPr>
        <p:grpSp>
          <p:nvGrpSpPr>
            <p:cNvPr id="38" name="组合 37"/>
            <p:cNvGrpSpPr/>
            <p:nvPr/>
          </p:nvGrpSpPr>
          <p:grpSpPr>
            <a:xfrm>
              <a:off x="1841535" y="3143496"/>
              <a:ext cx="843427" cy="443226"/>
              <a:chOff x="666810" y="2586037"/>
              <a:chExt cx="468000" cy="245937"/>
            </a:xfrm>
          </p:grpSpPr>
          <p:sp>
            <p:nvSpPr>
              <p:cNvPr id="4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2" name="文本框 4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9" name="直接连接符 38"/>
            <p:cNvCxnSpPr>
              <a:stCxn id="41"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2915073" y="3114680"/>
              <a:ext cx="4387392" cy="461665"/>
            </a:xfrm>
            <a:prstGeom prst="rect">
              <a:avLst/>
            </a:prstGeom>
            <a:noFill/>
          </p:spPr>
          <p:txBody>
            <a:bodyPr wrap="square" rtlCol="0">
              <a:spAutoFit/>
            </a:bodyPr>
            <a:lstStyle/>
            <a:p>
              <a:r>
                <a:rPr lang="zh-CN" altLang="en-US" sz="2400" dirty="0"/>
                <a:t>热电偶</a:t>
              </a:r>
            </a:p>
          </p:txBody>
        </p:sp>
      </p:grpSp>
      <p:grpSp>
        <p:nvGrpSpPr>
          <p:cNvPr id="8" name="组合 7"/>
          <p:cNvGrpSpPr/>
          <p:nvPr/>
        </p:nvGrpSpPr>
        <p:grpSpPr>
          <a:xfrm>
            <a:off x="695400" y="2698138"/>
            <a:ext cx="5460930" cy="472042"/>
            <a:chOff x="1841535" y="4034653"/>
            <a:chExt cx="5460930" cy="472042"/>
          </a:xfrm>
        </p:grpSpPr>
        <p:grpSp>
          <p:nvGrpSpPr>
            <p:cNvPr id="33" name="组合 32"/>
            <p:cNvGrpSpPr/>
            <p:nvPr/>
          </p:nvGrpSpPr>
          <p:grpSpPr>
            <a:xfrm>
              <a:off x="1841535" y="4063469"/>
              <a:ext cx="843427" cy="443226"/>
              <a:chOff x="666810" y="2586037"/>
              <a:chExt cx="468000" cy="245937"/>
            </a:xfrm>
          </p:grpSpPr>
          <p:sp>
            <p:nvSpPr>
              <p:cNvPr id="3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7" name="文本框 3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4" name="直接连接符 33"/>
            <p:cNvCxnSpPr>
              <a:stCxn id="36"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915073" y="4034653"/>
              <a:ext cx="4387392" cy="461665"/>
            </a:xfrm>
            <a:prstGeom prst="rect">
              <a:avLst/>
            </a:prstGeom>
            <a:noFill/>
          </p:spPr>
          <p:txBody>
            <a:bodyPr wrap="square" rtlCol="0">
              <a:spAutoFit/>
            </a:bodyPr>
            <a:lstStyle/>
            <a:p>
              <a:r>
                <a:rPr lang="zh-CN" altLang="en-US" sz="2400" dirty="0"/>
                <a:t>热敏电阻</a:t>
              </a:r>
            </a:p>
          </p:txBody>
        </p:sp>
      </p:grpSp>
      <p:grpSp>
        <p:nvGrpSpPr>
          <p:cNvPr id="9" name="组合 8"/>
          <p:cNvGrpSpPr/>
          <p:nvPr/>
        </p:nvGrpSpPr>
        <p:grpSpPr>
          <a:xfrm>
            <a:off x="696234" y="3294900"/>
            <a:ext cx="5460930" cy="472042"/>
            <a:chOff x="1841535" y="4954628"/>
            <a:chExt cx="5460930" cy="472042"/>
          </a:xfrm>
        </p:grpSpPr>
        <p:grpSp>
          <p:nvGrpSpPr>
            <p:cNvPr id="28" name="组合 27"/>
            <p:cNvGrpSpPr/>
            <p:nvPr/>
          </p:nvGrpSpPr>
          <p:grpSpPr>
            <a:xfrm>
              <a:off x="1841535" y="4983444"/>
              <a:ext cx="843427" cy="443226"/>
              <a:chOff x="666810" y="2586037"/>
              <a:chExt cx="468000" cy="245937"/>
            </a:xfrm>
          </p:grpSpPr>
          <p:sp>
            <p:nvSpPr>
              <p:cNvPr id="3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2" name="文本框 3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9" name="直接连接符 28"/>
            <p:cNvCxnSpPr>
              <a:stCxn id="3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915073" y="4954628"/>
              <a:ext cx="4387392" cy="461665"/>
            </a:xfrm>
            <a:prstGeom prst="rect">
              <a:avLst/>
            </a:prstGeom>
            <a:noFill/>
          </p:spPr>
          <p:txBody>
            <a:bodyPr wrap="square" rtlCol="0">
              <a:spAutoFit/>
            </a:bodyPr>
            <a:lstStyle/>
            <a:p>
              <a:r>
                <a:rPr lang="zh-CN" altLang="en-US" sz="2400" dirty="0"/>
                <a:t>霍尔传感器</a:t>
              </a:r>
            </a:p>
          </p:txBody>
        </p:sp>
      </p:grpSp>
      <p:grpSp>
        <p:nvGrpSpPr>
          <p:cNvPr id="10" name="组合 9"/>
          <p:cNvGrpSpPr/>
          <p:nvPr/>
        </p:nvGrpSpPr>
        <p:grpSpPr>
          <a:xfrm>
            <a:off x="695400" y="3891662"/>
            <a:ext cx="5460930" cy="472042"/>
            <a:chOff x="1993935" y="1427134"/>
            <a:chExt cx="5460930" cy="472042"/>
          </a:xfrm>
        </p:grpSpPr>
        <p:grpSp>
          <p:nvGrpSpPr>
            <p:cNvPr id="23" name="组合 22"/>
            <p:cNvGrpSpPr/>
            <p:nvPr/>
          </p:nvGrpSpPr>
          <p:grpSpPr>
            <a:xfrm>
              <a:off x="1993935" y="1455950"/>
              <a:ext cx="843427" cy="443226"/>
              <a:chOff x="666810" y="2586037"/>
              <a:chExt cx="468000" cy="245937"/>
            </a:xfrm>
          </p:grpSpPr>
          <p:sp>
            <p:nvSpPr>
              <p:cNvPr id="2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7" name="文本框 2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4" name="直接连接符 23"/>
            <p:cNvCxnSpPr>
              <a:stCxn id="26"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67473" y="1427134"/>
              <a:ext cx="4387392" cy="461665"/>
            </a:xfrm>
            <a:prstGeom prst="rect">
              <a:avLst/>
            </a:prstGeom>
            <a:noFill/>
          </p:spPr>
          <p:txBody>
            <a:bodyPr wrap="square" rtlCol="0">
              <a:spAutoFit/>
            </a:bodyPr>
            <a:lstStyle/>
            <a:p>
              <a:r>
                <a:rPr lang="zh-CN" altLang="en-US" sz="2400" dirty="0"/>
                <a:t>磁阻传感器</a:t>
              </a:r>
            </a:p>
          </p:txBody>
        </p:sp>
      </p:grpSp>
      <p:grpSp>
        <p:nvGrpSpPr>
          <p:cNvPr id="11" name="组合 10"/>
          <p:cNvGrpSpPr/>
          <p:nvPr/>
        </p:nvGrpSpPr>
        <p:grpSpPr>
          <a:xfrm>
            <a:off x="695400" y="4488424"/>
            <a:ext cx="5460930" cy="472042"/>
            <a:chOff x="1841535" y="5284653"/>
            <a:chExt cx="5460930" cy="472042"/>
          </a:xfrm>
        </p:grpSpPr>
        <p:grpSp>
          <p:nvGrpSpPr>
            <p:cNvPr id="18" name="组合 17"/>
            <p:cNvGrpSpPr/>
            <p:nvPr/>
          </p:nvGrpSpPr>
          <p:grpSpPr>
            <a:xfrm>
              <a:off x="1841535" y="5313469"/>
              <a:ext cx="843427" cy="443226"/>
              <a:chOff x="666810" y="2586037"/>
              <a:chExt cx="468000" cy="245937"/>
            </a:xfrm>
          </p:grpSpPr>
          <p:sp>
            <p:nvSpPr>
              <p:cNvPr id="2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2" name="文本框 2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9" name="直接连接符 18"/>
            <p:cNvCxnSpPr>
              <a:stCxn id="21"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15073" y="5284653"/>
              <a:ext cx="4387392" cy="461665"/>
            </a:xfrm>
            <a:prstGeom prst="rect">
              <a:avLst/>
            </a:prstGeom>
            <a:noFill/>
          </p:spPr>
          <p:txBody>
            <a:bodyPr wrap="square" rtlCol="0">
              <a:spAutoFit/>
            </a:bodyPr>
            <a:lstStyle/>
            <a:p>
              <a:r>
                <a:rPr lang="zh-CN" altLang="en-US" sz="2400" dirty="0"/>
                <a:t>电场测量探头</a:t>
              </a:r>
            </a:p>
          </p:txBody>
        </p:sp>
      </p:grpSp>
      <p:grpSp>
        <p:nvGrpSpPr>
          <p:cNvPr id="12" name="组合 11"/>
          <p:cNvGrpSpPr/>
          <p:nvPr/>
        </p:nvGrpSpPr>
        <p:grpSpPr>
          <a:xfrm>
            <a:off x="695400" y="5085184"/>
            <a:ext cx="5460930" cy="472042"/>
            <a:chOff x="1841535" y="5284653"/>
            <a:chExt cx="5460930" cy="472042"/>
          </a:xfrm>
        </p:grpSpPr>
        <p:grpSp>
          <p:nvGrpSpPr>
            <p:cNvPr id="13" name="组合 12"/>
            <p:cNvGrpSpPr/>
            <p:nvPr/>
          </p:nvGrpSpPr>
          <p:grpSpPr>
            <a:xfrm>
              <a:off x="1841535" y="5313469"/>
              <a:ext cx="843427" cy="443226"/>
              <a:chOff x="666810" y="2586037"/>
              <a:chExt cx="468000" cy="245937"/>
            </a:xfrm>
          </p:grpSpPr>
          <p:sp>
            <p:nvSpPr>
              <p:cNvPr id="1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7" name="文本框 1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4" name="直接连接符 13"/>
            <p:cNvCxnSpPr>
              <a:stCxn id="16"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15073" y="5284653"/>
              <a:ext cx="4387392" cy="461665"/>
            </a:xfrm>
            <a:prstGeom prst="rect">
              <a:avLst/>
            </a:prstGeom>
            <a:noFill/>
          </p:spPr>
          <p:txBody>
            <a:bodyPr wrap="square" rtlCol="0">
              <a:spAutoFit/>
            </a:bodyPr>
            <a:lstStyle/>
            <a:p>
              <a:r>
                <a:rPr lang="zh-CN" altLang="en-US" sz="2400" dirty="0"/>
                <a:t>电涡流传感器</a:t>
              </a:r>
            </a:p>
          </p:txBody>
        </p:sp>
      </p:grpSp>
      <p:grpSp>
        <p:nvGrpSpPr>
          <p:cNvPr id="53" name="组合 52"/>
          <p:cNvGrpSpPr/>
          <p:nvPr/>
        </p:nvGrpSpPr>
        <p:grpSpPr>
          <a:xfrm>
            <a:off x="6385607" y="936668"/>
            <a:ext cx="5460930" cy="472042"/>
            <a:chOff x="1841535" y="1274734"/>
            <a:chExt cx="5460930" cy="472042"/>
          </a:xfrm>
        </p:grpSpPr>
        <p:grpSp>
          <p:nvGrpSpPr>
            <p:cNvPr id="54" name="组合 53"/>
            <p:cNvGrpSpPr/>
            <p:nvPr/>
          </p:nvGrpSpPr>
          <p:grpSpPr>
            <a:xfrm>
              <a:off x="1841535" y="1303550"/>
              <a:ext cx="843427" cy="443226"/>
              <a:chOff x="666810" y="2586037"/>
              <a:chExt cx="468000" cy="245937"/>
            </a:xfrm>
          </p:grpSpPr>
          <p:sp>
            <p:nvSpPr>
              <p:cNvPr id="57"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8" name="文本框 57"/>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9</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5" name="直接连接符 54"/>
            <p:cNvCxnSpPr>
              <a:stCxn id="57"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en-US" sz="2400" dirty="0">
                  <a:solidFill>
                    <a:schemeClr val="accent1"/>
                  </a:solidFill>
                  <a:latin typeface="Tahoma" pitchFamily="34" charset="0"/>
                </a:rPr>
                <a:t>压电传感器</a:t>
              </a:r>
            </a:p>
          </p:txBody>
        </p:sp>
      </p:grpSp>
      <p:grpSp>
        <p:nvGrpSpPr>
          <p:cNvPr id="59" name="组合 58"/>
          <p:cNvGrpSpPr/>
          <p:nvPr/>
        </p:nvGrpSpPr>
        <p:grpSpPr>
          <a:xfrm>
            <a:off x="6385607" y="1533430"/>
            <a:ext cx="5460930" cy="472042"/>
            <a:chOff x="1841535" y="2194707"/>
            <a:chExt cx="5460930" cy="472042"/>
          </a:xfrm>
        </p:grpSpPr>
        <p:grpSp>
          <p:nvGrpSpPr>
            <p:cNvPr id="60" name="组合 59"/>
            <p:cNvGrpSpPr/>
            <p:nvPr/>
          </p:nvGrpSpPr>
          <p:grpSpPr>
            <a:xfrm>
              <a:off x="1841535" y="2223523"/>
              <a:ext cx="843427" cy="443226"/>
              <a:chOff x="666810" y="2586037"/>
              <a:chExt cx="468000" cy="245937"/>
            </a:xfrm>
          </p:grpSpPr>
          <p:sp>
            <p:nvSpPr>
              <p:cNvPr id="6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4" name="文本框 6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10</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1" name="直接连接符 60"/>
            <p:cNvCxnSpPr>
              <a:stCxn id="6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2915073" y="2194707"/>
              <a:ext cx="4387392" cy="461665"/>
            </a:xfrm>
            <a:prstGeom prst="rect">
              <a:avLst/>
            </a:prstGeom>
            <a:noFill/>
          </p:spPr>
          <p:txBody>
            <a:bodyPr wrap="square" rtlCol="0">
              <a:spAutoFit/>
            </a:bodyPr>
            <a:lstStyle/>
            <a:p>
              <a:r>
                <a:rPr lang="zh-CN" altLang="en-US" sz="2400" dirty="0"/>
                <a:t>光电传感器</a:t>
              </a:r>
            </a:p>
          </p:txBody>
        </p:sp>
      </p:grpSp>
      <p:grpSp>
        <p:nvGrpSpPr>
          <p:cNvPr id="65" name="组合 64"/>
          <p:cNvGrpSpPr/>
          <p:nvPr/>
        </p:nvGrpSpPr>
        <p:grpSpPr>
          <a:xfrm>
            <a:off x="6385607" y="2130192"/>
            <a:ext cx="5460930" cy="472042"/>
            <a:chOff x="1841535" y="3114680"/>
            <a:chExt cx="5460930" cy="472042"/>
          </a:xfrm>
        </p:grpSpPr>
        <p:grpSp>
          <p:nvGrpSpPr>
            <p:cNvPr id="66" name="组合 65"/>
            <p:cNvGrpSpPr/>
            <p:nvPr/>
          </p:nvGrpSpPr>
          <p:grpSpPr>
            <a:xfrm>
              <a:off x="1841535" y="3143496"/>
              <a:ext cx="843427" cy="443226"/>
              <a:chOff x="666810" y="2586037"/>
              <a:chExt cx="468000" cy="245937"/>
            </a:xfrm>
          </p:grpSpPr>
          <p:sp>
            <p:nvSpPr>
              <p:cNvPr id="6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0" name="文本框 6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7" name="直接连接符 66"/>
            <p:cNvCxnSpPr>
              <a:stCxn id="69"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915073" y="3114680"/>
              <a:ext cx="4387392" cy="461665"/>
            </a:xfrm>
            <a:prstGeom prst="rect">
              <a:avLst/>
            </a:prstGeom>
            <a:noFill/>
          </p:spPr>
          <p:txBody>
            <a:bodyPr wrap="square" rtlCol="0">
              <a:spAutoFit/>
            </a:bodyPr>
            <a:lstStyle/>
            <a:p>
              <a:r>
                <a:rPr lang="zh-CN" altLang="en-US" sz="2400" dirty="0"/>
                <a:t>电容式传感器</a:t>
              </a:r>
            </a:p>
          </p:txBody>
        </p:sp>
      </p:grpSp>
      <p:grpSp>
        <p:nvGrpSpPr>
          <p:cNvPr id="71" name="组合 70"/>
          <p:cNvGrpSpPr/>
          <p:nvPr/>
        </p:nvGrpSpPr>
        <p:grpSpPr>
          <a:xfrm>
            <a:off x="6385607" y="2726954"/>
            <a:ext cx="5460930" cy="472042"/>
            <a:chOff x="1841535" y="4034653"/>
            <a:chExt cx="5460930" cy="472042"/>
          </a:xfrm>
        </p:grpSpPr>
        <p:grpSp>
          <p:nvGrpSpPr>
            <p:cNvPr id="72" name="组合 71"/>
            <p:cNvGrpSpPr/>
            <p:nvPr/>
          </p:nvGrpSpPr>
          <p:grpSpPr>
            <a:xfrm>
              <a:off x="1841535" y="4063469"/>
              <a:ext cx="843427" cy="443226"/>
              <a:chOff x="666810" y="2586037"/>
              <a:chExt cx="468000" cy="245937"/>
            </a:xfrm>
          </p:grpSpPr>
          <p:sp>
            <p:nvSpPr>
              <p:cNvPr id="75"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6" name="文本框 75"/>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3" name="直接连接符 72"/>
            <p:cNvCxnSpPr>
              <a:stCxn id="75"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2915073" y="4034653"/>
              <a:ext cx="4387392" cy="461665"/>
            </a:xfrm>
            <a:prstGeom prst="rect">
              <a:avLst/>
            </a:prstGeom>
            <a:noFill/>
          </p:spPr>
          <p:txBody>
            <a:bodyPr wrap="square" rtlCol="0">
              <a:spAutoFit/>
            </a:bodyPr>
            <a:lstStyle/>
            <a:p>
              <a:r>
                <a:rPr lang="zh-CN" altLang="en-US" sz="2400" dirty="0"/>
                <a:t>电感式传感器</a:t>
              </a:r>
            </a:p>
          </p:txBody>
        </p:sp>
      </p:grpSp>
      <p:grpSp>
        <p:nvGrpSpPr>
          <p:cNvPr id="77" name="组合 76"/>
          <p:cNvGrpSpPr/>
          <p:nvPr/>
        </p:nvGrpSpPr>
        <p:grpSpPr>
          <a:xfrm>
            <a:off x="6386441" y="3323716"/>
            <a:ext cx="5460930" cy="472042"/>
            <a:chOff x="1841535" y="4954628"/>
            <a:chExt cx="5460930" cy="472042"/>
          </a:xfrm>
        </p:grpSpPr>
        <p:grpSp>
          <p:nvGrpSpPr>
            <p:cNvPr id="78" name="组合 77"/>
            <p:cNvGrpSpPr/>
            <p:nvPr/>
          </p:nvGrpSpPr>
          <p:grpSpPr>
            <a:xfrm>
              <a:off x="1841535" y="4983444"/>
              <a:ext cx="843427" cy="443226"/>
              <a:chOff x="666810" y="2586037"/>
              <a:chExt cx="468000" cy="245937"/>
            </a:xfrm>
          </p:grpSpPr>
          <p:sp>
            <p:nvSpPr>
              <p:cNvPr id="8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2" name="文本框 8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9" name="直接连接符 78"/>
            <p:cNvCxnSpPr>
              <a:stCxn id="8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2915073" y="4954628"/>
              <a:ext cx="4387392" cy="461665"/>
            </a:xfrm>
            <a:prstGeom prst="rect">
              <a:avLst/>
            </a:prstGeom>
            <a:noFill/>
          </p:spPr>
          <p:txBody>
            <a:bodyPr wrap="square" rtlCol="0">
              <a:spAutoFit/>
            </a:bodyPr>
            <a:lstStyle/>
            <a:p>
              <a:r>
                <a:rPr lang="zh-CN" altLang="en-US" sz="2400" dirty="0"/>
                <a:t>差动传感器与测量电桥</a:t>
              </a:r>
            </a:p>
          </p:txBody>
        </p:sp>
      </p:grpSp>
    </p:spTree>
    <p:extLst>
      <p:ext uri="{BB962C8B-B14F-4D97-AF65-F5344CB8AC3E}">
        <p14:creationId xmlns:p14="http://schemas.microsoft.com/office/powerpoint/2010/main" val="3452324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315374" y="3133018"/>
            <a:ext cx="3022079" cy="3532878"/>
            <a:chOff x="5425883" y="3160760"/>
            <a:chExt cx="3022079" cy="3532878"/>
          </a:xfrm>
        </p:grpSpPr>
        <p:sp>
          <p:nvSpPr>
            <p:cNvPr id="77829" name="矩形 4"/>
            <p:cNvSpPr>
              <a:spLocks noChangeArrowheads="1"/>
            </p:cNvSpPr>
            <p:nvPr/>
          </p:nvSpPr>
          <p:spPr bwMode="auto">
            <a:xfrm>
              <a:off x="6006393" y="3160760"/>
              <a:ext cx="2039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2400" b="1" dirty="0">
                  <a:solidFill>
                    <a:schemeClr val="tx1"/>
                  </a:solidFill>
                  <a:latin typeface="Tahoma" panose="020B0604030504040204" pitchFamily="34" charset="0"/>
                  <a:ea typeface="宋体" panose="02010600030101010101" pitchFamily="2" charset="-122"/>
                </a:rPr>
                <a:t>悬浮体型探头</a:t>
              </a:r>
              <a:endParaRPr kumimoji="1" lang="zh-CN" altLang="en-US" sz="2400" dirty="0">
                <a:solidFill>
                  <a:schemeClr val="tx1"/>
                </a:solidFill>
                <a:latin typeface="Tahoma" panose="020B0604030504040204" pitchFamily="34" charset="0"/>
                <a:ea typeface="宋体" panose="02010600030101010101" pitchFamily="2" charset="-122"/>
              </a:endParaRPr>
            </a:p>
          </p:txBody>
        </p:sp>
        <p:pic>
          <p:nvPicPr>
            <p:cNvPr id="77830" name="Picture 1"/>
            <p:cNvPicPr>
              <a:picLocks noChangeAspect="1" noChangeArrowheads="1"/>
            </p:cNvPicPr>
            <p:nvPr/>
          </p:nvPicPr>
          <p:blipFill>
            <a:blip r:embed="rId4">
              <a:extLst>
                <a:ext uri="{28A0092B-C50C-407E-A947-70E740481C1C}">
                  <a14:useLocalDpi xmlns:a14="http://schemas.microsoft.com/office/drawing/2010/main" val="0"/>
                </a:ext>
              </a:extLst>
            </a:blip>
            <a:srcRect b="5556"/>
            <a:stretch>
              <a:fillRect/>
            </a:stretch>
          </p:blipFill>
          <p:spPr bwMode="auto">
            <a:xfrm>
              <a:off x="5425883" y="4502888"/>
              <a:ext cx="1971675"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1" name="Picture 2"/>
            <p:cNvPicPr>
              <a:picLocks noChangeAspect="1" noChangeArrowheads="1"/>
            </p:cNvPicPr>
            <p:nvPr/>
          </p:nvPicPr>
          <p:blipFill>
            <a:blip r:embed="rId5">
              <a:extLst>
                <a:ext uri="{28A0092B-C50C-407E-A947-70E740481C1C}">
                  <a14:useLocalDpi xmlns:a14="http://schemas.microsoft.com/office/drawing/2010/main" val="0"/>
                </a:ext>
              </a:extLst>
            </a:blip>
            <a:srcRect b="7961"/>
            <a:stretch>
              <a:fillRect/>
            </a:stretch>
          </p:blipFill>
          <p:spPr bwMode="auto">
            <a:xfrm>
              <a:off x="7057312" y="4598138"/>
              <a:ext cx="13906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7834" name="Object 3"/>
            <p:cNvGraphicFramePr>
              <a:graphicFrameLocks noChangeAspect="1"/>
            </p:cNvGraphicFramePr>
            <p:nvPr>
              <p:extLst>
                <p:ext uri="{D42A27DB-BD31-4B8C-83A1-F6EECF244321}">
                  <p14:modId xmlns:p14="http://schemas.microsoft.com/office/powerpoint/2010/main" val="2245563953"/>
                </p:ext>
              </p:extLst>
            </p:nvPr>
          </p:nvGraphicFramePr>
          <p:xfrm>
            <a:off x="6185949" y="3622722"/>
            <a:ext cx="1427162" cy="431800"/>
          </p:xfrm>
          <a:graphic>
            <a:graphicData uri="http://schemas.openxmlformats.org/presentationml/2006/ole">
              <mc:AlternateContent xmlns:mc="http://schemas.openxmlformats.org/markup-compatibility/2006">
                <mc:Choice xmlns:v="urn:schemas-microsoft-com:vml" Requires="v">
                  <p:oleObj spid="_x0000_s15397" name="Equation" r:id="rId6" imgW="723586" imgH="215806" progId="">
                    <p:embed/>
                  </p:oleObj>
                </mc:Choice>
                <mc:Fallback>
                  <p:oleObj name="Equation" r:id="rId6" imgW="723586" imgH="215806" progId="">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5949" y="3622722"/>
                          <a:ext cx="14271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36" name="Object 5"/>
            <p:cNvGraphicFramePr>
              <a:graphicFrameLocks noChangeAspect="1"/>
            </p:cNvGraphicFramePr>
            <p:nvPr>
              <p:extLst>
                <p:ext uri="{D42A27DB-BD31-4B8C-83A1-F6EECF244321}">
                  <p14:modId xmlns:p14="http://schemas.microsoft.com/office/powerpoint/2010/main" val="1007794260"/>
                </p:ext>
              </p:extLst>
            </p:nvPr>
          </p:nvGraphicFramePr>
          <p:xfrm>
            <a:off x="6213727" y="4139208"/>
            <a:ext cx="1520825" cy="431800"/>
          </p:xfrm>
          <a:graphic>
            <a:graphicData uri="http://schemas.openxmlformats.org/presentationml/2006/ole">
              <mc:AlternateContent xmlns:mc="http://schemas.openxmlformats.org/markup-compatibility/2006">
                <mc:Choice xmlns:v="urn:schemas-microsoft-com:vml" Requires="v">
                  <p:oleObj spid="_x0000_s15398" name="Equation" r:id="rId8" imgW="774364" imgH="215806" progId="">
                    <p:embed/>
                  </p:oleObj>
                </mc:Choice>
                <mc:Fallback>
                  <p:oleObj name="Equation" r:id="rId8" imgW="774364" imgH="215806" progId="">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3727" y="4139208"/>
                          <a:ext cx="1520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 name="图示 1"/>
          <p:cNvGraphicFramePr/>
          <p:nvPr>
            <p:extLst>
              <p:ext uri="{D42A27DB-BD31-4B8C-83A1-F6EECF244321}">
                <p14:modId xmlns:p14="http://schemas.microsoft.com/office/powerpoint/2010/main" val="536772439"/>
              </p:ext>
            </p:extLst>
          </p:nvPr>
        </p:nvGraphicFramePr>
        <p:xfrm>
          <a:off x="122010" y="1419272"/>
          <a:ext cx="5105406" cy="496205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3" name="图示 2"/>
          <p:cNvGraphicFramePr/>
          <p:nvPr>
            <p:extLst>
              <p:ext uri="{D42A27DB-BD31-4B8C-83A1-F6EECF244321}">
                <p14:modId xmlns:p14="http://schemas.microsoft.com/office/powerpoint/2010/main" val="4280990075"/>
              </p:ext>
            </p:extLst>
          </p:nvPr>
        </p:nvGraphicFramePr>
        <p:xfrm>
          <a:off x="5729962" y="985384"/>
          <a:ext cx="6262452" cy="186699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77833"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77835" name="Rectangle 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pSp>
        <p:nvGrpSpPr>
          <p:cNvPr id="5" name="组合 4"/>
          <p:cNvGrpSpPr/>
          <p:nvPr/>
        </p:nvGrpSpPr>
        <p:grpSpPr>
          <a:xfrm>
            <a:off x="7690971" y="3133018"/>
            <a:ext cx="2899478" cy="3209639"/>
            <a:chOff x="7690971" y="2953177"/>
            <a:chExt cx="2899478" cy="3209639"/>
          </a:xfrm>
        </p:grpSpPr>
        <p:pic>
          <p:nvPicPr>
            <p:cNvPr id="15" name="Picture 1"/>
            <p:cNvPicPr>
              <a:picLocks noChangeAspect="1" noChangeArrowheads="1"/>
            </p:cNvPicPr>
            <p:nvPr/>
          </p:nvPicPr>
          <p:blipFill>
            <a:blip r:embed="rId20">
              <a:extLst>
                <a:ext uri="{28A0092B-C50C-407E-A947-70E740481C1C}">
                  <a14:useLocalDpi xmlns:a14="http://schemas.microsoft.com/office/drawing/2010/main" val="0"/>
                </a:ext>
              </a:extLst>
            </a:blip>
            <a:srcRect b="14833"/>
            <a:stretch>
              <a:fillRect/>
            </a:stretch>
          </p:blipFill>
          <p:spPr bwMode="auto">
            <a:xfrm>
              <a:off x="7690971" y="4300424"/>
              <a:ext cx="2899478" cy="1862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 name="Object 2"/>
            <p:cNvGraphicFramePr>
              <a:graphicFrameLocks noChangeAspect="1"/>
            </p:cNvGraphicFramePr>
            <p:nvPr>
              <p:extLst>
                <p:ext uri="{D42A27DB-BD31-4B8C-83A1-F6EECF244321}">
                  <p14:modId xmlns:p14="http://schemas.microsoft.com/office/powerpoint/2010/main" val="2000184940"/>
                </p:ext>
              </p:extLst>
            </p:nvPr>
          </p:nvGraphicFramePr>
          <p:xfrm>
            <a:off x="8151374" y="3397787"/>
            <a:ext cx="1285810" cy="456952"/>
          </p:xfrm>
          <a:graphic>
            <a:graphicData uri="http://schemas.openxmlformats.org/presentationml/2006/ole">
              <mc:AlternateContent xmlns:mc="http://schemas.openxmlformats.org/markup-compatibility/2006">
                <mc:Choice xmlns:v="urn:schemas-microsoft-com:vml" Requires="v">
                  <p:oleObj spid="_x0000_s15399" name="Equation" r:id="rId21" imgW="558558" imgH="203112" progId="">
                    <p:embed/>
                  </p:oleObj>
                </mc:Choice>
                <mc:Fallback>
                  <p:oleObj name="Equation" r:id="rId21" imgW="558558" imgH="203112" progId="">
                    <p:embed/>
                    <p:pic>
                      <p:nvPicPr>
                        <p:cNvPr id="78855" name="Object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151374" y="3397787"/>
                          <a:ext cx="1285810" cy="456952"/>
                        </a:xfrm>
                        <a:prstGeom prst="rect">
                          <a:avLst/>
                        </a:prstGeom>
                        <a:noFill/>
                        <a:ln>
                          <a:noFill/>
                        </a:ln>
                      </p:spPr>
                    </p:pic>
                  </p:oleObj>
                </mc:Fallback>
              </mc:AlternateContent>
            </a:graphicData>
          </a:graphic>
        </p:graphicFrame>
        <p:graphicFrame>
          <p:nvGraphicFramePr>
            <p:cNvPr id="17" name="Object 4"/>
            <p:cNvGraphicFramePr>
              <a:graphicFrameLocks noChangeAspect="1"/>
            </p:cNvGraphicFramePr>
            <p:nvPr>
              <p:extLst>
                <p:ext uri="{D42A27DB-BD31-4B8C-83A1-F6EECF244321}">
                  <p14:modId xmlns:p14="http://schemas.microsoft.com/office/powerpoint/2010/main" val="1131418491"/>
                </p:ext>
              </p:extLst>
            </p:nvPr>
          </p:nvGraphicFramePr>
          <p:xfrm>
            <a:off x="8151374" y="3887896"/>
            <a:ext cx="1338263" cy="431800"/>
          </p:xfrm>
          <a:graphic>
            <a:graphicData uri="http://schemas.openxmlformats.org/presentationml/2006/ole">
              <mc:AlternateContent xmlns:mc="http://schemas.openxmlformats.org/markup-compatibility/2006">
                <mc:Choice xmlns:v="urn:schemas-microsoft-com:vml" Requires="v">
                  <p:oleObj spid="_x0000_s15400" name="Equation" r:id="rId23" imgW="622030" imgH="203112" progId="">
                    <p:embed/>
                  </p:oleObj>
                </mc:Choice>
                <mc:Fallback>
                  <p:oleObj name="Equation" r:id="rId23" imgW="622030" imgH="203112" progId="">
                    <p:embed/>
                    <p:pic>
                      <p:nvPicPr>
                        <p:cNvPr id="78857" name="Object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51374" y="3887896"/>
                          <a:ext cx="13382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矩形 2"/>
            <p:cNvSpPr>
              <a:spLocks noChangeArrowheads="1"/>
            </p:cNvSpPr>
            <p:nvPr/>
          </p:nvSpPr>
          <p:spPr bwMode="auto">
            <a:xfrm>
              <a:off x="8046330" y="2953177"/>
              <a:ext cx="2041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2400" b="1" dirty="0">
                  <a:solidFill>
                    <a:schemeClr val="tx1"/>
                  </a:solidFill>
                  <a:latin typeface="Tahoma" panose="020B0604030504040204" pitchFamily="34" charset="0"/>
                  <a:ea typeface="宋体" panose="02010600030101010101" pitchFamily="2" charset="-122"/>
                </a:rPr>
                <a:t>地参考场强仪</a:t>
              </a:r>
              <a:endParaRPr kumimoji="1" lang="zh-CN" altLang="en-US" sz="2400" dirty="0">
                <a:solidFill>
                  <a:schemeClr val="tx1"/>
                </a:solidFill>
                <a:latin typeface="Tahoma" panose="020B0604030504040204" pitchFamily="34" charset="0"/>
                <a:ea typeface="宋体" panose="02010600030101010101" pitchFamily="2" charset="-122"/>
              </a:endParaRPr>
            </a:p>
          </p:txBody>
        </p:sp>
      </p:grpSp>
      <p:grpSp>
        <p:nvGrpSpPr>
          <p:cNvPr id="22" name="组合 21"/>
          <p:cNvGrpSpPr/>
          <p:nvPr/>
        </p:nvGrpSpPr>
        <p:grpSpPr>
          <a:xfrm>
            <a:off x="5895884" y="2759000"/>
            <a:ext cx="5982201" cy="3568532"/>
            <a:chOff x="-631887" y="1596586"/>
            <a:chExt cx="5982201" cy="3568532"/>
          </a:xfrm>
        </p:grpSpPr>
        <p:pic>
          <p:nvPicPr>
            <p:cNvPr id="23" name="Picture 1"/>
            <p:cNvPicPr>
              <a:picLocks noChangeAspect="1" noChangeArrowheads="1"/>
            </p:cNvPicPr>
            <p:nvPr/>
          </p:nvPicPr>
          <p:blipFill>
            <a:blip r:embed="rId25">
              <a:extLst>
                <a:ext uri="{28A0092B-C50C-407E-A947-70E740481C1C}">
                  <a14:useLocalDpi xmlns:a14="http://schemas.microsoft.com/office/drawing/2010/main" val="0"/>
                </a:ext>
              </a:extLst>
            </a:blip>
            <a:srcRect b="9921"/>
            <a:stretch>
              <a:fillRect/>
            </a:stretch>
          </p:blipFill>
          <p:spPr bwMode="auto">
            <a:xfrm>
              <a:off x="-631887" y="2708920"/>
              <a:ext cx="5982201" cy="2456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3"/>
            <p:cNvSpPr>
              <a:spLocks noChangeArrowheads="1"/>
            </p:cNvSpPr>
            <p:nvPr/>
          </p:nvSpPr>
          <p:spPr bwMode="auto">
            <a:xfrm>
              <a:off x="3224214" y="1596586"/>
              <a:ext cx="173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2400" b="1" dirty="0">
                  <a:solidFill>
                    <a:schemeClr val="tx1"/>
                  </a:solidFill>
                  <a:latin typeface="Tahoma" panose="020B0604030504040204" pitchFamily="34" charset="0"/>
                  <a:ea typeface="宋体" panose="02010600030101010101" pitchFamily="2" charset="-122"/>
                </a:rPr>
                <a:t>光电场强仪</a:t>
              </a:r>
              <a:endParaRPr kumimoji="1" lang="zh-CN" altLang="en-US" sz="2400" dirty="0">
                <a:solidFill>
                  <a:schemeClr val="tx1"/>
                </a:solidFill>
                <a:latin typeface="Tahoma" panose="020B0604030504040204" pitchFamily="34" charset="0"/>
                <a:ea typeface="宋体" panose="02010600030101010101" pitchFamily="2" charset="-122"/>
              </a:endParaRPr>
            </a:p>
          </p:txBody>
        </p:sp>
        <p:graphicFrame>
          <p:nvGraphicFramePr>
            <p:cNvPr id="25" name="Object 2"/>
            <p:cNvGraphicFramePr>
              <a:graphicFrameLocks noChangeAspect="1"/>
            </p:cNvGraphicFramePr>
            <p:nvPr>
              <p:extLst>
                <p:ext uri="{D42A27DB-BD31-4B8C-83A1-F6EECF244321}">
                  <p14:modId xmlns:p14="http://schemas.microsoft.com/office/powerpoint/2010/main" val="4250670414"/>
                </p:ext>
              </p:extLst>
            </p:nvPr>
          </p:nvGraphicFramePr>
          <p:xfrm>
            <a:off x="2424114" y="2090739"/>
            <a:ext cx="2530475" cy="431800"/>
          </p:xfrm>
          <a:graphic>
            <a:graphicData uri="http://schemas.openxmlformats.org/presentationml/2006/ole">
              <mc:AlternateContent xmlns:mc="http://schemas.openxmlformats.org/markup-compatibility/2006">
                <mc:Choice xmlns:v="urn:schemas-microsoft-com:vml" Requires="v">
                  <p:oleObj spid="_x0000_s15401" name="Equation" r:id="rId26" imgW="1167893" imgH="203112" progId="">
                    <p:embed/>
                  </p:oleObj>
                </mc:Choice>
                <mc:Fallback>
                  <p:oleObj name="Equation" r:id="rId26" imgW="1167893" imgH="203112" progId="">
                    <p:embed/>
                    <p:pic>
                      <p:nvPicPr>
                        <p:cNvPr id="79879" name="Object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424114" y="2090739"/>
                          <a:ext cx="25304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lIns="91440" tIns="45720" rIns="91440" bIns="45720" rtlCol="0" anchor="b" anchorCtr="0">
            <a:normAutofit fontScale="90000"/>
          </a:bodyPr>
          <a:lstStyle/>
          <a:p>
            <a:pPr eaLnBrk="1" hangingPunct="1"/>
            <a:r>
              <a:rPr lang="zh-CN" altLang="zh-CN" b="0">
                <a:ea typeface="宋体" panose="02010600030101010101" pitchFamily="2" charset="-122"/>
              </a:rPr>
              <a:t>常用传感器及其调理电路</a:t>
            </a:r>
            <a:endParaRPr lang="zh-CN" altLang="en-US">
              <a:ea typeface="宋体" panose="02010600030101010101" pitchFamily="2" charset="-122"/>
            </a:endParaRPr>
          </a:p>
        </p:txBody>
      </p:sp>
      <p:grpSp>
        <p:nvGrpSpPr>
          <p:cNvPr id="5" name="组合 4"/>
          <p:cNvGrpSpPr/>
          <p:nvPr/>
        </p:nvGrpSpPr>
        <p:grpSpPr>
          <a:xfrm>
            <a:off x="695400" y="907852"/>
            <a:ext cx="5460930" cy="472042"/>
            <a:chOff x="1841535" y="1274734"/>
            <a:chExt cx="5460930" cy="472042"/>
          </a:xfrm>
        </p:grpSpPr>
        <p:grpSp>
          <p:nvGrpSpPr>
            <p:cNvPr id="48" name="组合 47"/>
            <p:cNvGrpSpPr/>
            <p:nvPr/>
          </p:nvGrpSpPr>
          <p:grpSpPr>
            <a:xfrm>
              <a:off x="1841535" y="1303550"/>
              <a:ext cx="843427" cy="443226"/>
              <a:chOff x="666810" y="2586037"/>
              <a:chExt cx="468000" cy="245937"/>
            </a:xfrm>
          </p:grpSpPr>
          <p:sp>
            <p:nvSpPr>
              <p:cNvPr id="5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2" name="文本框 5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9" name="直接连接符 48"/>
            <p:cNvCxnSpPr>
              <a:stCxn id="51"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zh-CN" sz="2400" dirty="0">
                  <a:solidFill>
                    <a:schemeClr val="accent1"/>
                  </a:solidFill>
                  <a:latin typeface="Tahoma" pitchFamily="34" charset="0"/>
                </a:rPr>
                <a:t>传感器概述</a:t>
              </a:r>
              <a:endParaRPr kumimoji="1" lang="en-US" altLang="zh-CN" sz="2400" dirty="0">
                <a:solidFill>
                  <a:schemeClr val="accent1"/>
                </a:solidFill>
                <a:latin typeface="Tahoma" pitchFamily="34" charset="0"/>
              </a:endParaRPr>
            </a:p>
          </p:txBody>
        </p:sp>
      </p:grpSp>
      <p:grpSp>
        <p:nvGrpSpPr>
          <p:cNvPr id="6" name="组合 5"/>
          <p:cNvGrpSpPr/>
          <p:nvPr/>
        </p:nvGrpSpPr>
        <p:grpSpPr>
          <a:xfrm>
            <a:off x="695400" y="1504614"/>
            <a:ext cx="5460930" cy="472042"/>
            <a:chOff x="1841535" y="2194707"/>
            <a:chExt cx="5460930" cy="472042"/>
          </a:xfrm>
        </p:grpSpPr>
        <p:grpSp>
          <p:nvGrpSpPr>
            <p:cNvPr id="43" name="组合 42"/>
            <p:cNvGrpSpPr/>
            <p:nvPr/>
          </p:nvGrpSpPr>
          <p:grpSpPr>
            <a:xfrm>
              <a:off x="1841535" y="2223523"/>
              <a:ext cx="843427" cy="443226"/>
              <a:chOff x="666810" y="2586037"/>
              <a:chExt cx="468000" cy="245937"/>
            </a:xfrm>
          </p:grpSpPr>
          <p:sp>
            <p:nvSpPr>
              <p:cNvPr id="4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7" name="文本框 4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4" name="直接连接符 43"/>
            <p:cNvCxnSpPr>
              <a:stCxn id="46"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2915073" y="2194707"/>
              <a:ext cx="4387392" cy="461665"/>
            </a:xfrm>
            <a:prstGeom prst="rect">
              <a:avLst/>
            </a:prstGeom>
            <a:noFill/>
          </p:spPr>
          <p:txBody>
            <a:bodyPr wrap="square" rtlCol="0">
              <a:spAutoFit/>
            </a:bodyPr>
            <a:lstStyle/>
            <a:p>
              <a:r>
                <a:rPr lang="zh-CN" altLang="en-US" sz="2400" dirty="0"/>
                <a:t>金属温度传感器</a:t>
              </a:r>
            </a:p>
          </p:txBody>
        </p:sp>
      </p:grpSp>
      <p:grpSp>
        <p:nvGrpSpPr>
          <p:cNvPr id="7" name="组合 6"/>
          <p:cNvGrpSpPr/>
          <p:nvPr/>
        </p:nvGrpSpPr>
        <p:grpSpPr>
          <a:xfrm>
            <a:off x="695400" y="2101376"/>
            <a:ext cx="5460930" cy="472042"/>
            <a:chOff x="1841535" y="3114680"/>
            <a:chExt cx="5460930" cy="472042"/>
          </a:xfrm>
        </p:grpSpPr>
        <p:grpSp>
          <p:nvGrpSpPr>
            <p:cNvPr id="38" name="组合 37"/>
            <p:cNvGrpSpPr/>
            <p:nvPr/>
          </p:nvGrpSpPr>
          <p:grpSpPr>
            <a:xfrm>
              <a:off x="1841535" y="3143496"/>
              <a:ext cx="843427" cy="443226"/>
              <a:chOff x="666810" y="2586037"/>
              <a:chExt cx="468000" cy="245937"/>
            </a:xfrm>
          </p:grpSpPr>
          <p:sp>
            <p:nvSpPr>
              <p:cNvPr id="4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2" name="文本框 4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9" name="直接连接符 38"/>
            <p:cNvCxnSpPr>
              <a:stCxn id="41"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2915073" y="3114680"/>
              <a:ext cx="4387392" cy="461665"/>
            </a:xfrm>
            <a:prstGeom prst="rect">
              <a:avLst/>
            </a:prstGeom>
            <a:noFill/>
          </p:spPr>
          <p:txBody>
            <a:bodyPr wrap="square" rtlCol="0">
              <a:spAutoFit/>
            </a:bodyPr>
            <a:lstStyle/>
            <a:p>
              <a:r>
                <a:rPr lang="zh-CN" altLang="en-US" sz="2400" dirty="0"/>
                <a:t>热电偶</a:t>
              </a:r>
            </a:p>
          </p:txBody>
        </p:sp>
      </p:grpSp>
      <p:grpSp>
        <p:nvGrpSpPr>
          <p:cNvPr id="8" name="组合 7"/>
          <p:cNvGrpSpPr/>
          <p:nvPr/>
        </p:nvGrpSpPr>
        <p:grpSpPr>
          <a:xfrm>
            <a:off x="695400" y="2698138"/>
            <a:ext cx="5460930" cy="472042"/>
            <a:chOff x="1841535" y="4034653"/>
            <a:chExt cx="5460930" cy="472042"/>
          </a:xfrm>
        </p:grpSpPr>
        <p:grpSp>
          <p:nvGrpSpPr>
            <p:cNvPr id="33" name="组合 32"/>
            <p:cNvGrpSpPr/>
            <p:nvPr/>
          </p:nvGrpSpPr>
          <p:grpSpPr>
            <a:xfrm>
              <a:off x="1841535" y="4063469"/>
              <a:ext cx="843427" cy="443226"/>
              <a:chOff x="666810" y="2586037"/>
              <a:chExt cx="468000" cy="245937"/>
            </a:xfrm>
          </p:grpSpPr>
          <p:sp>
            <p:nvSpPr>
              <p:cNvPr id="3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7" name="文本框 3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4" name="直接连接符 33"/>
            <p:cNvCxnSpPr>
              <a:stCxn id="36"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915073" y="4034653"/>
              <a:ext cx="4387392" cy="461665"/>
            </a:xfrm>
            <a:prstGeom prst="rect">
              <a:avLst/>
            </a:prstGeom>
            <a:noFill/>
          </p:spPr>
          <p:txBody>
            <a:bodyPr wrap="square" rtlCol="0">
              <a:spAutoFit/>
            </a:bodyPr>
            <a:lstStyle/>
            <a:p>
              <a:r>
                <a:rPr lang="zh-CN" altLang="en-US" sz="2400" dirty="0"/>
                <a:t>热敏电阻</a:t>
              </a:r>
            </a:p>
          </p:txBody>
        </p:sp>
      </p:grpSp>
      <p:grpSp>
        <p:nvGrpSpPr>
          <p:cNvPr id="9" name="组合 8"/>
          <p:cNvGrpSpPr/>
          <p:nvPr/>
        </p:nvGrpSpPr>
        <p:grpSpPr>
          <a:xfrm>
            <a:off x="696234" y="3294900"/>
            <a:ext cx="5460930" cy="472042"/>
            <a:chOff x="1841535" y="4954628"/>
            <a:chExt cx="5460930" cy="472042"/>
          </a:xfrm>
        </p:grpSpPr>
        <p:grpSp>
          <p:nvGrpSpPr>
            <p:cNvPr id="28" name="组合 27"/>
            <p:cNvGrpSpPr/>
            <p:nvPr/>
          </p:nvGrpSpPr>
          <p:grpSpPr>
            <a:xfrm>
              <a:off x="1841535" y="4983444"/>
              <a:ext cx="843427" cy="443226"/>
              <a:chOff x="666810" y="2586037"/>
              <a:chExt cx="468000" cy="245937"/>
            </a:xfrm>
          </p:grpSpPr>
          <p:sp>
            <p:nvSpPr>
              <p:cNvPr id="3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2" name="文本框 3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9" name="直接连接符 28"/>
            <p:cNvCxnSpPr>
              <a:stCxn id="3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915073" y="4954628"/>
              <a:ext cx="4387392" cy="461665"/>
            </a:xfrm>
            <a:prstGeom prst="rect">
              <a:avLst/>
            </a:prstGeom>
            <a:noFill/>
          </p:spPr>
          <p:txBody>
            <a:bodyPr wrap="square" rtlCol="0">
              <a:spAutoFit/>
            </a:bodyPr>
            <a:lstStyle/>
            <a:p>
              <a:r>
                <a:rPr lang="zh-CN" altLang="en-US" sz="2400" dirty="0"/>
                <a:t>霍尔传感器</a:t>
              </a:r>
            </a:p>
          </p:txBody>
        </p:sp>
      </p:grpSp>
      <p:grpSp>
        <p:nvGrpSpPr>
          <p:cNvPr id="10" name="组合 9"/>
          <p:cNvGrpSpPr/>
          <p:nvPr/>
        </p:nvGrpSpPr>
        <p:grpSpPr>
          <a:xfrm>
            <a:off x="695400" y="3891662"/>
            <a:ext cx="5460930" cy="472042"/>
            <a:chOff x="1993935" y="1427134"/>
            <a:chExt cx="5460930" cy="472042"/>
          </a:xfrm>
        </p:grpSpPr>
        <p:grpSp>
          <p:nvGrpSpPr>
            <p:cNvPr id="23" name="组合 22"/>
            <p:cNvGrpSpPr/>
            <p:nvPr/>
          </p:nvGrpSpPr>
          <p:grpSpPr>
            <a:xfrm>
              <a:off x="1993935" y="1455950"/>
              <a:ext cx="843427" cy="443226"/>
              <a:chOff x="666810" y="2586037"/>
              <a:chExt cx="468000" cy="245937"/>
            </a:xfrm>
          </p:grpSpPr>
          <p:sp>
            <p:nvSpPr>
              <p:cNvPr id="2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7" name="文本框 2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4" name="直接连接符 23"/>
            <p:cNvCxnSpPr>
              <a:stCxn id="26"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67473" y="1427134"/>
              <a:ext cx="4387392" cy="461665"/>
            </a:xfrm>
            <a:prstGeom prst="rect">
              <a:avLst/>
            </a:prstGeom>
            <a:noFill/>
          </p:spPr>
          <p:txBody>
            <a:bodyPr wrap="square" rtlCol="0">
              <a:spAutoFit/>
            </a:bodyPr>
            <a:lstStyle/>
            <a:p>
              <a:r>
                <a:rPr lang="zh-CN" altLang="en-US" sz="2400" dirty="0"/>
                <a:t>磁阻传感器</a:t>
              </a:r>
            </a:p>
          </p:txBody>
        </p:sp>
      </p:grpSp>
      <p:grpSp>
        <p:nvGrpSpPr>
          <p:cNvPr id="11" name="组合 10"/>
          <p:cNvGrpSpPr/>
          <p:nvPr/>
        </p:nvGrpSpPr>
        <p:grpSpPr>
          <a:xfrm>
            <a:off x="695400" y="4488424"/>
            <a:ext cx="5460930" cy="472042"/>
            <a:chOff x="1841535" y="5284653"/>
            <a:chExt cx="5460930" cy="472042"/>
          </a:xfrm>
        </p:grpSpPr>
        <p:grpSp>
          <p:nvGrpSpPr>
            <p:cNvPr id="18" name="组合 17"/>
            <p:cNvGrpSpPr/>
            <p:nvPr/>
          </p:nvGrpSpPr>
          <p:grpSpPr>
            <a:xfrm>
              <a:off x="1841535" y="5313469"/>
              <a:ext cx="843427" cy="443226"/>
              <a:chOff x="666810" y="2586037"/>
              <a:chExt cx="468000" cy="245937"/>
            </a:xfrm>
          </p:grpSpPr>
          <p:sp>
            <p:nvSpPr>
              <p:cNvPr id="2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2" name="文本框 2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9" name="直接连接符 18"/>
            <p:cNvCxnSpPr>
              <a:stCxn id="21"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15073" y="5284653"/>
              <a:ext cx="4387392" cy="461665"/>
            </a:xfrm>
            <a:prstGeom prst="rect">
              <a:avLst/>
            </a:prstGeom>
            <a:noFill/>
          </p:spPr>
          <p:txBody>
            <a:bodyPr wrap="square" rtlCol="0">
              <a:spAutoFit/>
            </a:bodyPr>
            <a:lstStyle/>
            <a:p>
              <a:r>
                <a:rPr lang="zh-CN" altLang="en-US" sz="2400" dirty="0"/>
                <a:t>电场测量探头</a:t>
              </a:r>
            </a:p>
          </p:txBody>
        </p:sp>
      </p:grpSp>
      <p:grpSp>
        <p:nvGrpSpPr>
          <p:cNvPr id="12" name="组合 11"/>
          <p:cNvGrpSpPr/>
          <p:nvPr/>
        </p:nvGrpSpPr>
        <p:grpSpPr>
          <a:xfrm>
            <a:off x="695400" y="5085184"/>
            <a:ext cx="5460930" cy="472042"/>
            <a:chOff x="1841535" y="5284653"/>
            <a:chExt cx="5460930" cy="472042"/>
          </a:xfrm>
        </p:grpSpPr>
        <p:grpSp>
          <p:nvGrpSpPr>
            <p:cNvPr id="13" name="组合 12"/>
            <p:cNvGrpSpPr/>
            <p:nvPr/>
          </p:nvGrpSpPr>
          <p:grpSpPr>
            <a:xfrm>
              <a:off x="1841535" y="5313469"/>
              <a:ext cx="843427" cy="443226"/>
              <a:chOff x="666810" y="2586037"/>
              <a:chExt cx="468000" cy="245937"/>
            </a:xfrm>
          </p:grpSpPr>
          <p:sp>
            <p:nvSpPr>
              <p:cNvPr id="1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7" name="文本框 1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4" name="直接连接符 13"/>
            <p:cNvCxnSpPr>
              <a:stCxn id="16"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15073" y="5284653"/>
              <a:ext cx="4387392" cy="461665"/>
            </a:xfrm>
            <a:prstGeom prst="rect">
              <a:avLst/>
            </a:prstGeom>
            <a:noFill/>
          </p:spPr>
          <p:txBody>
            <a:bodyPr wrap="square" rtlCol="0">
              <a:spAutoFit/>
            </a:bodyPr>
            <a:lstStyle/>
            <a:p>
              <a:r>
                <a:rPr lang="zh-CN" altLang="en-US" sz="2400" dirty="0"/>
                <a:t>电涡流传感器</a:t>
              </a:r>
            </a:p>
          </p:txBody>
        </p:sp>
      </p:grpSp>
      <p:grpSp>
        <p:nvGrpSpPr>
          <p:cNvPr id="53" name="组合 52"/>
          <p:cNvGrpSpPr/>
          <p:nvPr/>
        </p:nvGrpSpPr>
        <p:grpSpPr>
          <a:xfrm>
            <a:off x="6385607" y="936668"/>
            <a:ext cx="5460930" cy="472042"/>
            <a:chOff x="1841535" y="1274734"/>
            <a:chExt cx="5460930" cy="472042"/>
          </a:xfrm>
        </p:grpSpPr>
        <p:grpSp>
          <p:nvGrpSpPr>
            <p:cNvPr id="54" name="组合 53"/>
            <p:cNvGrpSpPr/>
            <p:nvPr/>
          </p:nvGrpSpPr>
          <p:grpSpPr>
            <a:xfrm>
              <a:off x="1841535" y="1303550"/>
              <a:ext cx="843427" cy="443226"/>
              <a:chOff x="666810" y="2586037"/>
              <a:chExt cx="468000" cy="245937"/>
            </a:xfrm>
          </p:grpSpPr>
          <p:sp>
            <p:nvSpPr>
              <p:cNvPr id="57"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8" name="文本框 57"/>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9</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5" name="直接连接符 54"/>
            <p:cNvCxnSpPr>
              <a:stCxn id="57"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en-US" sz="2400" dirty="0">
                  <a:solidFill>
                    <a:schemeClr val="accent1"/>
                  </a:solidFill>
                  <a:latin typeface="Tahoma" pitchFamily="34" charset="0"/>
                </a:rPr>
                <a:t>压电传感器</a:t>
              </a:r>
            </a:p>
          </p:txBody>
        </p:sp>
      </p:grpSp>
      <p:grpSp>
        <p:nvGrpSpPr>
          <p:cNvPr id="59" name="组合 58"/>
          <p:cNvGrpSpPr/>
          <p:nvPr/>
        </p:nvGrpSpPr>
        <p:grpSpPr>
          <a:xfrm>
            <a:off x="6385607" y="1533430"/>
            <a:ext cx="5460930" cy="472042"/>
            <a:chOff x="1841535" y="2194707"/>
            <a:chExt cx="5460930" cy="472042"/>
          </a:xfrm>
        </p:grpSpPr>
        <p:grpSp>
          <p:nvGrpSpPr>
            <p:cNvPr id="60" name="组合 59"/>
            <p:cNvGrpSpPr/>
            <p:nvPr/>
          </p:nvGrpSpPr>
          <p:grpSpPr>
            <a:xfrm>
              <a:off x="1841535" y="2223523"/>
              <a:ext cx="843427" cy="443226"/>
              <a:chOff x="666810" y="2586037"/>
              <a:chExt cx="468000" cy="245937"/>
            </a:xfrm>
          </p:grpSpPr>
          <p:sp>
            <p:nvSpPr>
              <p:cNvPr id="6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4" name="文本框 6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10</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1" name="直接连接符 60"/>
            <p:cNvCxnSpPr>
              <a:stCxn id="6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2915073" y="2194707"/>
              <a:ext cx="4387392" cy="461665"/>
            </a:xfrm>
            <a:prstGeom prst="rect">
              <a:avLst/>
            </a:prstGeom>
            <a:noFill/>
          </p:spPr>
          <p:txBody>
            <a:bodyPr wrap="square" rtlCol="0">
              <a:spAutoFit/>
            </a:bodyPr>
            <a:lstStyle/>
            <a:p>
              <a:r>
                <a:rPr lang="zh-CN" altLang="en-US" sz="2400" dirty="0"/>
                <a:t>光电传感器</a:t>
              </a:r>
            </a:p>
          </p:txBody>
        </p:sp>
      </p:grpSp>
      <p:grpSp>
        <p:nvGrpSpPr>
          <p:cNvPr id="65" name="组合 64"/>
          <p:cNvGrpSpPr/>
          <p:nvPr/>
        </p:nvGrpSpPr>
        <p:grpSpPr>
          <a:xfrm>
            <a:off x="6385607" y="2130192"/>
            <a:ext cx="5460930" cy="472042"/>
            <a:chOff x="1841535" y="3114680"/>
            <a:chExt cx="5460930" cy="472042"/>
          </a:xfrm>
        </p:grpSpPr>
        <p:grpSp>
          <p:nvGrpSpPr>
            <p:cNvPr id="66" name="组合 65"/>
            <p:cNvGrpSpPr/>
            <p:nvPr/>
          </p:nvGrpSpPr>
          <p:grpSpPr>
            <a:xfrm>
              <a:off x="1841535" y="3143496"/>
              <a:ext cx="843427" cy="443226"/>
              <a:chOff x="666810" y="2586037"/>
              <a:chExt cx="468000" cy="245937"/>
            </a:xfrm>
          </p:grpSpPr>
          <p:sp>
            <p:nvSpPr>
              <p:cNvPr id="6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0" name="文本框 6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7" name="直接连接符 66"/>
            <p:cNvCxnSpPr>
              <a:stCxn id="69"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915073" y="3114680"/>
              <a:ext cx="4387392" cy="461665"/>
            </a:xfrm>
            <a:prstGeom prst="rect">
              <a:avLst/>
            </a:prstGeom>
            <a:noFill/>
          </p:spPr>
          <p:txBody>
            <a:bodyPr wrap="square" rtlCol="0">
              <a:spAutoFit/>
            </a:bodyPr>
            <a:lstStyle/>
            <a:p>
              <a:r>
                <a:rPr lang="zh-CN" altLang="en-US" sz="2400" dirty="0"/>
                <a:t>电容式传感器</a:t>
              </a:r>
            </a:p>
          </p:txBody>
        </p:sp>
      </p:grpSp>
      <p:grpSp>
        <p:nvGrpSpPr>
          <p:cNvPr id="71" name="组合 70"/>
          <p:cNvGrpSpPr/>
          <p:nvPr/>
        </p:nvGrpSpPr>
        <p:grpSpPr>
          <a:xfrm>
            <a:off x="6385607" y="2726954"/>
            <a:ext cx="5460930" cy="472042"/>
            <a:chOff x="1841535" y="4034653"/>
            <a:chExt cx="5460930" cy="472042"/>
          </a:xfrm>
        </p:grpSpPr>
        <p:grpSp>
          <p:nvGrpSpPr>
            <p:cNvPr id="72" name="组合 71"/>
            <p:cNvGrpSpPr/>
            <p:nvPr/>
          </p:nvGrpSpPr>
          <p:grpSpPr>
            <a:xfrm>
              <a:off x="1841535" y="4063469"/>
              <a:ext cx="843427" cy="443226"/>
              <a:chOff x="666810" y="2586037"/>
              <a:chExt cx="468000" cy="245937"/>
            </a:xfrm>
          </p:grpSpPr>
          <p:sp>
            <p:nvSpPr>
              <p:cNvPr id="75"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6" name="文本框 75"/>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3" name="直接连接符 72"/>
            <p:cNvCxnSpPr>
              <a:stCxn id="75"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2915073" y="4034653"/>
              <a:ext cx="4387392" cy="461665"/>
            </a:xfrm>
            <a:prstGeom prst="rect">
              <a:avLst/>
            </a:prstGeom>
            <a:noFill/>
          </p:spPr>
          <p:txBody>
            <a:bodyPr wrap="square" rtlCol="0">
              <a:spAutoFit/>
            </a:bodyPr>
            <a:lstStyle/>
            <a:p>
              <a:r>
                <a:rPr lang="zh-CN" altLang="en-US" sz="2400" dirty="0"/>
                <a:t>电感式传感器</a:t>
              </a:r>
            </a:p>
          </p:txBody>
        </p:sp>
      </p:grpSp>
      <p:grpSp>
        <p:nvGrpSpPr>
          <p:cNvPr id="77" name="组合 76"/>
          <p:cNvGrpSpPr/>
          <p:nvPr/>
        </p:nvGrpSpPr>
        <p:grpSpPr>
          <a:xfrm>
            <a:off x="6386441" y="3323716"/>
            <a:ext cx="5460930" cy="472042"/>
            <a:chOff x="1841535" y="4954628"/>
            <a:chExt cx="5460930" cy="472042"/>
          </a:xfrm>
        </p:grpSpPr>
        <p:grpSp>
          <p:nvGrpSpPr>
            <p:cNvPr id="78" name="组合 77"/>
            <p:cNvGrpSpPr/>
            <p:nvPr/>
          </p:nvGrpSpPr>
          <p:grpSpPr>
            <a:xfrm>
              <a:off x="1841535" y="4983444"/>
              <a:ext cx="843427" cy="443226"/>
              <a:chOff x="666810" y="2586037"/>
              <a:chExt cx="468000" cy="245937"/>
            </a:xfrm>
          </p:grpSpPr>
          <p:sp>
            <p:nvSpPr>
              <p:cNvPr id="8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2" name="文本框 8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9" name="直接连接符 78"/>
            <p:cNvCxnSpPr>
              <a:stCxn id="8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2915073" y="4954628"/>
              <a:ext cx="4387392" cy="461665"/>
            </a:xfrm>
            <a:prstGeom prst="rect">
              <a:avLst/>
            </a:prstGeom>
            <a:noFill/>
          </p:spPr>
          <p:txBody>
            <a:bodyPr wrap="square" rtlCol="0">
              <a:spAutoFit/>
            </a:bodyPr>
            <a:lstStyle/>
            <a:p>
              <a:r>
                <a:rPr lang="zh-CN" altLang="en-US" sz="2400" dirty="0"/>
                <a:t>差动传感器与测量电桥</a:t>
              </a:r>
            </a:p>
          </p:txBody>
        </p:sp>
      </p:grpSp>
    </p:spTree>
    <p:extLst>
      <p:ext uri="{BB962C8B-B14F-4D97-AF65-F5344CB8AC3E}">
        <p14:creationId xmlns:p14="http://schemas.microsoft.com/office/powerpoint/2010/main" val="8285013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vert="horz" lIns="91440" tIns="45720" rIns="91440" bIns="45720" rtlCol="0" anchor="b" anchorCtr="0">
            <a:normAutofit/>
          </a:bodyPr>
          <a:lstStyle/>
          <a:p>
            <a:pPr marL="838200" indent="-838200"/>
            <a:r>
              <a:rPr lang="zh-CN" altLang="en-US" dirty="0">
                <a:latin typeface="+mj-ea"/>
              </a:rPr>
              <a:t>电涡流传感器</a:t>
            </a:r>
          </a:p>
        </p:txBody>
      </p:sp>
      <p:sp>
        <p:nvSpPr>
          <p:cNvPr id="269315" name="Rectangle 3"/>
          <p:cNvSpPr>
            <a:spLocks noRot="1" noChangeArrowheads="1"/>
          </p:cNvSpPr>
          <p:nvPr/>
        </p:nvSpPr>
        <p:spPr bwMode="auto">
          <a:xfrm>
            <a:off x="1919288" y="1700213"/>
            <a:ext cx="8001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buClr>
                <a:schemeClr val="folHlink"/>
              </a:buClr>
              <a:buSzPct val="60000"/>
              <a:buFont typeface="Wingdings" panose="05000000000000000000" pitchFamily="2" charset="2"/>
              <a:buNone/>
            </a:pPr>
            <a:endParaRPr lang="zh-CN" altLang="en-US" sz="2600" b="1" dirty="0">
              <a:solidFill>
                <a:schemeClr val="tx1"/>
              </a:solidFill>
              <a:latin typeface="宋体" panose="02010600030101010101" pitchFamily="2" charset="-122"/>
              <a:ea typeface="宋体" panose="02010600030101010101" pitchFamily="2" charset="-122"/>
            </a:endParaRPr>
          </a:p>
          <a:p>
            <a:pPr eaLnBrk="1" hangingPunct="1">
              <a:lnSpc>
                <a:spcPct val="100000"/>
              </a:lnSpc>
              <a:buClr>
                <a:schemeClr val="folHlink"/>
              </a:buClr>
              <a:buSzPct val="60000"/>
              <a:buFont typeface="Wingdings" panose="05000000000000000000" pitchFamily="2" charset="2"/>
              <a:buNone/>
            </a:pPr>
            <a:r>
              <a:rPr lang="zh-CN" altLang="en-US" sz="2600" b="1" dirty="0">
                <a:solidFill>
                  <a:schemeClr val="tx2"/>
                </a:solidFill>
                <a:latin typeface="宋体" panose="02010600030101010101" pitchFamily="2" charset="-122"/>
                <a:ea typeface="宋体" panose="02010600030101010101" pitchFamily="2" charset="-122"/>
              </a:rPr>
              <a:t>    </a:t>
            </a:r>
          </a:p>
          <a:p>
            <a:pPr eaLnBrk="1" hangingPunct="1">
              <a:lnSpc>
                <a:spcPct val="100000"/>
              </a:lnSpc>
              <a:buClr>
                <a:schemeClr val="folHlink"/>
              </a:buClr>
              <a:buSzPct val="60000"/>
              <a:buFont typeface="Wingdings" panose="05000000000000000000" pitchFamily="2" charset="2"/>
              <a:buNone/>
            </a:pPr>
            <a:endParaRPr lang="en-US" altLang="zh-CN" sz="2600" b="1" dirty="0">
              <a:solidFill>
                <a:schemeClr val="tx2"/>
              </a:solidFill>
              <a:latin typeface="宋体" panose="02010600030101010101" pitchFamily="2" charset="-122"/>
              <a:ea typeface="宋体" panose="02010600030101010101" pitchFamily="2" charset="-122"/>
            </a:endParaRPr>
          </a:p>
        </p:txBody>
      </p:sp>
      <p:sp>
        <p:nvSpPr>
          <p:cNvPr id="82948" name="Object 2"/>
          <p:cNvSpPr txBox="1"/>
          <p:nvPr/>
        </p:nvSpPr>
        <p:spPr bwMode="auto">
          <a:xfrm>
            <a:off x="6038850" y="3321050"/>
            <a:ext cx="114300" cy="215900"/>
          </a:xfrm>
          <a:prstGeom prst="rect">
            <a:avLst/>
          </a:prstGeom>
          <a:noFill/>
          <a:ln>
            <a:noFill/>
          </a:ln>
        </p:spPr>
        <p:txBody>
          <a:bodyPr>
            <a:normAutofit fontScale="55000" lnSpcReduction="20000"/>
          </a:bodyPr>
          <a:lstStyle/>
          <a:p>
            <a:endParaRPr lang="zh-CN" altLang="en-US"/>
          </a:p>
        </p:txBody>
      </p:sp>
      <p:sp>
        <p:nvSpPr>
          <p:cNvPr id="8" name="Text Box 10">
            <a:extLst>
              <a:ext uri="{FF2B5EF4-FFF2-40B4-BE49-F238E27FC236}">
                <a16:creationId xmlns:a16="http://schemas.microsoft.com/office/drawing/2014/main" id="{91EB4D56-D0A7-417E-B2C1-D878D98D3047}"/>
              </a:ext>
            </a:extLst>
          </p:cNvPr>
          <p:cNvSpPr txBox="1">
            <a:spLocks noChangeArrowheads="1"/>
          </p:cNvSpPr>
          <p:nvPr/>
        </p:nvSpPr>
        <p:spPr bwMode="auto">
          <a:xfrm>
            <a:off x="947395" y="5049222"/>
            <a:ext cx="10411509" cy="833178"/>
          </a:xfrm>
          <a:prstGeom prst="rect">
            <a:avLst/>
          </a:prstGeom>
          <a:noFill/>
          <a:ln>
            <a:noFill/>
          </a:ln>
          <a:effectLst/>
          <a:extLst>
            <a:ext uri="{909E8E84-426E-40DD-AFC4-6F175D3DCCD1}">
              <a14:hiddenFill xmlns:a14="http://schemas.microsoft.com/office/drawing/2010/main">
                <a:solidFill>
                  <a:srgbClr val="990033">
                    <a:alpha val="96077"/>
                  </a:srgbClr>
                </a:solidFill>
              </a14:hiddenFill>
            </a:ext>
            <a:ext uri="{91240B29-F687-4F45-9708-019B960494DF}">
              <a14:hiddenLine xmlns:a14="http://schemas.microsoft.com/office/drawing/2010/main" w="3175" algn="ctr">
                <a:solidFill>
                  <a:srgbClr val="66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dirty="0">
                <a:solidFill>
                  <a:srgbClr val="FF0000"/>
                </a:solidFill>
                <a:latin typeface="华文仿宋" panose="02010600040101010101" pitchFamily="2" charset="-122"/>
                <a:ea typeface="华文仿宋" panose="02010600040101010101" pitchFamily="2" charset="-122"/>
              </a:rPr>
              <a:t>最大特点：</a:t>
            </a:r>
            <a:r>
              <a:rPr lang="zh-CN" altLang="en-US" sz="2400" dirty="0">
                <a:latin typeface="华文仿宋" panose="02010600040101010101" pitchFamily="2" charset="-122"/>
                <a:ea typeface="华文仿宋" panose="02010600040101010101" pitchFamily="2" charset="-122"/>
              </a:rPr>
              <a:t>可以对一些参数进行</a:t>
            </a:r>
            <a:r>
              <a:rPr lang="zh-CN" altLang="en-US" sz="2400" dirty="0">
                <a:solidFill>
                  <a:srgbClr val="FF0000"/>
                </a:solidFill>
                <a:latin typeface="华文仿宋" panose="02010600040101010101" pitchFamily="2" charset="-122"/>
                <a:ea typeface="华文仿宋" panose="02010600040101010101" pitchFamily="2" charset="-122"/>
              </a:rPr>
              <a:t>非接触式</a:t>
            </a:r>
            <a:r>
              <a:rPr lang="zh-CN" altLang="en-US" sz="2400" dirty="0">
                <a:latin typeface="华文仿宋" panose="02010600040101010101" pitchFamily="2" charset="-122"/>
                <a:ea typeface="华文仿宋" panose="02010600040101010101" pitchFamily="2" charset="-122"/>
              </a:rPr>
              <a:t>的连续测量，动态响应好，灵敏度高，测量线性范围大（</a:t>
            </a:r>
            <a:r>
              <a:rPr lang="en-US" altLang="zh-CN" sz="2400" dirty="0">
                <a:latin typeface="华文仿宋" panose="02010600040101010101" pitchFamily="2" charset="-122"/>
                <a:ea typeface="华文仿宋" panose="02010600040101010101" pitchFamily="2" charset="-122"/>
              </a:rPr>
              <a:t>300μm~1000mm</a:t>
            </a:r>
            <a:r>
              <a:rPr lang="zh-CN" altLang="en-US" sz="2400" dirty="0">
                <a:latin typeface="华文仿宋" panose="02010600040101010101" pitchFamily="2" charset="-122"/>
                <a:ea typeface="华文仿宋" panose="02010600040101010101" pitchFamily="2" charset="-122"/>
              </a:rPr>
              <a:t>），抗干扰能力强。</a:t>
            </a:r>
          </a:p>
        </p:txBody>
      </p:sp>
      <p:sp>
        <p:nvSpPr>
          <p:cNvPr id="9" name="Rectangle 6">
            <a:extLst>
              <a:ext uri="{FF2B5EF4-FFF2-40B4-BE49-F238E27FC236}">
                <a16:creationId xmlns:a16="http://schemas.microsoft.com/office/drawing/2014/main" id="{5E8D6EF3-B544-4640-95B6-5AC32A51DCF0}"/>
              </a:ext>
            </a:extLst>
          </p:cNvPr>
          <p:cNvSpPr>
            <a:spLocks noChangeArrowheads="1"/>
          </p:cNvSpPr>
          <p:nvPr/>
        </p:nvSpPr>
        <p:spPr bwMode="auto">
          <a:xfrm>
            <a:off x="804168" y="2508123"/>
            <a:ext cx="1046936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00"/>
              </a:buClr>
              <a:buFontTx/>
              <a:buNone/>
            </a:pPr>
            <a:r>
              <a:rPr lang="zh-CN" altLang="en-US" sz="2000" dirty="0">
                <a:latin typeface="华文仿宋" panose="02010600040101010101" pitchFamily="2" charset="-122"/>
                <a:ea typeface="华文仿宋" panose="02010600040101010101" pitchFamily="2" charset="-122"/>
              </a:rPr>
              <a:t>      </a:t>
            </a:r>
            <a:r>
              <a:rPr lang="zh-CN" altLang="en-US" sz="2400" dirty="0">
                <a:latin typeface="华文仿宋" panose="02010600040101010101" pitchFamily="2" charset="-122"/>
                <a:ea typeface="华文仿宋" panose="02010600040101010101" pitchFamily="2" charset="-122"/>
              </a:rPr>
              <a:t>当金属板置于</a:t>
            </a:r>
            <a:r>
              <a:rPr lang="zh-CN" altLang="en-US" sz="2400" dirty="0">
                <a:solidFill>
                  <a:srgbClr val="FF0000"/>
                </a:solidFill>
                <a:latin typeface="黑体" panose="02010609060101010101" pitchFamily="49" charset="-122"/>
                <a:ea typeface="黑体" panose="02010609060101010101" pitchFamily="49" charset="-122"/>
              </a:rPr>
              <a:t>变化磁场</a:t>
            </a:r>
            <a:r>
              <a:rPr lang="zh-CN" altLang="en-US" sz="2400" dirty="0">
                <a:latin typeface="华文仿宋" panose="02010600040101010101" pitchFamily="2" charset="-122"/>
                <a:ea typeface="华文仿宋" panose="02010600040101010101" pitchFamily="2" charset="-122"/>
              </a:rPr>
              <a:t>中时，在金属板中产生感应电流，这种电流在金属体内是闭合的，称为</a:t>
            </a:r>
            <a:r>
              <a:rPr lang="zh-CN" altLang="en-US" sz="2400" dirty="0">
                <a:solidFill>
                  <a:srgbClr val="FF0000"/>
                </a:solidFill>
                <a:latin typeface="黑体" panose="02010609060101010101" pitchFamily="49" charset="-122"/>
                <a:ea typeface="黑体" panose="02010609060101010101" pitchFamily="49" charset="-122"/>
              </a:rPr>
              <a:t>涡流，</a:t>
            </a:r>
            <a:r>
              <a:rPr lang="zh-CN" altLang="en-US" sz="2400" dirty="0">
                <a:latin typeface="华文仿宋" panose="02010600040101010101" pitchFamily="2" charset="-122"/>
                <a:ea typeface="华文仿宋" panose="02010600040101010101" pitchFamily="2" charset="-122"/>
              </a:rPr>
              <a:t>这种现象称为</a:t>
            </a:r>
            <a:r>
              <a:rPr lang="zh-CN" altLang="en-US" sz="2400" dirty="0">
                <a:solidFill>
                  <a:srgbClr val="FF0000"/>
                </a:solidFill>
                <a:latin typeface="黑体" panose="02010609060101010101" pitchFamily="49" charset="-122"/>
                <a:ea typeface="黑体" panose="02010609060101010101" pitchFamily="49" charset="-122"/>
              </a:rPr>
              <a:t>涡流效应</a:t>
            </a:r>
            <a:r>
              <a:rPr lang="zh-CN" altLang="en-US" sz="2400" dirty="0">
                <a:latin typeface="华文仿宋" panose="02010600040101010101" pitchFamily="2" charset="-122"/>
                <a:ea typeface="华文仿宋" panose="02010600040101010101" pitchFamily="2" charset="-122"/>
              </a:rPr>
              <a:t>。</a:t>
            </a:r>
            <a:endParaRPr lang="en-US" altLang="zh-CN" sz="2400" dirty="0">
              <a:latin typeface="华文仿宋" panose="02010600040101010101" pitchFamily="2" charset="-122"/>
              <a:ea typeface="华文仿宋" panose="02010600040101010101" pitchFamily="2" charset="-122"/>
            </a:endParaRPr>
          </a:p>
          <a:p>
            <a:pPr eaLnBrk="1" hangingPunct="1">
              <a:spcBef>
                <a:spcPct val="0"/>
              </a:spcBef>
              <a:buClr>
                <a:srgbClr val="FF0000"/>
              </a:buClr>
              <a:buFontTx/>
              <a:buNone/>
            </a:pPr>
            <a:endParaRPr lang="en-US" altLang="zh-CN" sz="2400" dirty="0">
              <a:latin typeface="华文仿宋" panose="02010600040101010101" pitchFamily="2" charset="-122"/>
              <a:ea typeface="华文仿宋" panose="02010600040101010101" pitchFamily="2" charset="-122"/>
            </a:endParaRPr>
          </a:p>
          <a:p>
            <a:pPr eaLnBrk="1" hangingPunct="1">
              <a:spcBef>
                <a:spcPct val="0"/>
              </a:spcBef>
              <a:buClr>
                <a:srgbClr val="FF0000"/>
              </a:buClr>
              <a:buFontTx/>
              <a:buNone/>
            </a:pPr>
            <a:endParaRPr lang="en-US" altLang="zh-CN" sz="2400" dirty="0">
              <a:latin typeface="华文仿宋" panose="02010600040101010101" pitchFamily="2" charset="-122"/>
              <a:ea typeface="华文仿宋" panose="02010600040101010101" pitchFamily="2" charset="-122"/>
            </a:endParaRPr>
          </a:p>
          <a:p>
            <a:pPr eaLnBrk="1" hangingPunct="1">
              <a:spcBef>
                <a:spcPct val="0"/>
              </a:spcBef>
              <a:buClr>
                <a:srgbClr val="FF0000"/>
              </a:buClr>
              <a:buFontTx/>
              <a:buNone/>
            </a:pPr>
            <a:r>
              <a:rPr lang="zh-CN" altLang="en-US" sz="2400" dirty="0">
                <a:solidFill>
                  <a:srgbClr val="FF0000"/>
                </a:solidFill>
                <a:latin typeface="华文仿宋" panose="02010600040101010101" pitchFamily="2" charset="-122"/>
                <a:ea typeface="华文仿宋" panose="02010600040101010101" pitchFamily="2" charset="-122"/>
              </a:rPr>
              <a:t>基于涡流效应的传感器，即为电涡流传感器</a:t>
            </a:r>
          </a:p>
        </p:txBody>
      </p:sp>
      <p:sp>
        <p:nvSpPr>
          <p:cNvPr id="3" name="文本框 2">
            <a:extLst>
              <a:ext uri="{FF2B5EF4-FFF2-40B4-BE49-F238E27FC236}">
                <a16:creationId xmlns:a16="http://schemas.microsoft.com/office/drawing/2014/main" id="{2102E7CE-4604-5B0A-98C2-EFEC74307446}"/>
              </a:ext>
            </a:extLst>
          </p:cNvPr>
          <p:cNvSpPr txBox="1"/>
          <p:nvPr/>
        </p:nvSpPr>
        <p:spPr>
          <a:xfrm>
            <a:off x="915818" y="1630487"/>
            <a:ext cx="3235965" cy="523220"/>
          </a:xfrm>
          <a:prstGeom prst="rect">
            <a:avLst/>
          </a:prstGeom>
          <a:noFill/>
        </p:spPr>
        <p:txBody>
          <a:bodyPr wrap="square">
            <a:spAutoFit/>
          </a:bodyPr>
          <a:lstStyle/>
          <a:p>
            <a:r>
              <a:rPr lang="zh-CN" altLang="en-US" sz="2800" dirty="0">
                <a:solidFill>
                  <a:srgbClr val="FF0000"/>
                </a:solidFill>
                <a:latin typeface="黑体" panose="02010609060101010101" pitchFamily="49" charset="-122"/>
                <a:ea typeface="黑体" panose="02010609060101010101" pitchFamily="49" charset="-122"/>
              </a:rPr>
              <a:t>涡流效应？</a:t>
            </a:r>
            <a:endParaRPr lang="zh-CN" altLang="en-US" sz="2800"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658701" y="975601"/>
            <a:ext cx="2917019" cy="574183"/>
          </a:xfrm>
        </p:spPr>
        <p:txBody>
          <a:bodyPr vert="horz" lIns="91440" tIns="45720" rIns="91440" bIns="45720" rtlCol="0" anchor="b" anchorCtr="0">
            <a:normAutofit/>
          </a:bodyPr>
          <a:lstStyle/>
          <a:p>
            <a:pPr marL="838200" indent="-838200"/>
            <a:r>
              <a:rPr lang="zh-CN" altLang="en-US" dirty="0">
                <a:latin typeface="+mj-ea"/>
              </a:rPr>
              <a:t>涡流效应演示</a:t>
            </a:r>
          </a:p>
        </p:txBody>
      </p:sp>
      <p:sp>
        <p:nvSpPr>
          <p:cNvPr id="270339" name="Rectangle 3"/>
          <p:cNvSpPr>
            <a:spLocks noRot="1" noChangeArrowheads="1"/>
          </p:cNvSpPr>
          <p:nvPr/>
        </p:nvSpPr>
        <p:spPr bwMode="auto">
          <a:xfrm>
            <a:off x="2135188" y="2060576"/>
            <a:ext cx="5473700" cy="3725863"/>
          </a:xfrm>
          <a:prstGeom prst="rect">
            <a:avLst/>
          </a:prstGeom>
          <a:noFill/>
          <a:ln w="9525">
            <a:noFill/>
            <a:miter lim="800000"/>
            <a:headEnd/>
            <a:tailEnd/>
          </a:ln>
        </p:spPr>
        <p:txBody>
          <a:bodyPr/>
          <a:lstStyle/>
          <a:p>
            <a:pPr marL="342900" indent="-342900" eaLnBrk="1" hangingPunct="1">
              <a:spcBef>
                <a:spcPct val="20000"/>
              </a:spcBef>
              <a:buClr>
                <a:schemeClr val="folHlink"/>
              </a:buClr>
              <a:buSzPct val="60000"/>
              <a:defRPr/>
            </a:pPr>
            <a:r>
              <a:rPr lang="en-US" altLang="zh-CN" sz="2000" b="1" dirty="0">
                <a:solidFill>
                  <a:schemeClr val="tx1"/>
                </a:solidFill>
                <a:latin typeface="宋体" pitchFamily="2" charset="-122"/>
              </a:rPr>
              <a:t>        </a:t>
            </a:r>
          </a:p>
        </p:txBody>
      </p:sp>
      <p:pic>
        <p:nvPicPr>
          <p:cNvPr id="8" name="Picture 5" descr="呼啦圈">
            <a:extLst>
              <a:ext uri="{FF2B5EF4-FFF2-40B4-BE49-F238E27FC236}">
                <a16:creationId xmlns:a16="http://schemas.microsoft.com/office/drawing/2014/main" id="{86D40DD5-8DD7-4931-9E60-C7C9D7BF2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264" y="2112566"/>
            <a:ext cx="5513387"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6">
            <a:extLst>
              <a:ext uri="{FF2B5EF4-FFF2-40B4-BE49-F238E27FC236}">
                <a16:creationId xmlns:a16="http://schemas.microsoft.com/office/drawing/2014/main" id="{A69272ED-05E5-435C-A525-2C463BC59026}"/>
              </a:ext>
            </a:extLst>
          </p:cNvPr>
          <p:cNvSpPr>
            <a:spLocks noChangeArrowheads="1"/>
          </p:cNvSpPr>
          <p:nvPr/>
        </p:nvSpPr>
        <p:spPr bwMode="auto">
          <a:xfrm>
            <a:off x="5430838" y="2060848"/>
            <a:ext cx="19812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sp>
        <p:nvSpPr>
          <p:cNvPr id="11" name="Text Box 3">
            <a:extLst>
              <a:ext uri="{FF2B5EF4-FFF2-40B4-BE49-F238E27FC236}">
                <a16:creationId xmlns:a16="http://schemas.microsoft.com/office/drawing/2014/main" id="{D270537C-DF58-4E72-B914-D637874B85BF}"/>
              </a:ext>
            </a:extLst>
          </p:cNvPr>
          <p:cNvSpPr txBox="1">
            <a:spLocks noChangeArrowheads="1"/>
          </p:cNvSpPr>
          <p:nvPr/>
        </p:nvSpPr>
        <p:spPr bwMode="auto">
          <a:xfrm>
            <a:off x="7248128" y="2236945"/>
            <a:ext cx="3615878" cy="3692934"/>
          </a:xfrm>
          <a:prstGeom prst="rect">
            <a:avLst/>
          </a:prstGeom>
          <a:noFill/>
          <a:ln w="34925">
            <a:solidFill>
              <a:srgbClr val="FF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FontTx/>
              <a:buNone/>
            </a:pPr>
            <a:r>
              <a:rPr lang="zh-CN" altLang="en-US" sz="2400" b="1" dirty="0">
                <a:latin typeface="Times New Roman" panose="02020603050405020304" pitchFamily="18" charset="0"/>
                <a:ea typeface="华文宋体" panose="02010600040101010101" pitchFamily="2" charset="-122"/>
              </a:rPr>
              <a:t>     </a:t>
            </a:r>
            <a:endParaRPr lang="en-US" altLang="zh-CN" sz="2400" b="1" dirty="0">
              <a:latin typeface="Times New Roman" panose="02020603050405020304" pitchFamily="18" charset="0"/>
              <a:ea typeface="华文宋体" panose="02010600040101010101" pitchFamily="2" charset="-122"/>
            </a:endParaRPr>
          </a:p>
          <a:p>
            <a:pPr algn="just" eaLnBrk="1" hangingPunct="1">
              <a:lnSpc>
                <a:spcPct val="110000"/>
              </a:lnSpc>
              <a:spcBef>
                <a:spcPct val="50000"/>
              </a:spcBef>
              <a:buFontTx/>
              <a:buNone/>
            </a:pPr>
            <a:r>
              <a:rPr lang="en-US" altLang="zh-CN" sz="2400" b="1" dirty="0">
                <a:latin typeface="Times New Roman" panose="02020603050405020304" pitchFamily="18" charset="0"/>
                <a:ea typeface="华文宋体" panose="02010600040101010101" pitchFamily="2" charset="-122"/>
              </a:rPr>
              <a:t>     </a:t>
            </a:r>
            <a:r>
              <a:rPr lang="zh-CN" altLang="en-US" sz="2400" b="1" dirty="0">
                <a:latin typeface="Times New Roman" panose="02020603050405020304" pitchFamily="18" charset="0"/>
                <a:ea typeface="华文宋体" panose="02010600040101010101" pitchFamily="2" charset="-122"/>
              </a:rPr>
              <a:t>当线圈与金属板的距离</a:t>
            </a:r>
            <a:r>
              <a:rPr lang="en-US" altLang="zh-CN" sz="2400" b="1" i="1" dirty="0">
                <a:solidFill>
                  <a:srgbClr val="FF0000"/>
                </a:solidFill>
                <a:latin typeface="Times New Roman" panose="02020603050405020304" pitchFamily="18" charset="0"/>
                <a:ea typeface="华文宋体" panose="02010600040101010101" pitchFamily="2" charset="-122"/>
              </a:rPr>
              <a:t>x </a:t>
            </a:r>
            <a:r>
              <a:rPr lang="zh-CN" altLang="en-US" sz="2400" b="1" dirty="0">
                <a:solidFill>
                  <a:srgbClr val="FF0000"/>
                </a:solidFill>
                <a:latin typeface="Times New Roman" panose="02020603050405020304" pitchFamily="18" charset="0"/>
                <a:ea typeface="华文宋体" panose="02010600040101010101" pitchFamily="2" charset="-122"/>
              </a:rPr>
              <a:t>减小</a:t>
            </a:r>
            <a:r>
              <a:rPr lang="zh-CN" altLang="en-US" sz="2400" b="1" dirty="0">
                <a:latin typeface="Times New Roman" panose="02020603050405020304" pitchFamily="18" charset="0"/>
                <a:ea typeface="华文宋体" panose="02010600040101010101" pitchFamily="2" charset="-122"/>
              </a:rPr>
              <a:t>时，线圈的</a:t>
            </a:r>
            <a:r>
              <a:rPr lang="zh-CN" altLang="en-US" sz="2400" b="1" dirty="0">
                <a:solidFill>
                  <a:srgbClr val="FF0000"/>
                </a:solidFill>
                <a:latin typeface="Times New Roman" panose="02020603050405020304" pitchFamily="18" charset="0"/>
                <a:ea typeface="华文宋体" panose="02010600040101010101" pitchFamily="2" charset="-122"/>
              </a:rPr>
              <a:t>等效电感</a:t>
            </a:r>
            <a:r>
              <a:rPr lang="en-US" altLang="zh-CN" sz="2400" b="1" i="1" dirty="0">
                <a:solidFill>
                  <a:srgbClr val="FF0000"/>
                </a:solidFill>
                <a:latin typeface="Times New Roman" panose="02020603050405020304" pitchFamily="18" charset="0"/>
                <a:ea typeface="华文宋体" panose="02010600040101010101" pitchFamily="2" charset="-122"/>
              </a:rPr>
              <a:t>L </a:t>
            </a:r>
            <a:r>
              <a:rPr lang="zh-CN" altLang="en-US" sz="2400" b="1" dirty="0">
                <a:solidFill>
                  <a:srgbClr val="FF0000"/>
                </a:solidFill>
                <a:latin typeface="Times New Roman" panose="02020603050405020304" pitchFamily="18" charset="0"/>
                <a:ea typeface="华文宋体" panose="02010600040101010101" pitchFamily="2" charset="-122"/>
              </a:rPr>
              <a:t>及感抗</a:t>
            </a:r>
            <a:r>
              <a:rPr lang="en-US" altLang="zh-CN" sz="2400" b="1" i="1" dirty="0">
                <a:solidFill>
                  <a:srgbClr val="FF0000"/>
                </a:solidFill>
                <a:latin typeface="Times New Roman" panose="02020603050405020304" pitchFamily="18" charset="0"/>
                <a:ea typeface="华文宋体" panose="02010600040101010101" pitchFamily="2" charset="-122"/>
              </a:rPr>
              <a:t>X</a:t>
            </a:r>
            <a:r>
              <a:rPr lang="en-US" altLang="zh-CN" sz="2400" b="1" i="1" baseline="-30000" dirty="0">
                <a:solidFill>
                  <a:srgbClr val="FF0000"/>
                </a:solidFill>
                <a:latin typeface="Times New Roman" panose="02020603050405020304" pitchFamily="18" charset="0"/>
                <a:ea typeface="华文宋体" panose="02010600040101010101" pitchFamily="2" charset="-122"/>
              </a:rPr>
              <a:t>L</a:t>
            </a:r>
            <a:r>
              <a:rPr lang="zh-CN" altLang="en-US" sz="2400" b="1" dirty="0">
                <a:solidFill>
                  <a:srgbClr val="FF0000"/>
                </a:solidFill>
                <a:latin typeface="Times New Roman" panose="02020603050405020304" pitchFamily="18" charset="0"/>
                <a:ea typeface="华文宋体" panose="02010600040101010101" pitchFamily="2" charset="-122"/>
              </a:rPr>
              <a:t>减小</a:t>
            </a:r>
            <a:r>
              <a:rPr lang="zh-CN" altLang="en-US" sz="2400" b="1" dirty="0">
                <a:latin typeface="Times New Roman" panose="02020603050405020304" pitchFamily="18" charset="0"/>
                <a:ea typeface="华文宋体" panose="02010600040101010101" pitchFamily="2" charset="-122"/>
              </a:rPr>
              <a:t>，但等效电阻</a:t>
            </a:r>
            <a:r>
              <a:rPr lang="en-US" altLang="zh-CN" sz="2400" b="1" i="1" dirty="0">
                <a:solidFill>
                  <a:srgbClr val="FF0000"/>
                </a:solidFill>
                <a:latin typeface="Times New Roman" panose="02020603050405020304" pitchFamily="18" charset="0"/>
                <a:ea typeface="华文宋体" panose="02010600040101010101" pitchFamily="2" charset="-122"/>
              </a:rPr>
              <a:t>R </a:t>
            </a:r>
            <a:r>
              <a:rPr lang="zh-CN" altLang="en-US" sz="2400" b="1" dirty="0">
                <a:solidFill>
                  <a:srgbClr val="FF0000"/>
                </a:solidFill>
                <a:latin typeface="Times New Roman" panose="02020603050405020304" pitchFamily="18" charset="0"/>
                <a:ea typeface="华文宋体" panose="02010600040101010101" pitchFamily="2" charset="-122"/>
              </a:rPr>
              <a:t>增大</a:t>
            </a:r>
            <a:r>
              <a:rPr lang="zh-CN" altLang="en-US" sz="2400" b="1" dirty="0">
                <a:latin typeface="Times New Roman" panose="02020603050405020304" pitchFamily="18" charset="0"/>
                <a:ea typeface="华文宋体" panose="02010600040101010101" pitchFamily="2" charset="-122"/>
              </a:rPr>
              <a:t>。</a:t>
            </a:r>
          </a:p>
          <a:p>
            <a:pPr algn="just" eaLnBrk="1" hangingPunct="1">
              <a:lnSpc>
                <a:spcPct val="110000"/>
              </a:lnSpc>
              <a:spcBef>
                <a:spcPct val="50000"/>
              </a:spcBef>
              <a:buFontTx/>
              <a:buNone/>
            </a:pPr>
            <a:r>
              <a:rPr lang="zh-CN" altLang="en-US" sz="2400" b="1" dirty="0">
                <a:latin typeface="Times New Roman" panose="02020603050405020304" pitchFamily="18" charset="0"/>
                <a:ea typeface="华文宋体" panose="02010600040101010101" pitchFamily="2" charset="-122"/>
              </a:rPr>
              <a:t>     由于感抗</a:t>
            </a:r>
            <a:r>
              <a:rPr lang="en-US" altLang="zh-CN" sz="2400" b="1" i="1" dirty="0">
                <a:latin typeface="Times New Roman" panose="02020603050405020304" pitchFamily="18" charset="0"/>
                <a:ea typeface="华文宋体" panose="02010600040101010101" pitchFamily="2" charset="-122"/>
              </a:rPr>
              <a:t>X</a:t>
            </a:r>
            <a:r>
              <a:rPr lang="en-US" altLang="zh-CN" sz="2400" b="1" i="1" baseline="-30000" dirty="0">
                <a:latin typeface="Times New Roman" panose="02020603050405020304" pitchFamily="18" charset="0"/>
                <a:ea typeface="华文宋体" panose="02010600040101010101" pitchFamily="2" charset="-122"/>
              </a:rPr>
              <a:t>L </a:t>
            </a:r>
            <a:r>
              <a:rPr lang="zh-CN" altLang="en-US" sz="2400" b="1" dirty="0">
                <a:latin typeface="Times New Roman" panose="02020603050405020304" pitchFamily="18" charset="0"/>
                <a:ea typeface="华文宋体" panose="02010600040101010101" pitchFamily="2" charset="-122"/>
              </a:rPr>
              <a:t>的变化比 </a:t>
            </a:r>
            <a:r>
              <a:rPr lang="en-US" altLang="zh-CN" sz="2400" b="1" i="1" dirty="0">
                <a:latin typeface="Times New Roman" panose="02020603050405020304" pitchFamily="18" charset="0"/>
                <a:ea typeface="华文宋体" panose="02010600040101010101" pitchFamily="2" charset="-122"/>
              </a:rPr>
              <a:t>R  </a:t>
            </a:r>
            <a:r>
              <a:rPr lang="zh-CN" altLang="en-US" sz="2400" b="1" dirty="0">
                <a:latin typeface="Times New Roman" panose="02020603050405020304" pitchFamily="18" charset="0"/>
                <a:ea typeface="华文宋体" panose="02010600040101010101" pitchFamily="2" charset="-122"/>
              </a:rPr>
              <a:t>的变化大得 多，因此，流过线圈的电流 </a:t>
            </a:r>
            <a:r>
              <a:rPr lang="en-US" altLang="zh-CN" sz="2400" b="1" i="1" dirty="0">
                <a:latin typeface="Times New Roman" panose="02020603050405020304" pitchFamily="18" charset="0"/>
                <a:ea typeface="华文宋体" panose="02010600040101010101" pitchFamily="2" charset="-122"/>
              </a:rPr>
              <a:t>i</a:t>
            </a:r>
            <a:r>
              <a:rPr lang="en-US" altLang="zh-CN" sz="2400" b="1" baseline="-30000" dirty="0">
                <a:latin typeface="Times New Roman" panose="02020603050405020304" pitchFamily="18" charset="0"/>
                <a:ea typeface="华文宋体" panose="02010600040101010101" pitchFamily="2" charset="-122"/>
              </a:rPr>
              <a:t>1 </a:t>
            </a:r>
            <a:r>
              <a:rPr lang="zh-CN" altLang="en-US" sz="2400" b="1" dirty="0">
                <a:latin typeface="Times New Roman" panose="02020603050405020304" pitchFamily="18" charset="0"/>
                <a:ea typeface="华文宋体" panose="02010600040101010101" pitchFamily="2" charset="-122"/>
              </a:rPr>
              <a:t>增大。</a:t>
            </a:r>
            <a:r>
              <a:rPr lang="zh-CN" altLang="en-US" sz="2400" b="1" dirty="0">
                <a:latin typeface="Times New Roman" panose="02020603050405020304" pitchFamily="18" charset="0"/>
              </a:rPr>
              <a:t> </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658701" y="975601"/>
            <a:ext cx="2917019" cy="574183"/>
          </a:xfrm>
        </p:spPr>
        <p:txBody>
          <a:bodyPr vert="horz" lIns="91440" tIns="45720" rIns="91440" bIns="45720" rtlCol="0" anchor="b" anchorCtr="0">
            <a:normAutofit/>
          </a:bodyPr>
          <a:lstStyle/>
          <a:p>
            <a:pPr marL="838200" indent="-838200"/>
            <a:r>
              <a:rPr lang="zh-CN" altLang="en-US" dirty="0">
                <a:latin typeface="+mj-ea"/>
              </a:rPr>
              <a:t>工作原理</a:t>
            </a:r>
          </a:p>
        </p:txBody>
      </p:sp>
      <p:sp>
        <p:nvSpPr>
          <p:cNvPr id="9" name="AutoShape 5">
            <a:extLst>
              <a:ext uri="{FF2B5EF4-FFF2-40B4-BE49-F238E27FC236}">
                <a16:creationId xmlns:a16="http://schemas.microsoft.com/office/drawing/2014/main" id="{C2DE2B10-4281-4824-9079-839CF6A29600}"/>
              </a:ext>
            </a:extLst>
          </p:cNvPr>
          <p:cNvSpPr>
            <a:spLocks noChangeArrowheads="1"/>
          </p:cNvSpPr>
          <p:nvPr/>
        </p:nvSpPr>
        <p:spPr bwMode="auto">
          <a:xfrm>
            <a:off x="7464152" y="1999286"/>
            <a:ext cx="457200" cy="407987"/>
          </a:xfrm>
          <a:prstGeom prst="downArrow">
            <a:avLst>
              <a:gd name="adj1" fmla="val 50000"/>
              <a:gd name="adj2" fmla="val 25000"/>
            </a:avLst>
          </a:prstGeom>
          <a:solidFill>
            <a:schemeClr val="accent1"/>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b="1"/>
          </a:p>
        </p:txBody>
      </p:sp>
      <p:sp>
        <p:nvSpPr>
          <p:cNvPr id="12" name="AutoShape 6">
            <a:extLst>
              <a:ext uri="{FF2B5EF4-FFF2-40B4-BE49-F238E27FC236}">
                <a16:creationId xmlns:a16="http://schemas.microsoft.com/office/drawing/2014/main" id="{F7834445-BF90-4511-8E4B-653B65B1625A}"/>
              </a:ext>
            </a:extLst>
          </p:cNvPr>
          <p:cNvSpPr>
            <a:spLocks noChangeArrowheads="1"/>
          </p:cNvSpPr>
          <p:nvPr/>
        </p:nvSpPr>
        <p:spPr bwMode="auto">
          <a:xfrm>
            <a:off x="7464152" y="2902844"/>
            <a:ext cx="457200" cy="430212"/>
          </a:xfrm>
          <a:prstGeom prst="downArrow">
            <a:avLst>
              <a:gd name="adj1" fmla="val 50000"/>
              <a:gd name="adj2" fmla="val 25000"/>
            </a:avLst>
          </a:prstGeom>
          <a:solidFill>
            <a:schemeClr val="accent1"/>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b="1"/>
          </a:p>
        </p:txBody>
      </p:sp>
      <p:sp>
        <p:nvSpPr>
          <p:cNvPr id="13" name="AutoShape 7">
            <a:extLst>
              <a:ext uri="{FF2B5EF4-FFF2-40B4-BE49-F238E27FC236}">
                <a16:creationId xmlns:a16="http://schemas.microsoft.com/office/drawing/2014/main" id="{795F5B82-E8AE-4CCA-90A0-CE2A9081A443}"/>
              </a:ext>
            </a:extLst>
          </p:cNvPr>
          <p:cNvSpPr>
            <a:spLocks noChangeArrowheads="1"/>
          </p:cNvSpPr>
          <p:nvPr/>
        </p:nvSpPr>
        <p:spPr bwMode="auto">
          <a:xfrm>
            <a:off x="7464152" y="3734327"/>
            <a:ext cx="457200" cy="455613"/>
          </a:xfrm>
          <a:prstGeom prst="downArrow">
            <a:avLst>
              <a:gd name="adj1" fmla="val 50000"/>
              <a:gd name="adj2" fmla="val 25000"/>
            </a:avLst>
          </a:prstGeom>
          <a:solidFill>
            <a:schemeClr val="accent1"/>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b="1"/>
          </a:p>
        </p:txBody>
      </p:sp>
      <p:sp>
        <p:nvSpPr>
          <p:cNvPr id="14" name="AutoShape 8">
            <a:extLst>
              <a:ext uri="{FF2B5EF4-FFF2-40B4-BE49-F238E27FC236}">
                <a16:creationId xmlns:a16="http://schemas.microsoft.com/office/drawing/2014/main" id="{C90BF54A-0472-4924-A25A-E4F1B4F36999}"/>
              </a:ext>
            </a:extLst>
          </p:cNvPr>
          <p:cNvSpPr>
            <a:spLocks noChangeArrowheads="1"/>
          </p:cNvSpPr>
          <p:nvPr/>
        </p:nvSpPr>
        <p:spPr bwMode="auto">
          <a:xfrm>
            <a:off x="7498804" y="4725144"/>
            <a:ext cx="457200" cy="409575"/>
          </a:xfrm>
          <a:prstGeom prst="downArrow">
            <a:avLst>
              <a:gd name="adj1" fmla="val 50000"/>
              <a:gd name="adj2" fmla="val 25000"/>
            </a:avLst>
          </a:prstGeom>
          <a:solidFill>
            <a:schemeClr val="accent1"/>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b="1"/>
          </a:p>
        </p:txBody>
      </p:sp>
      <p:pic>
        <p:nvPicPr>
          <p:cNvPr id="15" name="Picture 9">
            <a:extLst>
              <a:ext uri="{FF2B5EF4-FFF2-40B4-BE49-F238E27FC236}">
                <a16:creationId xmlns:a16="http://schemas.microsoft.com/office/drawing/2014/main" id="{E60D51F5-FE50-43C4-8A47-D4B5D9DB9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807" y="1778048"/>
            <a:ext cx="3887788" cy="358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6" name="Object 12">
                <a:extLst>
                  <a:ext uri="{FF2B5EF4-FFF2-40B4-BE49-F238E27FC236}">
                    <a16:creationId xmlns:a16="http://schemas.microsoft.com/office/drawing/2014/main" id="{595DB151-E222-4ED1-924C-AC6936F0B3A9}"/>
                  </a:ext>
                </a:extLst>
              </p:cNvPr>
              <p:cNvSpPr txBox="1"/>
              <p:nvPr/>
            </p:nvSpPr>
            <p:spPr bwMode="auto">
              <a:xfrm>
                <a:off x="1630650" y="5963752"/>
                <a:ext cx="1975003" cy="504056"/>
              </a:xfrm>
              <a:prstGeom prst="rect">
                <a:avLst/>
              </a:prstGeom>
              <a:solidFill>
                <a:srgbClr val="66FFFF"/>
              </a:solid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𝑍</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𝜌</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𝜇</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𝑓</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6" name="Object 12">
                <a:extLst>
                  <a:ext uri="{FF2B5EF4-FFF2-40B4-BE49-F238E27FC236}">
                    <a16:creationId xmlns:a16="http://schemas.microsoft.com/office/drawing/2014/main" xmlns:a14="http://schemas.microsoft.com/office/drawing/2010/main" xmlns="" id="{595DB151-E222-4ED1-924C-AC6936F0B3A9}"/>
                  </a:ext>
                </a:extLst>
              </p:cNvPr>
              <p:cNvSpPr txBox="1">
                <a:spLocks noRot="1" noChangeAspect="1" noMove="1" noResize="1" noEditPoints="1" noAdjustHandles="1" noChangeArrowheads="1" noChangeShapeType="1" noTextEdit="1"/>
              </p:cNvSpPr>
              <p:nvPr/>
            </p:nvSpPr>
            <p:spPr bwMode="auto">
              <a:xfrm>
                <a:off x="1630650" y="5963752"/>
                <a:ext cx="1975003" cy="504056"/>
              </a:xfrm>
              <a:prstGeom prst="rect">
                <a:avLst/>
              </a:prstGeom>
              <a:blipFill rotWithShape="0">
                <a:blip r:embed="rId3"/>
                <a:stretch>
                  <a:fillRect/>
                </a:stretch>
              </a:blipFill>
              <a:ln>
                <a:noFill/>
              </a:ln>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07A6D20D-C9FD-4B70-A60E-CDDED76C49DF}"/>
              </a:ext>
            </a:extLst>
          </p:cNvPr>
          <p:cNvSpPr txBox="1"/>
          <p:nvPr/>
        </p:nvSpPr>
        <p:spPr>
          <a:xfrm>
            <a:off x="407368" y="5427811"/>
            <a:ext cx="2439597" cy="369332"/>
          </a:xfrm>
          <a:prstGeom prst="rect">
            <a:avLst/>
          </a:prstGeom>
          <a:noFill/>
        </p:spPr>
        <p:txBody>
          <a:bodyPr wrap="square">
            <a:spAutoFit/>
          </a:bodyPr>
          <a:lstStyle/>
          <a:p>
            <a:r>
              <a:rPr lang="zh-CN" altLang="en-US" sz="1800" b="1" dirty="0">
                <a:latin typeface="Times New Roman" panose="02020603050405020304" pitchFamily="18" charset="0"/>
                <a:ea typeface="华文仿宋" panose="02010600040101010101" pitchFamily="2" charset="-122"/>
                <a:cs typeface="Times New Roman" panose="02020603050405020304" pitchFamily="18" charset="0"/>
              </a:rPr>
              <a:t>传感器等效阻抗：</a:t>
            </a:r>
            <a:endParaRPr lang="zh-CN" altLang="en-US" dirty="0"/>
          </a:p>
        </p:txBody>
      </p:sp>
      <p:sp>
        <p:nvSpPr>
          <p:cNvPr id="2" name="矩形 1"/>
          <p:cNvSpPr/>
          <p:nvPr/>
        </p:nvSpPr>
        <p:spPr>
          <a:xfrm>
            <a:off x="4680992" y="5165882"/>
            <a:ext cx="6480720" cy="707886"/>
          </a:xfrm>
          <a:prstGeom prst="rect">
            <a:avLst/>
          </a:prstGeom>
        </p:spPr>
        <p:txBody>
          <a:bodyPr wrap="square">
            <a:spAutoFit/>
          </a:bodyPr>
          <a:lstStyle/>
          <a:p>
            <a:pPr algn="ctr"/>
            <a:r>
              <a:rPr lang="zh-CN" altLang="en-US" sz="20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反作用于线圈</a:t>
            </a:r>
            <a:r>
              <a:rPr lang="en-US" altLang="zh-CN" sz="20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L</a:t>
            </a:r>
            <a:r>
              <a:rPr lang="zh-CN" altLang="en-US" sz="20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0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20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根据楞次定律，必然导致线圈的等效阻抗</a:t>
            </a:r>
            <a:r>
              <a:rPr lang="en-US" altLang="zh-CN" sz="2000" b="1" dirty="0" err="1">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Z</a:t>
            </a:r>
            <a:r>
              <a:rPr lang="en-US" altLang="zh-CN" sz="2000" b="1" baseline="-25000" dirty="0" err="1">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eq</a:t>
            </a:r>
            <a:r>
              <a:rPr lang="zh-CN" altLang="en-US" sz="20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、等效电感</a:t>
            </a:r>
            <a:r>
              <a:rPr lang="en-US" altLang="zh-CN" sz="2000" b="1" dirty="0" err="1">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L</a:t>
            </a:r>
            <a:r>
              <a:rPr lang="en-US" altLang="zh-CN" sz="2000" b="1" baseline="-25000" dirty="0" err="1">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eq</a:t>
            </a:r>
            <a:r>
              <a:rPr lang="zh-CN" altLang="en-US" sz="20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、等效电阻</a:t>
            </a:r>
            <a:r>
              <a:rPr lang="en-US" altLang="zh-CN" sz="2000" b="1" dirty="0" err="1">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R</a:t>
            </a:r>
            <a:r>
              <a:rPr lang="en-US" altLang="zh-CN" sz="2000" b="1" baseline="-25000" dirty="0" err="1">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eq</a:t>
            </a:r>
            <a:r>
              <a:rPr lang="zh-CN" altLang="en-US" sz="20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、和品质因数</a:t>
            </a:r>
            <a:r>
              <a:rPr lang="en-US" altLang="zh-CN" sz="2000" b="1" dirty="0" err="1">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Q</a:t>
            </a:r>
            <a:r>
              <a:rPr lang="en-US" altLang="zh-CN" sz="2000" b="1" baseline="-25000" dirty="0" err="1">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eq</a:t>
            </a:r>
            <a:r>
              <a:rPr lang="zh-CN" altLang="en-US" sz="20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变化</a:t>
            </a:r>
          </a:p>
        </p:txBody>
      </p:sp>
      <p:sp>
        <p:nvSpPr>
          <p:cNvPr id="19" name="矩形 18"/>
          <p:cNvSpPr/>
          <p:nvPr/>
        </p:nvSpPr>
        <p:spPr>
          <a:xfrm>
            <a:off x="6312024" y="1526606"/>
            <a:ext cx="3960440" cy="400110"/>
          </a:xfrm>
          <a:prstGeom prst="rect">
            <a:avLst/>
          </a:prstGeom>
        </p:spPr>
        <p:txBody>
          <a:bodyPr wrap="square">
            <a:spAutoFit/>
          </a:bodyPr>
          <a:lstStyle/>
          <a:p>
            <a:pPr>
              <a:spcBef>
                <a:spcPct val="60000"/>
              </a:spcBef>
              <a:buFontTx/>
              <a:buNone/>
            </a:pPr>
            <a:r>
              <a:rPr lang="zh-CN" altLang="en-US" sz="20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线圈中通以交变电流 </a:t>
            </a:r>
            <a:r>
              <a:rPr lang="en-US" altLang="zh-CN" sz="20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2000" b="1"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1</a:t>
            </a:r>
          </a:p>
        </p:txBody>
      </p:sp>
      <p:sp>
        <p:nvSpPr>
          <p:cNvPr id="20" name="矩形 19"/>
          <p:cNvSpPr/>
          <p:nvPr/>
        </p:nvSpPr>
        <p:spPr>
          <a:xfrm>
            <a:off x="6413481" y="2436967"/>
            <a:ext cx="2739853" cy="400110"/>
          </a:xfrm>
          <a:prstGeom prst="rect">
            <a:avLst/>
          </a:prstGeom>
        </p:spPr>
        <p:txBody>
          <a:bodyPr wrap="none">
            <a:spAutoFit/>
          </a:bodyPr>
          <a:lstStyle/>
          <a:p>
            <a:r>
              <a:rPr lang="en-US" altLang="zh-CN" sz="20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2000" b="1"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1</a:t>
            </a:r>
            <a:r>
              <a:rPr lang="zh-CN" altLang="en-US" sz="20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产生正弦交变磁场 </a:t>
            </a:r>
            <a:r>
              <a:rPr lang="en-US" altLang="zh-CN" sz="20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H</a:t>
            </a:r>
            <a:r>
              <a:rPr lang="en-US" altLang="zh-CN" sz="2000" b="1"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1</a:t>
            </a:r>
          </a:p>
        </p:txBody>
      </p:sp>
      <p:sp>
        <p:nvSpPr>
          <p:cNvPr id="21" name="矩形 20"/>
          <p:cNvSpPr/>
          <p:nvPr/>
        </p:nvSpPr>
        <p:spPr>
          <a:xfrm>
            <a:off x="6010671" y="3298917"/>
            <a:ext cx="4443845" cy="400110"/>
          </a:xfrm>
          <a:prstGeom prst="rect">
            <a:avLst/>
          </a:prstGeom>
        </p:spPr>
        <p:txBody>
          <a:bodyPr wrap="none">
            <a:spAutoFit/>
          </a:bodyPr>
          <a:lstStyle/>
          <a:p>
            <a:r>
              <a:rPr lang="zh-CN" altLang="en-US" sz="20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金属板表面由于电磁感应会产生涡流</a:t>
            </a:r>
            <a:r>
              <a:rPr lang="en-US" altLang="zh-CN" sz="20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2000" b="1" i="1"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2</a:t>
            </a:r>
          </a:p>
        </p:txBody>
      </p:sp>
      <p:sp>
        <p:nvSpPr>
          <p:cNvPr id="3" name="矩形 2"/>
          <p:cNvSpPr/>
          <p:nvPr/>
        </p:nvSpPr>
        <p:spPr>
          <a:xfrm>
            <a:off x="6132068" y="4234665"/>
            <a:ext cx="3121367" cy="369332"/>
          </a:xfrm>
          <a:prstGeom prst="rect">
            <a:avLst/>
          </a:prstGeom>
        </p:spPr>
        <p:txBody>
          <a:bodyPr wrap="none">
            <a:spAutoFit/>
          </a:bodyPr>
          <a:lstStyle/>
          <a:p>
            <a:r>
              <a:rPr lang="zh-CN" altLang="en-US"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涡流</a:t>
            </a:r>
            <a:r>
              <a:rPr lang="en-US" altLang="zh-CN"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i</a:t>
            </a:r>
            <a:r>
              <a:rPr lang="en-US" altLang="zh-CN" b="1" i="1"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2</a:t>
            </a:r>
            <a:r>
              <a:rPr lang="zh-CN" altLang="en-US"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产生反向交变电磁场</a:t>
            </a:r>
            <a:r>
              <a:rPr lang="en-US" altLang="zh-CN"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H</a:t>
            </a:r>
            <a:r>
              <a:rPr lang="en-US" altLang="zh-CN" b="1"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2</a:t>
            </a:r>
          </a:p>
        </p:txBody>
      </p:sp>
    </p:spTree>
    <p:extLst>
      <p:ext uri="{BB962C8B-B14F-4D97-AF65-F5344CB8AC3E}">
        <p14:creationId xmlns:p14="http://schemas.microsoft.com/office/powerpoint/2010/main" val="2971539909"/>
      </p:ext>
    </p:extLst>
  </p:cSld>
  <p:clrMapOvr>
    <a:masterClrMapping/>
  </p:clrMapOvr>
  <p:transition advClick="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为了说明传感器的工作原理与基本特性，一般采用如图示的电涡流传感器的简化模型。在简化模型中，假定电涡流仅分布在环体之内，并且把在被测金属导体上形成的电涡流等效为一个短路环。</a:t>
            </a:r>
          </a:p>
          <a:p>
            <a:endParaRPr lang="zh-CN" altLang="en-US" dirty="0"/>
          </a:p>
        </p:txBody>
      </p:sp>
      <p:sp>
        <p:nvSpPr>
          <p:cNvPr id="86018" name="Rectangle 2"/>
          <p:cNvSpPr>
            <a:spLocks noGrp="1" noChangeArrowheads="1"/>
          </p:cNvSpPr>
          <p:nvPr>
            <p:ph type="title"/>
          </p:nvPr>
        </p:nvSpPr>
        <p:spPr>
          <a:xfrm>
            <a:off x="658701" y="975600"/>
            <a:ext cx="2124931" cy="576000"/>
          </a:xfrm>
        </p:spPr>
        <p:txBody>
          <a:bodyPr vert="horz" lIns="91440" tIns="45720" rIns="91440" bIns="45720" rtlCol="0" anchor="b" anchorCtr="0">
            <a:normAutofit/>
          </a:bodyPr>
          <a:lstStyle/>
          <a:p>
            <a:r>
              <a:rPr lang="zh-CN" altLang="en-US" dirty="0">
                <a:latin typeface="+mj-ea"/>
              </a:rPr>
              <a:t>工作原理</a:t>
            </a:r>
          </a:p>
        </p:txBody>
      </p:sp>
      <p:sp>
        <p:nvSpPr>
          <p:cNvPr id="86020" name="Rectangle 4"/>
          <p:cNvSpPr>
            <a:spLocks noChangeArrowheads="1"/>
          </p:cNvSpPr>
          <p:nvPr/>
        </p:nvSpPr>
        <p:spPr bwMode="auto">
          <a:xfrm>
            <a:off x="1809750" y="1143000"/>
            <a:ext cx="8642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en-US" altLang="zh-CN" sz="2000" b="1" dirty="0">
                <a:solidFill>
                  <a:schemeClr val="tx1"/>
                </a:solidFill>
                <a:latin typeface="Tahoma" panose="020B0604030504040204" pitchFamily="34" charset="0"/>
                <a:ea typeface="宋体" panose="02010600030101010101" pitchFamily="2" charset="-122"/>
              </a:rPr>
              <a:t>     </a:t>
            </a:r>
            <a:endParaRPr kumimoji="1" lang="zh-CN" altLang="en-US" sz="2400" b="1" dirty="0">
              <a:solidFill>
                <a:schemeClr val="tx1"/>
              </a:solidFill>
              <a:latin typeface="Tahoma" panose="020B0604030504040204" pitchFamily="34" charset="0"/>
              <a:ea typeface="宋体" panose="02010600030101010101" pitchFamily="2" charset="-122"/>
            </a:endParaRPr>
          </a:p>
        </p:txBody>
      </p:sp>
      <p:pic>
        <p:nvPicPr>
          <p:cNvPr id="7" name="图片 6" descr="t333a"/>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6524" y="2708920"/>
            <a:ext cx="2925340" cy="2347325"/>
          </a:xfrm>
          <a:prstGeom prst="rect">
            <a:avLst/>
          </a:prstGeom>
          <a:noFill/>
          <a:ln>
            <a:noFill/>
          </a:ln>
        </p:spPr>
      </p:pic>
      <p:pic>
        <p:nvPicPr>
          <p:cNvPr id="8" name="图片 7" descr="t333b"/>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8088" y="2708920"/>
            <a:ext cx="3312368" cy="2484002"/>
          </a:xfrm>
          <a:prstGeom prst="rect">
            <a:avLst/>
          </a:prstGeom>
          <a:noFill/>
          <a:ln>
            <a:noFill/>
          </a:ln>
        </p:spPr>
      </p:pic>
      <p:sp>
        <p:nvSpPr>
          <p:cNvPr id="3" name="文本框 2"/>
          <p:cNvSpPr txBox="1"/>
          <p:nvPr/>
        </p:nvSpPr>
        <p:spPr>
          <a:xfrm>
            <a:off x="1946523" y="5327000"/>
            <a:ext cx="8829997" cy="369332"/>
          </a:xfrm>
          <a:prstGeom prst="rect">
            <a:avLst/>
          </a:prstGeom>
          <a:noFill/>
        </p:spPr>
        <p:txBody>
          <a:bodyPr wrap="square" rtlCol="0">
            <a:spAutoFit/>
          </a:bodyPr>
          <a:lstStyle/>
          <a:p>
            <a:r>
              <a:rPr lang="zh-CN" altLang="zh-CN" dirty="0"/>
              <a:t>（</a:t>
            </a:r>
            <a:r>
              <a:rPr lang="en-US" altLang="zh-CN" dirty="0"/>
              <a:t>a</a:t>
            </a:r>
            <a:r>
              <a:rPr lang="zh-CN" altLang="zh-CN" dirty="0"/>
              <a:t>）电涡流作用原理图</a:t>
            </a:r>
            <a:r>
              <a:rPr lang="en-US" altLang="zh-CN" dirty="0"/>
              <a:t>			</a:t>
            </a:r>
            <a:r>
              <a:rPr lang="zh-CN" altLang="zh-CN" dirty="0"/>
              <a:t>（</a:t>
            </a:r>
            <a:r>
              <a:rPr lang="en-US" altLang="zh-CN" dirty="0"/>
              <a:t>b</a:t>
            </a:r>
            <a:r>
              <a:rPr lang="zh-CN" altLang="zh-CN" dirty="0"/>
              <a:t>）电涡流传感器与被测体等效电路图</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sz="quarter" idx="10"/>
          </p:nvPr>
        </p:nvSpPr>
        <p:spPr>
          <a:xfrm>
            <a:off x="401445" y="1626894"/>
            <a:ext cx="7134715" cy="4921498"/>
          </a:xfrm>
        </p:spPr>
        <p:txBody>
          <a:bodyPr>
            <a:normAutofit fontScale="85000" lnSpcReduction="20000"/>
          </a:bodyPr>
          <a:lstStyle/>
          <a:p>
            <a:pPr marL="0" indent="0">
              <a:buNone/>
            </a:pPr>
            <a:r>
              <a:rPr lang="zh-CN" altLang="en-US" sz="3000" b="1" dirty="0">
                <a:solidFill>
                  <a:schemeClr val="accent1">
                    <a:lumMod val="75000"/>
                  </a:schemeClr>
                </a:solidFill>
              </a:rPr>
              <a:t>什么是</a:t>
            </a:r>
            <a:r>
              <a:rPr lang="zh-CN" altLang="zh-CN" sz="3000" b="1" dirty="0">
                <a:solidFill>
                  <a:schemeClr val="accent1">
                    <a:lumMod val="75000"/>
                  </a:schemeClr>
                </a:solidFill>
              </a:rPr>
              <a:t>变送器</a:t>
            </a:r>
            <a:r>
              <a:rPr lang="zh-CN" altLang="en-US" sz="3000" b="1" dirty="0">
                <a:solidFill>
                  <a:schemeClr val="accent1">
                    <a:lumMod val="75000"/>
                  </a:schemeClr>
                </a:solidFill>
              </a:rPr>
              <a:t>？</a:t>
            </a:r>
            <a:endParaRPr lang="en-US" altLang="zh-CN" sz="3000" b="1" dirty="0">
              <a:solidFill>
                <a:schemeClr val="accent1">
                  <a:lumMod val="75000"/>
                </a:schemeClr>
              </a:solidFill>
            </a:endParaRPr>
          </a:p>
          <a:p>
            <a:pPr marL="0" indent="0">
              <a:buNone/>
            </a:pPr>
            <a:r>
              <a:rPr lang="zh-CN" altLang="en-US" dirty="0">
                <a:solidFill>
                  <a:schemeClr val="accent1">
                    <a:lumMod val="75000"/>
                  </a:schemeClr>
                </a:solidFill>
              </a:rPr>
              <a:t>将被测量按一定规律转化为</a:t>
            </a:r>
            <a:r>
              <a:rPr lang="zh-CN" altLang="en-US" b="1" u="sng" dirty="0">
                <a:solidFill>
                  <a:srgbClr val="FF0000"/>
                </a:solidFill>
              </a:rPr>
              <a:t>标准输出信号</a:t>
            </a:r>
            <a:r>
              <a:rPr lang="zh-CN" altLang="en-US" dirty="0">
                <a:solidFill>
                  <a:schemeClr val="accent1">
                    <a:lumMod val="75000"/>
                  </a:schemeClr>
                </a:solidFill>
              </a:rPr>
              <a:t>的装置</a:t>
            </a:r>
            <a:r>
              <a:rPr lang="en-US" altLang="zh-CN" dirty="0">
                <a:solidFill>
                  <a:schemeClr val="accent1">
                    <a:lumMod val="75000"/>
                  </a:schemeClr>
                </a:solidFill>
              </a:rPr>
              <a:t>(</a:t>
            </a:r>
            <a:r>
              <a:rPr lang="zh-CN" altLang="en-US" dirty="0">
                <a:solidFill>
                  <a:schemeClr val="accent1">
                    <a:lumMod val="75000"/>
                  </a:schemeClr>
                </a:solidFill>
              </a:rPr>
              <a:t>传感器</a:t>
            </a:r>
            <a:r>
              <a:rPr lang="en-US" altLang="zh-CN" dirty="0">
                <a:solidFill>
                  <a:schemeClr val="accent1">
                    <a:lumMod val="75000"/>
                  </a:schemeClr>
                </a:solidFill>
              </a:rPr>
              <a:t>+</a:t>
            </a:r>
            <a:r>
              <a:rPr lang="zh-CN" altLang="en-US" dirty="0">
                <a:solidFill>
                  <a:schemeClr val="accent1">
                    <a:lumMod val="75000"/>
                  </a:schemeClr>
                </a:solidFill>
              </a:rPr>
              <a:t>调理电路</a:t>
            </a:r>
            <a:r>
              <a:rPr lang="en-US" altLang="zh-CN" dirty="0">
                <a:solidFill>
                  <a:schemeClr val="accent1">
                    <a:lumMod val="75000"/>
                  </a:schemeClr>
                </a:solidFill>
              </a:rPr>
              <a:t>+</a:t>
            </a:r>
            <a:r>
              <a:rPr lang="zh-CN" altLang="en-US" dirty="0">
                <a:solidFill>
                  <a:schemeClr val="accent1">
                    <a:lumMod val="75000"/>
                  </a:schemeClr>
                </a:solidFill>
              </a:rPr>
              <a:t>输出标准化</a:t>
            </a:r>
            <a:r>
              <a:rPr lang="en-US" altLang="zh-CN" dirty="0">
                <a:solidFill>
                  <a:schemeClr val="accent1">
                    <a:lumMod val="75000"/>
                  </a:schemeClr>
                </a:solidFill>
              </a:rPr>
              <a:t>)</a:t>
            </a:r>
            <a:endParaRPr lang="zh-CN" altLang="zh-CN" dirty="0">
              <a:solidFill>
                <a:schemeClr val="accent1">
                  <a:lumMod val="75000"/>
                </a:schemeClr>
              </a:solidFill>
            </a:endParaRPr>
          </a:p>
          <a:p>
            <a:pPr marL="0" lvl="0" indent="0">
              <a:buNone/>
            </a:pPr>
            <a:r>
              <a:rPr lang="zh-CN" altLang="en-US" sz="3000" b="1" dirty="0">
                <a:solidFill>
                  <a:schemeClr val="accent1">
                    <a:lumMod val="75000"/>
                  </a:schemeClr>
                </a:solidFill>
              </a:rPr>
              <a:t>标准输出信号</a:t>
            </a:r>
            <a:endParaRPr lang="en-US" altLang="zh-CN" sz="3000" b="1" dirty="0">
              <a:solidFill>
                <a:schemeClr val="accent1">
                  <a:lumMod val="75000"/>
                </a:schemeClr>
              </a:solidFill>
            </a:endParaRPr>
          </a:p>
          <a:p>
            <a:pPr lvl="0"/>
            <a:r>
              <a:rPr lang="zh-CN" altLang="en-US" dirty="0">
                <a:solidFill>
                  <a:srgbClr val="FF0000"/>
                </a:solidFill>
              </a:rPr>
              <a:t>标准</a:t>
            </a:r>
            <a:r>
              <a:rPr lang="zh-CN" altLang="zh-CN" dirty="0">
                <a:solidFill>
                  <a:srgbClr val="FF0000"/>
                </a:solidFill>
              </a:rPr>
              <a:t>电流</a:t>
            </a:r>
            <a:r>
              <a:rPr lang="zh-CN" altLang="en-US" dirty="0">
                <a:solidFill>
                  <a:srgbClr val="FF0000"/>
                </a:solidFill>
              </a:rPr>
              <a:t>信号</a:t>
            </a:r>
            <a:r>
              <a:rPr lang="zh-CN" altLang="en-US" dirty="0">
                <a:solidFill>
                  <a:schemeClr val="accent1">
                    <a:lumMod val="75000"/>
                  </a:schemeClr>
                </a:solidFill>
              </a:rPr>
              <a:t>：</a:t>
            </a:r>
            <a:r>
              <a:rPr lang="en-US" altLang="zh-CN" dirty="0">
                <a:solidFill>
                  <a:schemeClr val="accent1">
                    <a:lumMod val="75000"/>
                  </a:schemeClr>
                </a:solidFill>
              </a:rPr>
              <a:t>4</a:t>
            </a:r>
            <a:r>
              <a:rPr lang="zh-CN" altLang="zh-CN" dirty="0">
                <a:solidFill>
                  <a:schemeClr val="accent1">
                    <a:lumMod val="75000"/>
                  </a:schemeClr>
                </a:solidFill>
              </a:rPr>
              <a:t>－</a:t>
            </a:r>
            <a:r>
              <a:rPr lang="en-US" altLang="zh-CN" dirty="0">
                <a:solidFill>
                  <a:schemeClr val="accent1">
                    <a:lumMod val="75000"/>
                  </a:schemeClr>
                </a:solidFill>
              </a:rPr>
              <a:t>20mA</a:t>
            </a:r>
            <a:r>
              <a:rPr lang="zh-CN" altLang="en-US" dirty="0">
                <a:solidFill>
                  <a:schemeClr val="accent1">
                    <a:lumMod val="75000"/>
                  </a:schemeClr>
                </a:solidFill>
              </a:rPr>
              <a:t>（</a:t>
            </a:r>
            <a:r>
              <a:rPr lang="en-US" altLang="zh-CN" dirty="0">
                <a:solidFill>
                  <a:schemeClr val="accent1">
                    <a:lumMod val="75000"/>
                  </a:schemeClr>
                </a:solidFill>
              </a:rPr>
              <a:t>DC</a:t>
            </a:r>
            <a:r>
              <a:rPr lang="zh-CN" altLang="en-US" dirty="0">
                <a:solidFill>
                  <a:schemeClr val="accent1">
                    <a:lumMod val="75000"/>
                  </a:schemeClr>
                </a:solidFill>
              </a:rPr>
              <a:t>）</a:t>
            </a:r>
            <a:r>
              <a:rPr lang="en-US" altLang="zh-CN" dirty="0">
                <a:solidFill>
                  <a:schemeClr val="accent1">
                    <a:lumMod val="75000"/>
                  </a:schemeClr>
                </a:solidFill>
              </a:rPr>
              <a:t>  (</a:t>
            </a:r>
            <a:r>
              <a:rPr lang="zh-CN" altLang="en-US" dirty="0">
                <a:solidFill>
                  <a:schemeClr val="accent1">
                    <a:lumMod val="75000"/>
                  </a:schemeClr>
                </a:solidFill>
              </a:rPr>
              <a:t>长距离</a:t>
            </a:r>
            <a:r>
              <a:rPr lang="zh-CN" altLang="zh-CN" dirty="0">
                <a:solidFill>
                  <a:schemeClr val="accent1">
                    <a:lumMod val="75000"/>
                  </a:schemeClr>
                </a:solidFill>
              </a:rPr>
              <a:t>传输的抗干扰能力强</a:t>
            </a:r>
            <a:r>
              <a:rPr lang="en-US" altLang="zh-CN" dirty="0">
                <a:solidFill>
                  <a:schemeClr val="accent1">
                    <a:lumMod val="75000"/>
                  </a:schemeClr>
                </a:solidFill>
              </a:rPr>
              <a:t>)</a:t>
            </a:r>
            <a:endParaRPr lang="zh-CN" altLang="zh-CN" dirty="0">
              <a:solidFill>
                <a:schemeClr val="accent1">
                  <a:lumMod val="75000"/>
                </a:schemeClr>
              </a:solidFill>
            </a:endParaRPr>
          </a:p>
          <a:p>
            <a:pPr lvl="0"/>
            <a:r>
              <a:rPr lang="zh-CN" altLang="en-US" dirty="0">
                <a:solidFill>
                  <a:srgbClr val="FF0000"/>
                </a:solidFill>
              </a:rPr>
              <a:t>标准</a:t>
            </a:r>
            <a:r>
              <a:rPr lang="zh-CN" altLang="zh-CN" dirty="0">
                <a:solidFill>
                  <a:srgbClr val="FF0000"/>
                </a:solidFill>
              </a:rPr>
              <a:t>电压</a:t>
            </a:r>
            <a:r>
              <a:rPr lang="zh-CN" altLang="en-US" dirty="0">
                <a:solidFill>
                  <a:srgbClr val="FF0000"/>
                </a:solidFill>
              </a:rPr>
              <a:t>信号</a:t>
            </a:r>
            <a:r>
              <a:rPr lang="zh-CN" altLang="en-US" dirty="0">
                <a:solidFill>
                  <a:schemeClr val="accent1">
                    <a:lumMod val="75000"/>
                  </a:schemeClr>
                </a:solidFill>
              </a:rPr>
              <a:t>：</a:t>
            </a:r>
            <a:r>
              <a:rPr lang="en-US" altLang="zh-CN" dirty="0">
                <a:solidFill>
                  <a:schemeClr val="accent1">
                    <a:lumMod val="75000"/>
                  </a:schemeClr>
                </a:solidFill>
              </a:rPr>
              <a:t>1</a:t>
            </a:r>
            <a:r>
              <a:rPr lang="zh-CN" altLang="zh-CN" dirty="0">
                <a:solidFill>
                  <a:schemeClr val="accent1">
                    <a:lumMod val="75000"/>
                  </a:schemeClr>
                </a:solidFill>
              </a:rPr>
              <a:t>－</a:t>
            </a:r>
            <a:r>
              <a:rPr lang="en-US" altLang="zh-CN" dirty="0">
                <a:solidFill>
                  <a:schemeClr val="accent1">
                    <a:lumMod val="75000"/>
                  </a:schemeClr>
                </a:solidFill>
              </a:rPr>
              <a:t>5V(DC)       (</a:t>
            </a:r>
            <a:r>
              <a:rPr lang="zh-CN" altLang="zh-CN" dirty="0">
                <a:solidFill>
                  <a:schemeClr val="accent1">
                    <a:lumMod val="75000"/>
                  </a:schemeClr>
                </a:solidFill>
              </a:rPr>
              <a:t>适于传输给多个其</a:t>
            </a:r>
            <a:r>
              <a:rPr lang="zh-CN" altLang="en-US" dirty="0">
                <a:solidFill>
                  <a:schemeClr val="accent1">
                    <a:lumMod val="75000"/>
                  </a:schemeClr>
                </a:solidFill>
              </a:rPr>
              <a:t>它</a:t>
            </a:r>
            <a:r>
              <a:rPr lang="zh-CN" altLang="zh-CN" dirty="0">
                <a:solidFill>
                  <a:schemeClr val="accent1">
                    <a:lumMod val="75000"/>
                  </a:schemeClr>
                </a:solidFill>
              </a:rPr>
              <a:t>测量环节</a:t>
            </a:r>
            <a:r>
              <a:rPr lang="en-US" altLang="zh-CN" dirty="0">
                <a:solidFill>
                  <a:schemeClr val="accent1">
                    <a:lumMod val="75000"/>
                  </a:schemeClr>
                </a:solidFill>
              </a:rPr>
              <a:t>)</a:t>
            </a:r>
            <a:endParaRPr lang="zh-CN" altLang="zh-CN" dirty="0">
              <a:solidFill>
                <a:schemeClr val="accent1">
                  <a:lumMod val="75000"/>
                </a:schemeClr>
              </a:solidFill>
            </a:endParaRPr>
          </a:p>
          <a:p>
            <a:pPr lvl="0"/>
            <a:r>
              <a:rPr lang="zh-CN" altLang="en-US" dirty="0">
                <a:solidFill>
                  <a:srgbClr val="FF0000"/>
                </a:solidFill>
              </a:rPr>
              <a:t>标准</a:t>
            </a:r>
            <a:r>
              <a:rPr lang="zh-CN" altLang="zh-CN" dirty="0">
                <a:solidFill>
                  <a:srgbClr val="FF0000"/>
                </a:solidFill>
              </a:rPr>
              <a:t>气动</a:t>
            </a:r>
            <a:r>
              <a:rPr lang="zh-CN" altLang="en-US" dirty="0">
                <a:solidFill>
                  <a:srgbClr val="FF0000"/>
                </a:solidFill>
              </a:rPr>
              <a:t>信号</a:t>
            </a:r>
            <a:r>
              <a:rPr lang="zh-CN" altLang="en-US" dirty="0">
                <a:solidFill>
                  <a:schemeClr val="accent1">
                    <a:lumMod val="75000"/>
                  </a:schemeClr>
                </a:solidFill>
              </a:rPr>
              <a:t>：</a:t>
            </a:r>
            <a:r>
              <a:rPr lang="en-US" altLang="zh-CN" dirty="0">
                <a:solidFill>
                  <a:schemeClr val="accent1">
                    <a:lumMod val="75000"/>
                  </a:schemeClr>
                </a:solidFill>
              </a:rPr>
              <a:t>20</a:t>
            </a:r>
            <a:r>
              <a:rPr lang="zh-CN" altLang="zh-CN" dirty="0">
                <a:solidFill>
                  <a:schemeClr val="accent1">
                    <a:lumMod val="75000"/>
                  </a:schemeClr>
                </a:solidFill>
              </a:rPr>
              <a:t>－</a:t>
            </a:r>
            <a:r>
              <a:rPr lang="en-US" altLang="zh-CN" dirty="0">
                <a:solidFill>
                  <a:schemeClr val="accent1">
                    <a:lumMod val="75000"/>
                  </a:schemeClr>
                </a:solidFill>
              </a:rPr>
              <a:t>100kPa     </a:t>
            </a:r>
            <a:endParaRPr lang="zh-CN" altLang="zh-CN" dirty="0">
              <a:solidFill>
                <a:schemeClr val="accent1">
                  <a:lumMod val="75000"/>
                </a:schemeClr>
              </a:solidFill>
            </a:endParaRPr>
          </a:p>
          <a:p>
            <a:pPr marL="0" lvl="0" indent="0">
              <a:buNone/>
            </a:pPr>
            <a:r>
              <a:rPr lang="zh-CN" altLang="en-US" sz="3000" b="1" dirty="0">
                <a:solidFill>
                  <a:schemeClr val="accent1">
                    <a:lumMod val="75000"/>
                  </a:schemeClr>
                </a:solidFill>
              </a:rPr>
              <a:t>变送器的特点</a:t>
            </a:r>
            <a:endParaRPr lang="en-US" altLang="zh-CN" sz="3000" b="1" dirty="0">
              <a:solidFill>
                <a:schemeClr val="accent1">
                  <a:lumMod val="75000"/>
                </a:schemeClr>
              </a:solidFill>
            </a:endParaRPr>
          </a:p>
          <a:p>
            <a:r>
              <a:rPr lang="zh-CN" altLang="en-US" dirty="0">
                <a:solidFill>
                  <a:schemeClr val="accent1">
                    <a:lumMod val="75000"/>
                  </a:schemeClr>
                </a:solidFill>
              </a:rPr>
              <a:t>变送器一般在输入端连接传感器</a:t>
            </a:r>
            <a:endParaRPr lang="en-US" altLang="zh-CN" dirty="0">
              <a:solidFill>
                <a:schemeClr val="accent1">
                  <a:lumMod val="75000"/>
                </a:schemeClr>
              </a:solidFill>
            </a:endParaRPr>
          </a:p>
          <a:p>
            <a:r>
              <a:rPr lang="zh-CN" altLang="en-US" dirty="0">
                <a:solidFill>
                  <a:srgbClr val="FF0000"/>
                </a:solidFill>
              </a:rPr>
              <a:t>输出信号标准化 ，而传感器输出一般是非标小信号</a:t>
            </a:r>
            <a:endParaRPr lang="en-US" altLang="zh-CN" dirty="0">
              <a:solidFill>
                <a:srgbClr val="FF0000"/>
              </a:solidFill>
            </a:endParaRPr>
          </a:p>
          <a:p>
            <a:pPr lvl="0"/>
            <a:r>
              <a:rPr lang="zh-CN" altLang="en-US" dirty="0">
                <a:solidFill>
                  <a:schemeClr val="accent1">
                    <a:lumMod val="75000"/>
                  </a:schemeClr>
                </a:solidFill>
              </a:rPr>
              <a:t>变送器常常具有数字通信口，例如 </a:t>
            </a:r>
            <a:r>
              <a:rPr lang="en-US" altLang="zh-CN" dirty="0">
                <a:solidFill>
                  <a:schemeClr val="accent1">
                    <a:lumMod val="75000"/>
                  </a:schemeClr>
                </a:solidFill>
              </a:rPr>
              <a:t>RS-232C</a:t>
            </a:r>
            <a:r>
              <a:rPr lang="zh-CN" altLang="en-US" dirty="0">
                <a:solidFill>
                  <a:schemeClr val="accent1">
                    <a:lumMod val="75000"/>
                  </a:schemeClr>
                </a:solidFill>
              </a:rPr>
              <a:t>、</a:t>
            </a:r>
            <a:r>
              <a:rPr lang="en-US" altLang="zh-CN" dirty="0">
                <a:solidFill>
                  <a:schemeClr val="accent1">
                    <a:lumMod val="75000"/>
                  </a:schemeClr>
                </a:solidFill>
              </a:rPr>
              <a:t>RS-485</a:t>
            </a:r>
            <a:r>
              <a:rPr lang="zh-CN" altLang="en-US" dirty="0">
                <a:solidFill>
                  <a:schemeClr val="accent1">
                    <a:lumMod val="75000"/>
                  </a:schemeClr>
                </a:solidFill>
              </a:rPr>
              <a:t>、</a:t>
            </a:r>
            <a:r>
              <a:rPr lang="en-US" altLang="zh-CN" dirty="0">
                <a:solidFill>
                  <a:schemeClr val="accent1">
                    <a:lumMod val="75000"/>
                  </a:schemeClr>
                </a:solidFill>
              </a:rPr>
              <a:t>HART</a:t>
            </a:r>
            <a:r>
              <a:rPr lang="zh-CN" altLang="en-US" dirty="0">
                <a:solidFill>
                  <a:schemeClr val="accent1">
                    <a:lumMod val="75000"/>
                  </a:schemeClr>
                </a:solidFill>
              </a:rPr>
              <a:t>，可以在线设置变送器的测量范围等参数</a:t>
            </a:r>
            <a:endParaRPr lang="zh-CN" altLang="zh-CN" dirty="0">
              <a:solidFill>
                <a:schemeClr val="accent1">
                  <a:lumMod val="75000"/>
                </a:schemeClr>
              </a:solidFill>
            </a:endParaRPr>
          </a:p>
          <a:p>
            <a:pPr marL="0" lvl="0" indent="0">
              <a:buNone/>
            </a:pPr>
            <a:endParaRPr lang="en-US" altLang="zh-CN" dirty="0">
              <a:solidFill>
                <a:schemeClr val="accent1">
                  <a:lumMod val="75000"/>
                </a:schemeClr>
              </a:solidFill>
            </a:endParaRPr>
          </a:p>
          <a:p>
            <a:pPr marL="0" indent="0">
              <a:buNone/>
            </a:pPr>
            <a:endParaRPr lang="zh-CN" altLang="en-US" dirty="0"/>
          </a:p>
        </p:txBody>
      </p:sp>
      <p:sp>
        <p:nvSpPr>
          <p:cNvPr id="2" name="标题 1"/>
          <p:cNvSpPr>
            <a:spLocks noGrp="1"/>
          </p:cNvSpPr>
          <p:nvPr>
            <p:ph type="title"/>
          </p:nvPr>
        </p:nvSpPr>
        <p:spPr>
          <a:xfrm>
            <a:off x="658701" y="975600"/>
            <a:ext cx="2196939" cy="576000"/>
          </a:xfrm>
        </p:spPr>
        <p:txBody>
          <a:bodyPr>
            <a:normAutofit/>
          </a:bodyPr>
          <a:lstStyle/>
          <a:p>
            <a:r>
              <a:rPr lang="zh-CN" altLang="en-US" dirty="0"/>
              <a:t>变送器</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200" y="4554115"/>
            <a:ext cx="3945718" cy="2043237"/>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0927" y="1204362"/>
            <a:ext cx="2592783" cy="2204864"/>
          </a:xfrm>
          <a:prstGeom prst="rect">
            <a:avLst/>
          </a:prstGeom>
        </p:spPr>
      </p:pic>
      <p:sp>
        <p:nvSpPr>
          <p:cNvPr id="7" name="文本框 6"/>
          <p:cNvSpPr txBox="1"/>
          <p:nvPr/>
        </p:nvSpPr>
        <p:spPr>
          <a:xfrm>
            <a:off x="8188443" y="3473398"/>
            <a:ext cx="3816424" cy="1138773"/>
          </a:xfrm>
          <a:prstGeom prst="rect">
            <a:avLst/>
          </a:prstGeom>
          <a:noFill/>
        </p:spPr>
        <p:txBody>
          <a:bodyPr wrap="square" rtlCol="0">
            <a:spAutoFit/>
          </a:bodyPr>
          <a:lstStyle/>
          <a:p>
            <a:r>
              <a:rPr lang="zh-CN" altLang="en-US" dirty="0"/>
              <a:t>上：温度变送器实物</a:t>
            </a:r>
            <a:endParaRPr lang="en-US" altLang="zh-CN" dirty="0"/>
          </a:p>
          <a:p>
            <a:r>
              <a:rPr lang="zh-CN" altLang="en-US" dirty="0"/>
              <a:t>下：接线图</a:t>
            </a:r>
            <a:endParaRPr lang="en-US" altLang="zh-CN" dirty="0"/>
          </a:p>
          <a:p>
            <a:pPr lvl="1"/>
            <a:r>
              <a:rPr lang="zh-CN" altLang="en-US" sz="1600" dirty="0"/>
              <a:t>输入：</a:t>
            </a:r>
            <a:r>
              <a:rPr lang="en-US" altLang="zh-CN" sz="1600" dirty="0"/>
              <a:t>RTD</a:t>
            </a:r>
            <a:r>
              <a:rPr lang="zh-CN" altLang="en-US" sz="1600" dirty="0"/>
              <a:t>三线制，热电偶两线制</a:t>
            </a:r>
            <a:endParaRPr lang="en-US" altLang="zh-CN" sz="1600" dirty="0"/>
          </a:p>
          <a:p>
            <a:pPr lvl="1"/>
            <a:r>
              <a:rPr lang="zh-CN" altLang="en-US" sz="1600" dirty="0"/>
              <a:t>输出：</a:t>
            </a:r>
            <a:r>
              <a:rPr lang="en-US" altLang="zh-CN" sz="1600" dirty="0"/>
              <a:t>4-20mA</a:t>
            </a:r>
            <a:r>
              <a:rPr lang="zh-CN" altLang="en-US" sz="1600" dirty="0"/>
              <a:t>电流</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EEC2F537-7D99-44C0-81FB-B188D360F6EF}"/>
              </a:ext>
            </a:extLst>
          </p:cNvPr>
          <p:cNvGrpSpPr/>
          <p:nvPr/>
        </p:nvGrpSpPr>
        <p:grpSpPr>
          <a:xfrm>
            <a:off x="6076435" y="4437112"/>
            <a:ext cx="5924221" cy="2317458"/>
            <a:chOff x="0" y="2477280"/>
            <a:chExt cx="9937104" cy="1124900"/>
          </a:xfrm>
        </p:grpSpPr>
        <p:sp>
          <p:nvSpPr>
            <p:cNvPr id="21" name="矩形: 圆角 20">
              <a:extLst>
                <a:ext uri="{FF2B5EF4-FFF2-40B4-BE49-F238E27FC236}">
                  <a16:creationId xmlns:a16="http://schemas.microsoft.com/office/drawing/2014/main" id="{F2C6B023-64BD-42F4-9A46-5C90E2706DE6}"/>
                </a:ext>
              </a:extLst>
            </p:cNvPr>
            <p:cNvSpPr/>
            <p:nvPr/>
          </p:nvSpPr>
          <p:spPr>
            <a:xfrm>
              <a:off x="0" y="2477280"/>
              <a:ext cx="9937104" cy="11249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矩形: 圆角 4">
              <a:extLst>
                <a:ext uri="{FF2B5EF4-FFF2-40B4-BE49-F238E27FC236}">
                  <a16:creationId xmlns:a16="http://schemas.microsoft.com/office/drawing/2014/main" id="{5E9CDEB6-25B7-45F1-9E8A-ED9B1AA37FDE}"/>
                </a:ext>
              </a:extLst>
            </p:cNvPr>
            <p:cNvSpPr txBox="1"/>
            <p:nvPr/>
          </p:nvSpPr>
          <p:spPr>
            <a:xfrm>
              <a:off x="54913" y="2532193"/>
              <a:ext cx="9827278" cy="1015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endParaRPr lang="zh-CN" kern="1200" dirty="0">
                <a:solidFill>
                  <a:schemeClr val="bg1"/>
                </a:solidFill>
              </a:endParaRPr>
            </a:p>
          </p:txBody>
        </p:sp>
      </p:grpSp>
      <p:sp>
        <p:nvSpPr>
          <p:cNvPr id="3" name="内容占位符 2"/>
          <p:cNvSpPr>
            <a:spLocks noGrp="1"/>
          </p:cNvSpPr>
          <p:nvPr>
            <p:ph sz="quarter" idx="10"/>
          </p:nvPr>
        </p:nvSpPr>
        <p:spPr>
          <a:xfrm>
            <a:off x="372182" y="1717675"/>
            <a:ext cx="6367982" cy="4826248"/>
          </a:xfrm>
        </p:spPr>
        <p:txBody>
          <a:bodyPr/>
          <a:lstStyle/>
          <a:p>
            <a:endParaRPr lang="en-US" altLang="zh-CN" dirty="0"/>
          </a:p>
          <a:p>
            <a:endParaRPr lang="en-US" altLang="zh-CN" dirty="0"/>
          </a:p>
          <a:p>
            <a:pPr>
              <a:lnSpc>
                <a:spcPct val="100000"/>
              </a:lnSpc>
              <a:spcBef>
                <a:spcPts val="1200"/>
              </a:spcBef>
              <a:buSzTx/>
            </a:pPr>
            <a:r>
              <a:rPr kumimoji="1" lang="zh-CN" altLang="en-US" sz="1600" dirty="0">
                <a:latin typeface="+mn-ea"/>
              </a:rPr>
              <a:t>式中 </a:t>
            </a:r>
            <a:r>
              <a:rPr kumimoji="1" lang="el-GR" altLang="zh-CN" sz="1600" dirty="0">
                <a:cs typeface="Times New Roman" panose="02020603050405020304" pitchFamily="18" charset="0"/>
              </a:rPr>
              <a:t>ω</a:t>
            </a:r>
            <a:r>
              <a:rPr kumimoji="1" lang="zh-CN" altLang="en-US" sz="1600" dirty="0"/>
              <a:t>：线圈激磁电流角频率；</a:t>
            </a:r>
            <a:r>
              <a:rPr kumimoji="1" lang="en-US" altLang="zh-CN" sz="1600" i="1" dirty="0"/>
              <a:t>M</a:t>
            </a:r>
            <a:r>
              <a:rPr kumimoji="1" lang="zh-CN" altLang="en-US" sz="1600" i="1" dirty="0"/>
              <a:t>：</a:t>
            </a:r>
            <a:r>
              <a:rPr kumimoji="1" lang="zh-CN" altLang="en-US" sz="1600" dirty="0"/>
              <a:t>互感系</a:t>
            </a:r>
            <a:r>
              <a:rPr kumimoji="1" lang="zh-CN" altLang="en-US" dirty="0"/>
              <a:t>数。</a:t>
            </a:r>
          </a:p>
          <a:p>
            <a:r>
              <a:rPr lang="zh-CN" altLang="en-US" dirty="0"/>
              <a:t>解得等效阻抗</a:t>
            </a:r>
            <a:r>
              <a:rPr lang="en-US" altLang="zh-CN" dirty="0"/>
              <a:t>Z</a:t>
            </a:r>
            <a:r>
              <a:rPr lang="zh-CN" altLang="en-US" dirty="0"/>
              <a:t>的表达式为</a:t>
            </a:r>
            <a:r>
              <a:rPr lang="en-US" altLang="zh-CN" dirty="0"/>
              <a:t>:</a:t>
            </a:r>
          </a:p>
          <a:p>
            <a:endParaRPr lang="en-US" altLang="zh-CN" dirty="0"/>
          </a:p>
          <a:p>
            <a:r>
              <a:rPr kumimoji="1" lang="en-US" altLang="zh-CN" i="1" dirty="0" err="1"/>
              <a:t>R</a:t>
            </a:r>
            <a:r>
              <a:rPr kumimoji="1" lang="en-US" altLang="zh-CN" baseline="-25000" dirty="0" err="1"/>
              <a:t>eq</a:t>
            </a:r>
            <a:r>
              <a:rPr kumimoji="1" lang="zh-CN" altLang="en-US" dirty="0"/>
              <a:t>：线圈受电涡流影响后的等效电阻</a:t>
            </a:r>
            <a:r>
              <a:rPr kumimoji="1" lang="en-US" altLang="zh-CN" dirty="0"/>
              <a:t>:</a:t>
            </a:r>
          </a:p>
          <a:p>
            <a:endParaRPr lang="en-US" altLang="zh-CN" dirty="0"/>
          </a:p>
          <a:p>
            <a:r>
              <a:rPr kumimoji="1" lang="en-US" altLang="zh-CN" i="1" dirty="0" err="1"/>
              <a:t>L</a:t>
            </a:r>
            <a:r>
              <a:rPr kumimoji="1" lang="en-US" altLang="zh-CN" baseline="-25000" dirty="0" err="1"/>
              <a:t>eq</a:t>
            </a:r>
            <a:r>
              <a:rPr kumimoji="1" lang="zh-CN" altLang="en-US" dirty="0"/>
              <a:t>：线圈受电涡流影响后的等效电感</a:t>
            </a:r>
            <a:r>
              <a:rPr kumimoji="1" lang="en-US" altLang="zh-CN" dirty="0"/>
              <a:t>:</a:t>
            </a:r>
          </a:p>
          <a:p>
            <a:endParaRPr lang="zh-CN" altLang="en-US" dirty="0"/>
          </a:p>
        </p:txBody>
      </p:sp>
      <p:sp>
        <p:nvSpPr>
          <p:cNvPr id="4" name="内容占位符 3"/>
          <p:cNvSpPr>
            <a:spLocks noGrp="1"/>
          </p:cNvSpPr>
          <p:nvPr>
            <p:ph sz="quarter" idx="11"/>
          </p:nvPr>
        </p:nvSpPr>
        <p:spPr>
          <a:xfrm>
            <a:off x="6126967" y="1234011"/>
            <a:ext cx="5546897" cy="2746494"/>
          </a:xfrm>
        </p:spPr>
        <p:txBody>
          <a:bodyPr>
            <a:normAutofit fontScale="92500" lnSpcReduction="10000"/>
          </a:bodyPr>
          <a:lstStyle/>
          <a:p>
            <a:r>
              <a:rPr lang="zh-CN" altLang="en-US" dirty="0"/>
              <a:t>线圈的等效品质因数</a:t>
            </a:r>
            <a:r>
              <a:rPr lang="en-US" altLang="zh-CN" dirty="0"/>
              <a:t>Q</a:t>
            </a:r>
            <a:r>
              <a:rPr lang="zh-CN" altLang="en-US" dirty="0"/>
              <a:t>值为</a:t>
            </a:r>
            <a:r>
              <a:rPr lang="en-US" altLang="zh-CN" dirty="0"/>
              <a:t>:</a:t>
            </a:r>
          </a:p>
          <a:p>
            <a:endParaRPr lang="en-US" altLang="zh-CN" dirty="0"/>
          </a:p>
          <a:p>
            <a:endParaRPr lang="en-US" altLang="zh-CN" dirty="0"/>
          </a:p>
          <a:p>
            <a:r>
              <a:rPr lang="zh-CN" altLang="en-US" dirty="0">
                <a:solidFill>
                  <a:srgbClr val="FF0000"/>
                </a:solidFill>
              </a:rPr>
              <a:t>被测参数变化，既能引起线圈阻抗</a:t>
            </a:r>
            <a:r>
              <a:rPr lang="en-US" altLang="zh-CN" dirty="0">
                <a:solidFill>
                  <a:srgbClr val="FF0000"/>
                </a:solidFill>
              </a:rPr>
              <a:t>Z</a:t>
            </a:r>
            <a:r>
              <a:rPr lang="zh-CN" altLang="en-US" dirty="0">
                <a:solidFill>
                  <a:srgbClr val="FF0000"/>
                </a:solidFill>
              </a:rPr>
              <a:t>的变化，也能引起线圈电感</a:t>
            </a:r>
            <a:r>
              <a:rPr lang="en-US" altLang="zh-CN" dirty="0">
                <a:solidFill>
                  <a:srgbClr val="FF0000"/>
                </a:solidFill>
              </a:rPr>
              <a:t>L</a:t>
            </a:r>
            <a:r>
              <a:rPr lang="zh-CN" altLang="en-US" dirty="0">
                <a:solidFill>
                  <a:srgbClr val="FF0000"/>
                </a:solidFill>
              </a:rPr>
              <a:t>，电阻</a:t>
            </a:r>
            <a:r>
              <a:rPr lang="en-US" altLang="zh-CN" dirty="0">
                <a:solidFill>
                  <a:srgbClr val="FF0000"/>
                </a:solidFill>
              </a:rPr>
              <a:t>R</a:t>
            </a:r>
            <a:r>
              <a:rPr lang="zh-CN" altLang="en-US" dirty="0">
                <a:solidFill>
                  <a:srgbClr val="FF0000"/>
                </a:solidFill>
              </a:rPr>
              <a:t>和线圈品质因数</a:t>
            </a:r>
            <a:r>
              <a:rPr lang="en-US" altLang="zh-CN" dirty="0">
                <a:solidFill>
                  <a:srgbClr val="FF0000"/>
                </a:solidFill>
              </a:rPr>
              <a:t>Q</a:t>
            </a:r>
            <a:r>
              <a:rPr lang="zh-CN" altLang="en-US" dirty="0">
                <a:solidFill>
                  <a:srgbClr val="FF0000"/>
                </a:solidFill>
              </a:rPr>
              <a:t>值的变化。</a:t>
            </a:r>
            <a:r>
              <a:rPr lang="zh-CN" altLang="en-US" dirty="0"/>
              <a:t>所以选用</a:t>
            </a:r>
            <a:r>
              <a:rPr lang="en-US" altLang="zh-CN" dirty="0"/>
              <a:t>Z</a:t>
            </a:r>
            <a:r>
              <a:rPr lang="zh-CN" altLang="en-US" dirty="0"/>
              <a:t>，</a:t>
            </a:r>
            <a:r>
              <a:rPr lang="en-US" altLang="zh-CN" dirty="0"/>
              <a:t>L</a:t>
            </a:r>
            <a:r>
              <a:rPr lang="zh-CN" altLang="en-US" dirty="0"/>
              <a:t>、</a:t>
            </a:r>
            <a:r>
              <a:rPr lang="en-US" altLang="zh-CN" dirty="0"/>
              <a:t>R</a:t>
            </a:r>
            <a:r>
              <a:rPr lang="zh-CN" altLang="en-US" dirty="0"/>
              <a:t>、</a:t>
            </a:r>
            <a:r>
              <a:rPr lang="en-US" altLang="zh-CN" dirty="0"/>
              <a:t>Q</a:t>
            </a:r>
            <a:r>
              <a:rPr lang="zh-CN" altLang="en-US" dirty="0"/>
              <a:t>的任一参数，并将其转化为电量，即可达到测量的目的。</a:t>
            </a:r>
          </a:p>
        </p:txBody>
      </p:sp>
      <p:sp>
        <p:nvSpPr>
          <p:cNvPr id="2" name="标题 1"/>
          <p:cNvSpPr>
            <a:spLocks noGrp="1"/>
          </p:cNvSpPr>
          <p:nvPr>
            <p:ph type="title"/>
          </p:nvPr>
        </p:nvSpPr>
        <p:spPr>
          <a:xfrm>
            <a:off x="349858" y="908720"/>
            <a:ext cx="11421927" cy="576000"/>
          </a:xfrm>
        </p:spPr>
        <p:txBody>
          <a:bodyPr>
            <a:normAutofit/>
          </a:bodyPr>
          <a:lstStyle/>
          <a:p>
            <a:r>
              <a:rPr lang="zh-CN" altLang="en-US" dirty="0"/>
              <a:t>工作原理</a:t>
            </a:r>
          </a:p>
        </p:txBody>
      </p:sp>
      <p:sp>
        <p:nvSpPr>
          <p:cNvPr id="87043" name="Rectangle 5"/>
          <p:cNvSpPr>
            <a:spLocks noChangeArrowheads="1"/>
          </p:cNvSpPr>
          <p:nvPr/>
        </p:nvSpPr>
        <p:spPr bwMode="auto">
          <a:xfrm>
            <a:off x="1524001" y="296480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6" name="对象 5"/>
              <p:cNvSpPr txBox="1"/>
              <p:nvPr/>
            </p:nvSpPr>
            <p:spPr bwMode="auto">
              <a:xfrm>
                <a:off x="1601257" y="1685318"/>
                <a:ext cx="3277581" cy="98528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𝐼</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j</m:t>
                              </m:r>
                              <m:r>
                                <a:rPr lang="zh-CN" altLang="en-US" i="1">
                                  <a:solidFill>
                                    <a:srgbClr val="000000"/>
                                  </a:solidFill>
                                  <a:latin typeface="Cambria Math" panose="02040503050406030204" pitchFamily="18" charset="0"/>
                                </a:rPr>
                                <m:t>𝜔</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𝐼</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j</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𝑀</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𝐼</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𝑈</m:t>
                                  </m:r>
                                </m:e>
                              </m:acc>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𝐼</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j</m:t>
                              </m:r>
                              <m:r>
                                <a:rPr lang="zh-CN" altLang="en-US" i="1">
                                  <a:solidFill>
                                    <a:srgbClr val="000000"/>
                                  </a:solidFill>
                                  <a:latin typeface="Cambria Math" panose="02040503050406030204" pitchFamily="18" charset="0"/>
                                </a:rPr>
                                <m:t>𝜔</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𝐼</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j</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𝑀</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𝐼</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=0</m:t>
                              </m:r>
                            </m:e>
                          </m:eqArr>
                        </m:e>
                      </m:d>
                    </m:oMath>
                  </m:oMathPara>
                </a14:m>
                <a:endParaRPr lang="zh-CN" altLang="en-US"/>
              </a:p>
            </p:txBody>
          </p:sp>
        </mc:Choice>
        <mc:Fallback xmlns="">
          <p:sp>
            <p:nvSpPr>
              <p:cNvPr id="6" name="对象 5"/>
              <p:cNvSpPr txBox="1">
                <a:spLocks noRot="1" noChangeAspect="1" noMove="1" noResize="1" noEditPoints="1" noAdjustHandles="1" noChangeArrowheads="1" noChangeShapeType="1" noTextEdit="1"/>
              </p:cNvSpPr>
              <p:nvPr/>
            </p:nvSpPr>
            <p:spPr bwMode="auto">
              <a:xfrm>
                <a:off x="1601257" y="1685318"/>
                <a:ext cx="3277581" cy="9852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对象 18"/>
              <p:cNvSpPr txBox="1"/>
              <p:nvPr/>
            </p:nvSpPr>
            <p:spPr bwMode="auto">
              <a:xfrm>
                <a:off x="605203" y="3591117"/>
                <a:ext cx="5491856" cy="692098"/>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𝑍</m:t>
                          </m:r>
                        </m:e>
                        <m:sub>
                          <m:r>
                            <m:rPr>
                              <m:nor/>
                            </m:rPr>
                            <a:rPr lang="zh-CN" altLang="en-US" sz="1400" i="0">
                              <a:solidFill>
                                <a:srgbClr val="000000"/>
                              </a:solidFill>
                              <a:latin typeface="Cambria Math" panose="02040503050406030204" pitchFamily="18" charset="0"/>
                            </a:rPr>
                            <m:t>eq</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𝑅</m:t>
                          </m:r>
                        </m:e>
                        <m:sub>
                          <m:r>
                            <a:rPr lang="zh-CN" altLang="en-US" sz="1400" i="1">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𝑅</m:t>
                          </m:r>
                        </m:e>
                        <m:sub>
                          <m:r>
                            <a:rPr lang="zh-CN" altLang="en-US" sz="1400" i="1">
                              <a:solidFill>
                                <a:srgbClr val="000000"/>
                              </a:solidFill>
                              <a:latin typeface="Cambria Math" panose="02040503050406030204" pitchFamily="18" charset="0"/>
                            </a:rPr>
                            <m:t>2</m:t>
                          </m:r>
                        </m:sub>
                      </m:sSub>
                      <m:f>
                        <m:fPr>
                          <m:ctrlPr>
                            <a:rPr lang="zh-CN" altLang="en-US" sz="1400" i="1">
                              <a:solidFill>
                                <a:srgbClr val="000000"/>
                              </a:solidFill>
                              <a:latin typeface="Cambria Math" panose="02040503050406030204" pitchFamily="18" charset="0"/>
                            </a:rPr>
                          </m:ctrlPr>
                        </m:fPr>
                        <m:num>
                          <m:sSup>
                            <m:sSupPr>
                              <m:ctrlPr>
                                <a:rPr lang="zh-CN" altLang="en-US" sz="1400" i="1">
                                  <a:solidFill>
                                    <a:srgbClr val="000000"/>
                                  </a:solidFill>
                                  <a:latin typeface="Cambria Math" panose="02040503050406030204" pitchFamily="18" charset="0"/>
                                </a:rPr>
                              </m:ctrlPr>
                            </m:sSupPr>
                            <m:e>
                              <m:r>
                                <a:rPr lang="zh-CN" altLang="en-US" sz="1400" i="1">
                                  <a:solidFill>
                                    <a:srgbClr val="000000"/>
                                  </a:solidFill>
                                  <a:latin typeface="Cambria Math" panose="02040503050406030204" pitchFamily="18" charset="0"/>
                                </a:rPr>
                                <m:t>𝜔</m:t>
                              </m:r>
                            </m:e>
                            <m:sup>
                              <m:r>
                                <a:rPr lang="zh-CN" altLang="en-US" sz="1400" i="1">
                                  <a:solidFill>
                                    <a:srgbClr val="000000"/>
                                  </a:solidFill>
                                  <a:latin typeface="Cambria Math" panose="02040503050406030204" pitchFamily="18" charset="0"/>
                                </a:rPr>
                                <m:t>2</m:t>
                              </m:r>
                            </m:sup>
                          </m:sSup>
                          <m:sSup>
                            <m:sSupPr>
                              <m:ctrlPr>
                                <a:rPr lang="zh-CN" altLang="en-US" sz="1400" i="1">
                                  <a:solidFill>
                                    <a:srgbClr val="000000"/>
                                  </a:solidFill>
                                  <a:latin typeface="Cambria Math" panose="02040503050406030204" pitchFamily="18" charset="0"/>
                                </a:rPr>
                              </m:ctrlPr>
                            </m:sSupPr>
                            <m:e>
                              <m:r>
                                <a:rPr lang="zh-CN" altLang="en-US" sz="1400" i="1">
                                  <a:solidFill>
                                    <a:srgbClr val="000000"/>
                                  </a:solidFill>
                                  <a:latin typeface="Cambria Math" panose="02040503050406030204" pitchFamily="18" charset="0"/>
                                </a:rPr>
                                <m:t>𝑀</m:t>
                              </m:r>
                            </m:e>
                            <m:sup>
                              <m:r>
                                <a:rPr lang="zh-CN" altLang="en-US" sz="1400" i="1">
                                  <a:solidFill>
                                    <a:srgbClr val="000000"/>
                                  </a:solidFill>
                                  <a:latin typeface="Cambria Math" panose="02040503050406030204" pitchFamily="18" charset="0"/>
                                </a:rPr>
                                <m:t>2</m:t>
                              </m:r>
                            </m:sup>
                          </m:sSup>
                        </m:num>
                        <m:den>
                          <m:sSubSup>
                            <m:sSubSupPr>
                              <m:ctrlPr>
                                <a:rPr lang="zh-CN" altLang="en-US" sz="1400" i="1">
                                  <a:solidFill>
                                    <a:srgbClr val="000000"/>
                                  </a:solidFill>
                                  <a:latin typeface="Cambria Math" panose="02040503050406030204" pitchFamily="18" charset="0"/>
                                </a:rPr>
                              </m:ctrlPr>
                            </m:sSubSupPr>
                            <m:e>
                              <m:r>
                                <a:rPr lang="zh-CN" altLang="en-US" sz="1400" i="1">
                                  <a:solidFill>
                                    <a:srgbClr val="000000"/>
                                  </a:solidFill>
                                  <a:latin typeface="Cambria Math" panose="02040503050406030204" pitchFamily="18" charset="0"/>
                                </a:rPr>
                                <m:t>𝑅</m:t>
                              </m:r>
                            </m:e>
                            <m:sub>
                              <m:r>
                                <a:rPr lang="zh-CN" altLang="en-US" sz="1400" i="1">
                                  <a:solidFill>
                                    <a:srgbClr val="000000"/>
                                  </a:solidFill>
                                  <a:latin typeface="Cambria Math" panose="02040503050406030204" pitchFamily="18" charset="0"/>
                                </a:rPr>
                                <m:t>2</m:t>
                              </m:r>
                            </m:sub>
                            <m:sup>
                              <m:r>
                                <a:rPr lang="zh-CN" altLang="en-US" sz="1400" i="1">
                                  <a:solidFill>
                                    <a:srgbClr val="000000"/>
                                  </a:solidFill>
                                  <a:latin typeface="Cambria Math" panose="02040503050406030204" pitchFamily="18" charset="0"/>
                                </a:rPr>
                                <m:t>2</m:t>
                              </m:r>
                            </m:sup>
                          </m:sSubSup>
                          <m:r>
                            <a:rPr lang="zh-CN" altLang="en-US" sz="1400" i="1">
                              <a:solidFill>
                                <a:srgbClr val="000000"/>
                              </a:solidFill>
                              <a:latin typeface="Cambria Math" panose="02040503050406030204" pitchFamily="18" charset="0"/>
                            </a:rPr>
                            <m:t>+(</m:t>
                          </m:r>
                          <m:r>
                            <a:rPr lang="zh-CN" altLang="en-US" sz="1400" i="1">
                              <a:solidFill>
                                <a:srgbClr val="000000"/>
                              </a:solidFill>
                              <a:latin typeface="Cambria Math" panose="02040503050406030204" pitchFamily="18" charset="0"/>
                            </a:rPr>
                            <m:t>𝜔</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𝐿</m:t>
                              </m:r>
                            </m:e>
                            <m:sub>
                              <m:r>
                                <a:rPr lang="zh-CN" altLang="en-US" sz="1400" i="1">
                                  <a:solidFill>
                                    <a:srgbClr val="000000"/>
                                  </a:solidFill>
                                  <a:latin typeface="Cambria Math" panose="02040503050406030204" pitchFamily="18" charset="0"/>
                                </a:rPr>
                                <m:t>2</m:t>
                              </m:r>
                            </m:sub>
                          </m:sSub>
                          <m:sSup>
                            <m:sSupPr>
                              <m:ctrlPr>
                                <a:rPr lang="zh-CN" altLang="en-US" sz="1400" i="1">
                                  <a:solidFill>
                                    <a:srgbClr val="000000"/>
                                  </a:solidFill>
                                  <a:latin typeface="Cambria Math" panose="02040503050406030204" pitchFamily="18" charset="0"/>
                                </a:rPr>
                              </m:ctrlPr>
                            </m:sSupPr>
                            <m:e>
                              <m:r>
                                <a:rPr lang="zh-CN" altLang="en-US" sz="1400" i="1">
                                  <a:solidFill>
                                    <a:srgbClr val="000000"/>
                                  </a:solidFill>
                                  <a:latin typeface="Cambria Math" panose="02040503050406030204" pitchFamily="18" charset="0"/>
                                </a:rPr>
                                <m:t>)</m:t>
                              </m:r>
                            </m:e>
                            <m:sup>
                              <m:r>
                                <a:rPr lang="zh-CN" altLang="en-US" sz="1400" i="1">
                                  <a:solidFill>
                                    <a:srgbClr val="000000"/>
                                  </a:solidFill>
                                  <a:latin typeface="Cambria Math" panose="02040503050406030204" pitchFamily="18" charset="0"/>
                                </a:rPr>
                                <m:t>2</m:t>
                              </m:r>
                            </m:sup>
                          </m:sSup>
                        </m:den>
                      </m:f>
                      <m:r>
                        <a:rPr lang="zh-CN" altLang="en-US" sz="1400" i="1">
                          <a:solidFill>
                            <a:srgbClr val="000000"/>
                          </a:solidFill>
                          <a:latin typeface="Cambria Math" panose="02040503050406030204" pitchFamily="18" charset="0"/>
                        </a:rPr>
                        <m:t>+</m:t>
                      </m:r>
                      <m:r>
                        <m:rPr>
                          <m:sty m:val="p"/>
                        </m:rPr>
                        <a:rPr lang="zh-CN" altLang="en-US" sz="1400" i="0">
                          <a:solidFill>
                            <a:srgbClr val="000000"/>
                          </a:solidFill>
                          <a:latin typeface="Cambria Math" panose="02040503050406030204" pitchFamily="18" charset="0"/>
                        </a:rPr>
                        <m:t>j</m:t>
                      </m:r>
                      <m:r>
                        <a:rPr lang="zh-CN" altLang="en-US" sz="1400" i="1">
                          <a:solidFill>
                            <a:srgbClr val="000000"/>
                          </a:solidFill>
                          <a:latin typeface="Cambria Math" panose="02040503050406030204" pitchFamily="18" charset="0"/>
                        </a:rPr>
                        <m:t>𝜔</m:t>
                      </m:r>
                      <m:d>
                        <m:dPr>
                          <m:begChr m:val="["/>
                          <m:endChr m:val="]"/>
                          <m:ctrlPr>
                            <a:rPr lang="zh-CN" altLang="en-US" sz="1400" i="1">
                              <a:solidFill>
                                <a:srgbClr val="000000"/>
                              </a:solidFill>
                              <a:latin typeface="Cambria Math" panose="02040503050406030204" pitchFamily="18" charset="0"/>
                            </a:rPr>
                          </m:ctrlPr>
                        </m:dPr>
                        <m:e>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𝐿</m:t>
                              </m:r>
                            </m:e>
                            <m:sub>
                              <m:r>
                                <a:rPr lang="zh-CN" altLang="en-US" sz="1400" i="1">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𝐿</m:t>
                              </m:r>
                            </m:e>
                            <m:sub>
                              <m:r>
                                <a:rPr lang="zh-CN" altLang="en-US" sz="1400" i="1">
                                  <a:solidFill>
                                    <a:srgbClr val="000000"/>
                                  </a:solidFill>
                                  <a:latin typeface="Cambria Math" panose="02040503050406030204" pitchFamily="18" charset="0"/>
                                </a:rPr>
                                <m:t>2</m:t>
                              </m:r>
                            </m:sub>
                          </m:sSub>
                          <m:f>
                            <m:fPr>
                              <m:ctrlPr>
                                <a:rPr lang="zh-CN" altLang="en-US" sz="1400" i="1">
                                  <a:solidFill>
                                    <a:srgbClr val="000000"/>
                                  </a:solidFill>
                                  <a:latin typeface="Cambria Math" panose="02040503050406030204" pitchFamily="18" charset="0"/>
                                </a:rPr>
                              </m:ctrlPr>
                            </m:fPr>
                            <m:num>
                              <m:sSup>
                                <m:sSupPr>
                                  <m:ctrlPr>
                                    <a:rPr lang="zh-CN" altLang="en-US" sz="1400" i="1">
                                      <a:solidFill>
                                        <a:srgbClr val="000000"/>
                                      </a:solidFill>
                                      <a:latin typeface="Cambria Math" panose="02040503050406030204" pitchFamily="18" charset="0"/>
                                    </a:rPr>
                                  </m:ctrlPr>
                                </m:sSupPr>
                                <m:e>
                                  <m:r>
                                    <a:rPr lang="zh-CN" altLang="en-US" sz="1400" i="1">
                                      <a:solidFill>
                                        <a:srgbClr val="000000"/>
                                      </a:solidFill>
                                      <a:latin typeface="Cambria Math" panose="02040503050406030204" pitchFamily="18" charset="0"/>
                                    </a:rPr>
                                    <m:t>𝜔</m:t>
                                  </m:r>
                                </m:e>
                                <m:sup>
                                  <m:r>
                                    <a:rPr lang="zh-CN" altLang="en-US" sz="1400" i="1">
                                      <a:solidFill>
                                        <a:srgbClr val="000000"/>
                                      </a:solidFill>
                                      <a:latin typeface="Cambria Math" panose="02040503050406030204" pitchFamily="18" charset="0"/>
                                    </a:rPr>
                                    <m:t>2</m:t>
                                  </m:r>
                                </m:sup>
                              </m:sSup>
                              <m:sSup>
                                <m:sSupPr>
                                  <m:ctrlPr>
                                    <a:rPr lang="zh-CN" altLang="en-US" sz="1400" i="1">
                                      <a:solidFill>
                                        <a:srgbClr val="000000"/>
                                      </a:solidFill>
                                      <a:latin typeface="Cambria Math" panose="02040503050406030204" pitchFamily="18" charset="0"/>
                                    </a:rPr>
                                  </m:ctrlPr>
                                </m:sSupPr>
                                <m:e>
                                  <m:r>
                                    <a:rPr lang="zh-CN" altLang="en-US" sz="1400" i="1">
                                      <a:solidFill>
                                        <a:srgbClr val="000000"/>
                                      </a:solidFill>
                                      <a:latin typeface="Cambria Math" panose="02040503050406030204" pitchFamily="18" charset="0"/>
                                    </a:rPr>
                                    <m:t>𝑀</m:t>
                                  </m:r>
                                </m:e>
                                <m:sup>
                                  <m:r>
                                    <a:rPr lang="zh-CN" altLang="en-US" sz="1400" i="1">
                                      <a:solidFill>
                                        <a:srgbClr val="000000"/>
                                      </a:solidFill>
                                      <a:latin typeface="Cambria Math" panose="02040503050406030204" pitchFamily="18" charset="0"/>
                                    </a:rPr>
                                    <m:t>2</m:t>
                                  </m:r>
                                </m:sup>
                              </m:sSup>
                            </m:num>
                            <m:den>
                              <m:sSubSup>
                                <m:sSubSupPr>
                                  <m:ctrlPr>
                                    <a:rPr lang="zh-CN" altLang="en-US" sz="1400" i="1">
                                      <a:solidFill>
                                        <a:srgbClr val="000000"/>
                                      </a:solidFill>
                                      <a:latin typeface="Cambria Math" panose="02040503050406030204" pitchFamily="18" charset="0"/>
                                    </a:rPr>
                                  </m:ctrlPr>
                                </m:sSubSupPr>
                                <m:e>
                                  <m:r>
                                    <a:rPr lang="zh-CN" altLang="en-US" sz="1400" i="1">
                                      <a:solidFill>
                                        <a:srgbClr val="000000"/>
                                      </a:solidFill>
                                      <a:latin typeface="Cambria Math" panose="02040503050406030204" pitchFamily="18" charset="0"/>
                                    </a:rPr>
                                    <m:t>𝑅</m:t>
                                  </m:r>
                                </m:e>
                                <m:sub>
                                  <m:r>
                                    <a:rPr lang="zh-CN" altLang="en-US" sz="1400" i="1">
                                      <a:solidFill>
                                        <a:srgbClr val="000000"/>
                                      </a:solidFill>
                                      <a:latin typeface="Cambria Math" panose="02040503050406030204" pitchFamily="18" charset="0"/>
                                    </a:rPr>
                                    <m:t>2</m:t>
                                  </m:r>
                                </m:sub>
                                <m:sup>
                                  <m:r>
                                    <a:rPr lang="zh-CN" altLang="en-US" sz="1400" i="1">
                                      <a:solidFill>
                                        <a:srgbClr val="000000"/>
                                      </a:solidFill>
                                      <a:latin typeface="Cambria Math" panose="02040503050406030204" pitchFamily="18" charset="0"/>
                                    </a:rPr>
                                    <m:t>2</m:t>
                                  </m:r>
                                </m:sup>
                              </m:sSubSup>
                              <m:r>
                                <a:rPr lang="zh-CN" altLang="en-US" sz="1400" i="1">
                                  <a:solidFill>
                                    <a:srgbClr val="000000"/>
                                  </a:solidFill>
                                  <a:latin typeface="Cambria Math" panose="02040503050406030204" pitchFamily="18" charset="0"/>
                                </a:rPr>
                                <m:t>+(</m:t>
                              </m:r>
                              <m:r>
                                <a:rPr lang="zh-CN" altLang="en-US" sz="1400" i="1">
                                  <a:solidFill>
                                    <a:srgbClr val="000000"/>
                                  </a:solidFill>
                                  <a:latin typeface="Cambria Math" panose="02040503050406030204" pitchFamily="18" charset="0"/>
                                </a:rPr>
                                <m:t>𝜔</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𝐿</m:t>
                                  </m:r>
                                </m:e>
                                <m:sub>
                                  <m:r>
                                    <a:rPr lang="zh-CN" altLang="en-US" sz="1400" i="1">
                                      <a:solidFill>
                                        <a:srgbClr val="000000"/>
                                      </a:solidFill>
                                      <a:latin typeface="Cambria Math" panose="02040503050406030204" pitchFamily="18" charset="0"/>
                                    </a:rPr>
                                    <m:t>2</m:t>
                                  </m:r>
                                </m:sub>
                              </m:sSub>
                              <m:sSup>
                                <m:sSupPr>
                                  <m:ctrlPr>
                                    <a:rPr lang="zh-CN" altLang="en-US" sz="1400" i="1">
                                      <a:solidFill>
                                        <a:srgbClr val="000000"/>
                                      </a:solidFill>
                                      <a:latin typeface="Cambria Math" panose="02040503050406030204" pitchFamily="18" charset="0"/>
                                    </a:rPr>
                                  </m:ctrlPr>
                                </m:sSupPr>
                                <m:e>
                                  <m:r>
                                    <a:rPr lang="zh-CN" altLang="en-US" sz="1400" i="1">
                                      <a:solidFill>
                                        <a:srgbClr val="000000"/>
                                      </a:solidFill>
                                      <a:latin typeface="Cambria Math" panose="02040503050406030204" pitchFamily="18" charset="0"/>
                                    </a:rPr>
                                    <m:t>)</m:t>
                                  </m:r>
                                </m:e>
                                <m:sup>
                                  <m:r>
                                    <a:rPr lang="zh-CN" altLang="en-US" sz="1400" i="1">
                                      <a:solidFill>
                                        <a:srgbClr val="000000"/>
                                      </a:solidFill>
                                      <a:latin typeface="Cambria Math" panose="02040503050406030204" pitchFamily="18" charset="0"/>
                                    </a:rPr>
                                    <m:t>2</m:t>
                                  </m:r>
                                </m:sup>
                              </m:sSup>
                            </m:den>
                          </m:f>
                        </m:e>
                      </m:d>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𝑅</m:t>
                          </m:r>
                        </m:e>
                        <m:sub>
                          <m:r>
                            <m:rPr>
                              <m:nor/>
                            </m:rPr>
                            <a:rPr lang="zh-CN" altLang="en-US" sz="1400" i="0">
                              <a:solidFill>
                                <a:srgbClr val="000000"/>
                              </a:solidFill>
                              <a:latin typeface="Cambria Math" panose="02040503050406030204" pitchFamily="18" charset="0"/>
                            </a:rPr>
                            <m:t>eq</m:t>
                          </m:r>
                        </m:sub>
                      </m:sSub>
                      <m:r>
                        <a:rPr lang="zh-CN" altLang="en-US" sz="1400" i="1">
                          <a:solidFill>
                            <a:srgbClr val="000000"/>
                          </a:solidFill>
                          <a:latin typeface="Cambria Math" panose="02040503050406030204" pitchFamily="18" charset="0"/>
                        </a:rPr>
                        <m:t>+</m:t>
                      </m:r>
                      <m:r>
                        <m:rPr>
                          <m:sty m:val="p"/>
                        </m:rPr>
                        <a:rPr lang="zh-CN" altLang="en-US" sz="1400" i="0">
                          <a:solidFill>
                            <a:srgbClr val="000000"/>
                          </a:solidFill>
                          <a:latin typeface="Cambria Math" panose="02040503050406030204" pitchFamily="18" charset="0"/>
                        </a:rPr>
                        <m:t>j</m:t>
                      </m:r>
                      <m:r>
                        <a:rPr lang="zh-CN" altLang="en-US" sz="1400" i="1">
                          <a:solidFill>
                            <a:srgbClr val="000000"/>
                          </a:solidFill>
                          <a:latin typeface="Cambria Math" panose="02040503050406030204" pitchFamily="18" charset="0"/>
                        </a:rPr>
                        <m:t>𝜔</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𝐿</m:t>
                          </m:r>
                        </m:e>
                        <m:sub>
                          <m:r>
                            <m:rPr>
                              <m:sty m:val="p"/>
                            </m:rPr>
                            <a:rPr lang="zh-CN" altLang="en-US" sz="1400" i="0">
                              <a:solidFill>
                                <a:srgbClr val="000000"/>
                              </a:solidFill>
                              <a:latin typeface="Cambria Math" panose="02040503050406030204" pitchFamily="18" charset="0"/>
                            </a:rPr>
                            <m:t>eq</m:t>
                          </m:r>
                        </m:sub>
                      </m:sSub>
                    </m:oMath>
                  </m:oMathPara>
                </a14:m>
                <a:endParaRPr lang="zh-CN" altLang="en-US" sz="1400" dirty="0"/>
              </a:p>
            </p:txBody>
          </p:sp>
        </mc:Choice>
        <mc:Fallback xmlns="">
          <p:sp>
            <p:nvSpPr>
              <p:cNvPr id="19" name="对象 18"/>
              <p:cNvSpPr txBox="1">
                <a:spLocks noRot="1" noChangeAspect="1" noMove="1" noResize="1" noEditPoints="1" noAdjustHandles="1" noChangeArrowheads="1" noChangeShapeType="1" noTextEdit="1"/>
              </p:cNvSpPr>
              <p:nvPr/>
            </p:nvSpPr>
            <p:spPr bwMode="auto">
              <a:xfrm>
                <a:off x="605203" y="3591117"/>
                <a:ext cx="5491856" cy="692098"/>
              </a:xfrm>
              <a:prstGeom prst="rect">
                <a:avLst/>
              </a:prstGeom>
              <a:blipFill rotWithShape="0">
                <a:blip r:embed="rId5"/>
                <a:stretch>
                  <a:fillRect/>
                </a:stretch>
              </a:blipFill>
            </p:spPr>
            <p:txBody>
              <a:bodyPr/>
              <a:lstStyle/>
              <a:p>
                <a:r>
                  <a:rPr lang="zh-CN" altLang="en-US">
                    <a:noFill/>
                  </a:rPr>
                  <a:t> </a:t>
                </a:r>
              </a:p>
            </p:txBody>
          </p:sp>
        </mc:Fallback>
      </mc:AlternateContent>
      <p:graphicFrame>
        <p:nvGraphicFramePr>
          <p:cNvPr id="27" name="Object 2"/>
          <p:cNvGraphicFramePr>
            <a:graphicFrameLocks noChangeAspect="1"/>
          </p:cNvGraphicFramePr>
          <p:nvPr>
            <p:extLst>
              <p:ext uri="{D42A27DB-BD31-4B8C-83A1-F6EECF244321}">
                <p14:modId xmlns:p14="http://schemas.microsoft.com/office/powerpoint/2010/main" val="234313575"/>
              </p:ext>
            </p:extLst>
          </p:nvPr>
        </p:nvGraphicFramePr>
        <p:xfrm>
          <a:off x="2117306" y="4606163"/>
          <a:ext cx="2014335" cy="601672"/>
        </p:xfrm>
        <a:graphic>
          <a:graphicData uri="http://schemas.openxmlformats.org/presentationml/2006/ole">
            <mc:AlternateContent xmlns:mc="http://schemas.openxmlformats.org/markup-compatibility/2006">
              <mc:Choice xmlns:v="urn:schemas-microsoft-com:vml" Requires="v">
                <p:oleObj spid="_x0000_s16407" name="Equation" r:id="rId6" imgW="1307532" imgH="393529" progId="">
                  <p:embed/>
                </p:oleObj>
              </mc:Choice>
              <mc:Fallback>
                <p:oleObj name="Equation" r:id="rId6" imgW="1307532" imgH="393529" progId="">
                  <p:embed/>
                  <p:pic>
                    <p:nvPicPr>
                      <p:cNvPr id="284679"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7306" y="4606163"/>
                        <a:ext cx="2014335" cy="601672"/>
                      </a:xfrm>
                      <a:prstGeom prst="rect">
                        <a:avLst/>
                      </a:prstGeom>
                      <a:noFill/>
                      <a:ln>
                        <a:noFill/>
                      </a:ln>
                    </p:spPr>
                  </p:pic>
                </p:oleObj>
              </mc:Fallback>
            </mc:AlternateContent>
          </a:graphicData>
        </a:graphic>
      </p:graphicFrame>
      <p:graphicFrame>
        <p:nvGraphicFramePr>
          <p:cNvPr id="28" name="Object 3"/>
          <p:cNvGraphicFramePr>
            <a:graphicFrameLocks noChangeAspect="1"/>
          </p:cNvGraphicFramePr>
          <p:nvPr>
            <p:extLst>
              <p:ext uri="{D42A27DB-BD31-4B8C-83A1-F6EECF244321}">
                <p14:modId xmlns:p14="http://schemas.microsoft.com/office/powerpoint/2010/main" val="927982675"/>
              </p:ext>
            </p:extLst>
          </p:nvPr>
        </p:nvGraphicFramePr>
        <p:xfrm>
          <a:off x="1869822" y="5623287"/>
          <a:ext cx="2121816" cy="643868"/>
        </p:xfrm>
        <a:graphic>
          <a:graphicData uri="http://schemas.openxmlformats.org/presentationml/2006/ole">
            <mc:AlternateContent xmlns:mc="http://schemas.openxmlformats.org/markup-compatibility/2006">
              <mc:Choice xmlns:v="urn:schemas-microsoft-com:vml" Requires="v">
                <p:oleObj spid="_x0000_s16408" name="Equation" r:id="rId8" imgW="1282700" imgH="393700" progId="">
                  <p:embed/>
                </p:oleObj>
              </mc:Choice>
              <mc:Fallback>
                <p:oleObj name="Equation" r:id="rId8" imgW="1282700" imgH="393700" progId="">
                  <p:embed/>
                  <p:pic>
                    <p:nvPicPr>
                      <p:cNvPr id="284681"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69822" y="5623287"/>
                        <a:ext cx="2121816" cy="643868"/>
                      </a:xfrm>
                      <a:prstGeom prst="rect">
                        <a:avLst/>
                      </a:prstGeom>
                      <a:noFill/>
                      <a:ln>
                        <a:noFill/>
                      </a:ln>
                    </p:spPr>
                  </p:pic>
                </p:oleObj>
              </mc:Fallback>
            </mc:AlternateContent>
          </a:graphicData>
        </a:graphic>
      </p:graphicFrame>
      <p:graphicFrame>
        <p:nvGraphicFramePr>
          <p:cNvPr id="29" name="Object 4"/>
          <p:cNvGraphicFramePr>
            <a:graphicFrameLocks noChangeAspect="1"/>
          </p:cNvGraphicFramePr>
          <p:nvPr>
            <p:extLst>
              <p:ext uri="{D42A27DB-BD31-4B8C-83A1-F6EECF244321}">
                <p14:modId xmlns:p14="http://schemas.microsoft.com/office/powerpoint/2010/main" val="1397188748"/>
              </p:ext>
            </p:extLst>
          </p:nvPr>
        </p:nvGraphicFramePr>
        <p:xfrm>
          <a:off x="8102919" y="1802327"/>
          <a:ext cx="1224135" cy="723687"/>
        </p:xfrm>
        <a:graphic>
          <a:graphicData uri="http://schemas.openxmlformats.org/presentationml/2006/ole">
            <mc:AlternateContent xmlns:mc="http://schemas.openxmlformats.org/markup-compatibility/2006">
              <mc:Choice xmlns:v="urn:schemas-microsoft-com:vml" Requires="v">
                <p:oleObj spid="_x0000_s16409" name="Equation" r:id="rId10" imgW="558558" imgH="431613" progId="">
                  <p:embed/>
                </p:oleObj>
              </mc:Choice>
              <mc:Fallback>
                <p:oleObj name="Equation" r:id="rId10" imgW="558558" imgH="431613" progId="">
                  <p:embed/>
                  <p:pic>
                    <p:nvPicPr>
                      <p:cNvPr id="284684"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02919" y="1802327"/>
                        <a:ext cx="1224135" cy="723687"/>
                      </a:xfrm>
                      <a:prstGeom prst="rect">
                        <a:avLst/>
                      </a:prstGeom>
                      <a:noFill/>
                      <a:ln>
                        <a:noFill/>
                      </a:ln>
                    </p:spPr>
                  </p:pic>
                </p:oleObj>
              </mc:Fallback>
            </mc:AlternateContent>
          </a:graphicData>
        </a:graphic>
      </p:graphicFrame>
      <p:sp>
        <p:nvSpPr>
          <p:cNvPr id="12" name="文本框 11">
            <a:extLst>
              <a:ext uri="{FF2B5EF4-FFF2-40B4-BE49-F238E27FC236}">
                <a16:creationId xmlns:a16="http://schemas.microsoft.com/office/drawing/2014/main" id="{77A13CD7-FCD4-40CE-B396-007E72433B93}"/>
              </a:ext>
            </a:extLst>
          </p:cNvPr>
          <p:cNvSpPr txBox="1"/>
          <p:nvPr/>
        </p:nvSpPr>
        <p:spPr>
          <a:xfrm>
            <a:off x="225542" y="1802327"/>
            <a:ext cx="1325037" cy="646331"/>
          </a:xfrm>
          <a:prstGeom prst="rect">
            <a:avLst/>
          </a:prstGeom>
          <a:noFill/>
        </p:spPr>
        <p:txBody>
          <a:bodyPr wrap="square">
            <a:spAutoFit/>
          </a:bodyPr>
          <a:lstStyle/>
          <a:p>
            <a:r>
              <a:rPr lang="zh-CN" altLang="en-US" dirty="0">
                <a:solidFill>
                  <a:schemeClr val="tx1"/>
                </a:solidFill>
              </a:rPr>
              <a:t>基尔霍夫电压方程</a:t>
            </a:r>
          </a:p>
        </p:txBody>
      </p:sp>
      <p:sp>
        <p:nvSpPr>
          <p:cNvPr id="14" name="文本框 13">
            <a:extLst>
              <a:ext uri="{FF2B5EF4-FFF2-40B4-BE49-F238E27FC236}">
                <a16:creationId xmlns:a16="http://schemas.microsoft.com/office/drawing/2014/main" id="{6D9EBA56-493B-45CB-B289-590F675592F1}"/>
              </a:ext>
            </a:extLst>
          </p:cNvPr>
          <p:cNvSpPr txBox="1"/>
          <p:nvPr/>
        </p:nvSpPr>
        <p:spPr>
          <a:xfrm>
            <a:off x="6026549" y="4857554"/>
            <a:ext cx="6023992" cy="369332"/>
          </a:xfrm>
          <a:prstGeom prst="rect">
            <a:avLst/>
          </a:prstGeom>
          <a:noFill/>
        </p:spPr>
        <p:txBody>
          <a:bodyPr wrap="square">
            <a:spAutoFit/>
          </a:bodyPr>
          <a:lstStyle/>
          <a:p>
            <a:pPr lvl="0"/>
            <a:r>
              <a:rPr lang="zh-CN" altLang="en-US" dirty="0">
                <a:solidFill>
                  <a:schemeClr val="bg1"/>
                </a:solidFill>
              </a:rPr>
              <a:t>（</a:t>
            </a:r>
            <a:r>
              <a:rPr lang="en-US" altLang="zh-CN" dirty="0">
                <a:solidFill>
                  <a:schemeClr val="bg1"/>
                </a:solidFill>
              </a:rPr>
              <a:t>1</a:t>
            </a:r>
            <a:r>
              <a:rPr lang="zh-CN" altLang="en-US" dirty="0">
                <a:solidFill>
                  <a:schemeClr val="bg1"/>
                </a:solidFill>
              </a:rPr>
              <a:t>）</a:t>
            </a:r>
            <a:r>
              <a:rPr lang="en-US" altLang="zh-CN" dirty="0">
                <a:solidFill>
                  <a:schemeClr val="bg1"/>
                </a:solidFill>
              </a:rPr>
              <a:t>M</a:t>
            </a:r>
            <a:r>
              <a:rPr lang="zh-CN" altLang="zh-CN" dirty="0">
                <a:solidFill>
                  <a:schemeClr val="bg1"/>
                </a:solidFill>
              </a:rPr>
              <a:t>与距离</a:t>
            </a:r>
            <a:r>
              <a:rPr lang="en-US" altLang="zh-CN" dirty="0">
                <a:solidFill>
                  <a:schemeClr val="bg1"/>
                </a:solidFill>
              </a:rPr>
              <a:t>x</a:t>
            </a:r>
            <a:r>
              <a:rPr lang="zh-CN" altLang="zh-CN" dirty="0">
                <a:solidFill>
                  <a:schemeClr val="bg1"/>
                </a:solidFill>
              </a:rPr>
              <a:t>相关，用于测量位移、振幅，厚度等</a:t>
            </a:r>
            <a:endParaRPr lang="zh-CN" altLang="en-US" dirty="0">
              <a:solidFill>
                <a:schemeClr val="bg1"/>
              </a:solidFill>
            </a:endParaRPr>
          </a:p>
        </p:txBody>
      </p:sp>
      <p:sp>
        <p:nvSpPr>
          <p:cNvPr id="16" name="文本框 15">
            <a:extLst>
              <a:ext uri="{FF2B5EF4-FFF2-40B4-BE49-F238E27FC236}">
                <a16:creationId xmlns:a16="http://schemas.microsoft.com/office/drawing/2014/main" id="{DB6005FE-4ED1-4EE0-9C0F-7B6408FAFCA4}"/>
              </a:ext>
            </a:extLst>
          </p:cNvPr>
          <p:cNvSpPr txBox="1"/>
          <p:nvPr/>
        </p:nvSpPr>
        <p:spPr>
          <a:xfrm>
            <a:off x="6033155" y="5348295"/>
            <a:ext cx="6111517" cy="646331"/>
          </a:xfrm>
          <a:prstGeom prst="rect">
            <a:avLst/>
          </a:prstGeom>
          <a:noFill/>
        </p:spPr>
        <p:txBody>
          <a:bodyPr wrap="square">
            <a:spAutoFit/>
          </a:bodyPr>
          <a:lstStyle/>
          <a:p>
            <a:pPr lvl="0" rtl="0"/>
            <a:r>
              <a:rPr lang="zh-CN" altLang="en-US" dirty="0">
                <a:solidFill>
                  <a:schemeClr val="bg1"/>
                </a:solidFill>
              </a:rPr>
              <a:t>（</a:t>
            </a:r>
            <a:r>
              <a:rPr lang="en-US" altLang="zh-CN" dirty="0">
                <a:solidFill>
                  <a:schemeClr val="bg1"/>
                </a:solidFill>
              </a:rPr>
              <a:t>2</a:t>
            </a:r>
            <a:r>
              <a:rPr lang="zh-CN" altLang="en-US" dirty="0">
                <a:solidFill>
                  <a:schemeClr val="bg1"/>
                </a:solidFill>
              </a:rPr>
              <a:t>）</a:t>
            </a:r>
            <a:r>
              <a:rPr lang="en-US" altLang="zh-CN" dirty="0">
                <a:solidFill>
                  <a:schemeClr val="bg1"/>
                </a:solidFill>
              </a:rPr>
              <a:t>R</a:t>
            </a:r>
            <a:r>
              <a:rPr lang="en-US" altLang="zh-CN" baseline="-25000" dirty="0">
                <a:solidFill>
                  <a:schemeClr val="bg1"/>
                </a:solidFill>
              </a:rPr>
              <a:t>1</a:t>
            </a:r>
            <a:r>
              <a:rPr lang="zh-CN" altLang="zh-CN" dirty="0">
                <a:solidFill>
                  <a:schemeClr val="bg1"/>
                </a:solidFill>
              </a:rPr>
              <a:t>，</a:t>
            </a:r>
            <a:r>
              <a:rPr lang="en-US" altLang="zh-CN" dirty="0">
                <a:solidFill>
                  <a:schemeClr val="bg1"/>
                </a:solidFill>
              </a:rPr>
              <a:t>R</a:t>
            </a:r>
            <a:r>
              <a:rPr lang="en-US" altLang="zh-CN" baseline="-25000" dirty="0">
                <a:solidFill>
                  <a:schemeClr val="bg1"/>
                </a:solidFill>
              </a:rPr>
              <a:t>2</a:t>
            </a:r>
            <a:r>
              <a:rPr lang="zh-CN" altLang="zh-CN" dirty="0">
                <a:solidFill>
                  <a:schemeClr val="bg1"/>
                </a:solidFill>
              </a:rPr>
              <a:t>与传感线圈、金属导体的电导率有关，且电导率是温度函数。用于表面温度</a:t>
            </a:r>
            <a:r>
              <a:rPr lang="en-US" altLang="zh-CN" dirty="0">
                <a:solidFill>
                  <a:schemeClr val="bg1"/>
                </a:solidFill>
              </a:rPr>
              <a:t>,</a:t>
            </a:r>
            <a:r>
              <a:rPr lang="zh-CN" altLang="zh-CN" dirty="0">
                <a:solidFill>
                  <a:schemeClr val="bg1"/>
                </a:solidFill>
              </a:rPr>
              <a:t>材质判别等。</a:t>
            </a:r>
          </a:p>
        </p:txBody>
      </p:sp>
      <p:sp>
        <p:nvSpPr>
          <p:cNvPr id="18" name="文本框 17">
            <a:extLst>
              <a:ext uri="{FF2B5EF4-FFF2-40B4-BE49-F238E27FC236}">
                <a16:creationId xmlns:a16="http://schemas.microsoft.com/office/drawing/2014/main" id="{B048805C-8E3E-453C-A28D-821D2C033029}"/>
              </a:ext>
            </a:extLst>
          </p:cNvPr>
          <p:cNvSpPr txBox="1"/>
          <p:nvPr/>
        </p:nvSpPr>
        <p:spPr>
          <a:xfrm>
            <a:off x="6059288" y="6051432"/>
            <a:ext cx="5991253" cy="646331"/>
          </a:xfrm>
          <a:prstGeom prst="rect">
            <a:avLst/>
          </a:prstGeom>
          <a:noFill/>
        </p:spPr>
        <p:txBody>
          <a:bodyPr wrap="square">
            <a:spAutoFit/>
          </a:bodyPr>
          <a:lstStyle/>
          <a:p>
            <a:pPr lvl="0" rtl="0"/>
            <a:r>
              <a:rPr lang="zh-CN" altLang="en-US" dirty="0">
                <a:solidFill>
                  <a:schemeClr val="bg1"/>
                </a:solidFill>
              </a:rPr>
              <a:t>（</a:t>
            </a:r>
            <a:r>
              <a:rPr lang="en-US" altLang="zh-CN" dirty="0">
                <a:solidFill>
                  <a:schemeClr val="bg1"/>
                </a:solidFill>
              </a:rPr>
              <a:t>3</a:t>
            </a:r>
            <a:r>
              <a:rPr lang="zh-CN" altLang="en-US" dirty="0">
                <a:solidFill>
                  <a:schemeClr val="bg1"/>
                </a:solidFill>
              </a:rPr>
              <a:t>）</a:t>
            </a:r>
            <a:r>
              <a:rPr lang="en-US" altLang="zh-CN" dirty="0">
                <a:solidFill>
                  <a:schemeClr val="bg1"/>
                </a:solidFill>
              </a:rPr>
              <a:t>L</a:t>
            </a:r>
            <a:r>
              <a:rPr lang="en-US" altLang="zh-CN" baseline="-25000" dirty="0">
                <a:solidFill>
                  <a:schemeClr val="bg1"/>
                </a:solidFill>
              </a:rPr>
              <a:t>1</a:t>
            </a:r>
            <a:r>
              <a:rPr lang="zh-CN" altLang="zh-CN" baseline="-25000" dirty="0">
                <a:solidFill>
                  <a:schemeClr val="bg1"/>
                </a:solidFill>
              </a:rPr>
              <a:t>，</a:t>
            </a:r>
            <a:r>
              <a:rPr lang="en-US" altLang="zh-CN" dirty="0">
                <a:solidFill>
                  <a:schemeClr val="bg1"/>
                </a:solidFill>
              </a:rPr>
              <a:t>L</a:t>
            </a:r>
            <a:r>
              <a:rPr lang="en-US" altLang="zh-CN" baseline="-25000" dirty="0">
                <a:solidFill>
                  <a:schemeClr val="bg1"/>
                </a:solidFill>
              </a:rPr>
              <a:t>2</a:t>
            </a:r>
            <a:r>
              <a:rPr lang="zh-CN" altLang="zh-CN" dirty="0">
                <a:solidFill>
                  <a:schemeClr val="bg1"/>
                </a:solidFill>
              </a:rPr>
              <a:t>与金属导体的磁导率有关。用于测量应力、硬度。 </a:t>
            </a:r>
          </a:p>
        </p:txBody>
      </p:sp>
      <p:sp>
        <p:nvSpPr>
          <p:cNvPr id="23" name="文本框 22">
            <a:extLst>
              <a:ext uri="{FF2B5EF4-FFF2-40B4-BE49-F238E27FC236}">
                <a16:creationId xmlns:a16="http://schemas.microsoft.com/office/drawing/2014/main" id="{D289C454-86BD-4A8D-9DF6-15B627212520}"/>
              </a:ext>
            </a:extLst>
          </p:cNvPr>
          <p:cNvSpPr txBox="1"/>
          <p:nvPr/>
        </p:nvSpPr>
        <p:spPr>
          <a:xfrm>
            <a:off x="8979421" y="4504881"/>
            <a:ext cx="749241" cy="369332"/>
          </a:xfrm>
          <a:prstGeom prst="rect">
            <a:avLst/>
          </a:prstGeom>
          <a:noFill/>
        </p:spPr>
        <p:txBody>
          <a:bodyPr wrap="square">
            <a:spAutoFit/>
          </a:bodyPr>
          <a:lstStyle/>
          <a:p>
            <a:pPr lvl="0"/>
            <a:r>
              <a:rPr lang="zh-CN" altLang="en-US" dirty="0">
                <a:solidFill>
                  <a:schemeClr val="bg1"/>
                </a:solidFill>
              </a:rPr>
              <a:t>应用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49859" y="1717675"/>
            <a:ext cx="5376000" cy="4303613"/>
          </a:xfrm>
        </p:spPr>
        <p:txBody>
          <a:bodyPr/>
          <a:lstStyle/>
          <a:p>
            <a:r>
              <a:rPr lang="zh-CN" altLang="en-US" dirty="0"/>
              <a:t>电涡流强度与距离的关系</a:t>
            </a:r>
          </a:p>
          <a:p>
            <a:endParaRPr lang="zh-CN" altLang="en-US" dirty="0"/>
          </a:p>
        </p:txBody>
      </p:sp>
      <p:sp>
        <p:nvSpPr>
          <p:cNvPr id="3" name="内容占位符 2"/>
          <p:cNvSpPr>
            <a:spLocks noGrp="1"/>
          </p:cNvSpPr>
          <p:nvPr>
            <p:ph sz="quarter" idx="11"/>
          </p:nvPr>
        </p:nvSpPr>
        <p:spPr>
          <a:xfrm>
            <a:off x="6381751" y="1717675"/>
            <a:ext cx="5376333" cy="3720704"/>
          </a:xfrm>
        </p:spPr>
        <p:txBody>
          <a:bodyPr>
            <a:normAutofit fontScale="92500"/>
          </a:bodyPr>
          <a:lstStyle/>
          <a:p>
            <a:r>
              <a:rPr lang="zh-CN" altLang="en-US" dirty="0"/>
              <a:t>电涡流的轴向贯穿深度</a:t>
            </a:r>
          </a:p>
          <a:p>
            <a:endParaRPr lang="en-US" altLang="zh-CN" dirty="0"/>
          </a:p>
          <a:p>
            <a:endParaRPr lang="en-US" altLang="zh-CN" dirty="0"/>
          </a:p>
          <a:p>
            <a:endParaRPr lang="en-US" altLang="zh-CN" dirty="0"/>
          </a:p>
          <a:p>
            <a:endParaRPr lang="en-US" altLang="zh-CN" dirty="0"/>
          </a:p>
          <a:p>
            <a:r>
              <a:rPr lang="zh-CN" altLang="en-US" dirty="0"/>
              <a:t>电涡流密度主要分布在</a:t>
            </a:r>
            <a:r>
              <a:rPr lang="zh-CN" altLang="en-US" dirty="0">
                <a:solidFill>
                  <a:srgbClr val="FF0000"/>
                </a:solidFill>
              </a:rPr>
              <a:t>表面附近</a:t>
            </a:r>
            <a:r>
              <a:rPr lang="zh-CN" altLang="en-US" dirty="0"/>
              <a:t>，被测体电阻率越大，相对磁导率越小，以及传感器线圈的激磁电流频率越低，则电涡流贯穿深度越大。</a:t>
            </a:r>
          </a:p>
        </p:txBody>
      </p:sp>
      <p:sp>
        <p:nvSpPr>
          <p:cNvPr id="90114" name="标题 1"/>
          <p:cNvSpPr>
            <a:spLocks noGrp="1"/>
          </p:cNvSpPr>
          <p:nvPr>
            <p:ph type="title"/>
          </p:nvPr>
        </p:nvSpPr>
        <p:spPr/>
        <p:txBody>
          <a:bodyPr vert="horz" lIns="91440" tIns="45720" rIns="91440" bIns="45720" rtlCol="0" anchor="b" anchorCtr="0">
            <a:normAutofit/>
          </a:bodyPr>
          <a:lstStyle/>
          <a:p>
            <a:r>
              <a:rPr lang="zh-CN" altLang="zh-CN" dirty="0">
                <a:latin typeface="+mj-ea"/>
              </a:rPr>
              <a:t>电涡流传感器的基本特性</a:t>
            </a:r>
            <a:endParaRPr lang="zh-CN" altLang="en-US" dirty="0">
              <a:latin typeface="+mj-ea"/>
            </a:endParaRPr>
          </a:p>
        </p:txBody>
      </p:sp>
      <p:sp>
        <p:nvSpPr>
          <p:cNvPr id="90118" name="矩形 5"/>
          <p:cNvSpPr>
            <a:spLocks noChangeArrowheads="1"/>
          </p:cNvSpPr>
          <p:nvPr/>
        </p:nvSpPr>
        <p:spPr bwMode="auto">
          <a:xfrm>
            <a:off x="1750097" y="5438379"/>
            <a:ext cx="2236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1600" dirty="0">
                <a:solidFill>
                  <a:schemeClr val="tx1"/>
                </a:solidFill>
                <a:latin typeface="Tahoma" panose="020B0604030504040204" pitchFamily="34" charset="0"/>
                <a:ea typeface="宋体" panose="02010600030101010101" pitchFamily="2" charset="-122"/>
              </a:rPr>
              <a:t>电涡流密度与距离曲线</a:t>
            </a:r>
            <a:endParaRPr kumimoji="1" lang="zh-CN" altLang="en-US" sz="1600" dirty="0">
              <a:solidFill>
                <a:schemeClr val="tx1"/>
              </a:solidFill>
              <a:latin typeface="Tahoma" panose="020B0604030504040204" pitchFamily="34" charset="0"/>
              <a:ea typeface="宋体" panose="02010600030101010101" pitchFamily="2" charset="-122"/>
            </a:endParaRPr>
          </a:p>
        </p:txBody>
      </p:sp>
      <p:graphicFrame>
        <p:nvGraphicFramePr>
          <p:cNvPr id="90121" name="Object 3"/>
          <p:cNvGraphicFramePr>
            <a:graphicFrameLocks noChangeAspect="1"/>
          </p:cNvGraphicFramePr>
          <p:nvPr>
            <p:extLst>
              <p:ext uri="{D42A27DB-BD31-4B8C-83A1-F6EECF244321}">
                <p14:modId xmlns:p14="http://schemas.microsoft.com/office/powerpoint/2010/main" val="421206834"/>
              </p:ext>
            </p:extLst>
          </p:nvPr>
        </p:nvGraphicFramePr>
        <p:xfrm>
          <a:off x="7529049" y="2103180"/>
          <a:ext cx="1312863" cy="647700"/>
        </p:xfrm>
        <a:graphic>
          <a:graphicData uri="http://schemas.openxmlformats.org/presentationml/2006/ole">
            <mc:AlternateContent xmlns:mc="http://schemas.openxmlformats.org/markup-compatibility/2006">
              <mc:Choice xmlns:v="urn:schemas-microsoft-com:vml" Requires="v">
                <p:oleObj spid="_x0000_s17431" name="Equation" r:id="rId4" imgW="710891" imgH="355446" progId="">
                  <p:embed/>
                </p:oleObj>
              </mc:Choice>
              <mc:Fallback>
                <p:oleObj name="Equation" r:id="rId4" imgW="710891" imgH="355446"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9049" y="2103180"/>
                        <a:ext cx="13128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23" name="Object 5"/>
          <p:cNvGraphicFramePr>
            <a:graphicFrameLocks noChangeAspect="1"/>
          </p:cNvGraphicFramePr>
          <p:nvPr>
            <p:extLst>
              <p:ext uri="{D42A27DB-BD31-4B8C-83A1-F6EECF244321}">
                <p14:modId xmlns:p14="http://schemas.microsoft.com/office/powerpoint/2010/main" val="3672517150"/>
              </p:ext>
            </p:extLst>
          </p:nvPr>
        </p:nvGraphicFramePr>
        <p:xfrm>
          <a:off x="7392144" y="2777257"/>
          <a:ext cx="1817687" cy="1008063"/>
        </p:xfrm>
        <a:graphic>
          <a:graphicData uri="http://schemas.openxmlformats.org/presentationml/2006/ole">
            <mc:AlternateContent xmlns:mc="http://schemas.openxmlformats.org/markup-compatibility/2006">
              <mc:Choice xmlns:v="urn:schemas-microsoft-com:vml" Requires="v">
                <p:oleObj spid="_x0000_s17432" name="Equation" r:id="rId6" imgW="876300" imgH="482600" progId="">
                  <p:embed/>
                </p:oleObj>
              </mc:Choice>
              <mc:Fallback>
                <p:oleObj name="Equation" r:id="rId6" imgW="876300" imgH="482600" progId="">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2144" y="2777257"/>
                        <a:ext cx="1817687"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
          <p:cNvGraphicFramePr>
            <a:graphicFrameLocks noChangeAspect="1"/>
          </p:cNvGraphicFramePr>
          <p:nvPr>
            <p:extLst>
              <p:ext uri="{D42A27DB-BD31-4B8C-83A1-F6EECF244321}">
                <p14:modId xmlns:p14="http://schemas.microsoft.com/office/powerpoint/2010/main" val="1959910154"/>
              </p:ext>
            </p:extLst>
          </p:nvPr>
        </p:nvGraphicFramePr>
        <p:xfrm>
          <a:off x="492125" y="2282825"/>
          <a:ext cx="4752975" cy="3071813"/>
        </p:xfrm>
        <a:graphic>
          <a:graphicData uri="http://schemas.openxmlformats.org/presentationml/2006/ole">
            <mc:AlternateContent xmlns:mc="http://schemas.openxmlformats.org/markup-compatibility/2006">
              <mc:Choice xmlns:v="urn:schemas-microsoft-com:vml" Requires="v">
                <p:oleObj spid="_x0000_s17433" name="Visio" r:id="rId8" imgW="3808374" imgH="2499523" progId="Visio.Drawing.11">
                  <p:embed/>
                </p:oleObj>
              </mc:Choice>
              <mc:Fallback>
                <p:oleObj name="Visio" r:id="rId8" imgW="3808374" imgH="2499523" progId="Visio.Drawing.11">
                  <p:embed/>
                  <p:pic>
                    <p:nvPicPr>
                      <p:cNvPr id="90117"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125" y="2282825"/>
                        <a:ext cx="4752975" cy="3071813"/>
                      </a:xfrm>
                      <a:prstGeom prst="rect">
                        <a:avLst/>
                      </a:prstGeom>
                      <a:noFill/>
                      <a:ln>
                        <a:noFill/>
                      </a:ln>
                    </p:spPr>
                  </p:pic>
                </p:oleObj>
              </mc:Fallback>
            </mc:AlternateContent>
          </a:graphicData>
        </a:graphic>
      </p:graphicFrame>
      <p:sp>
        <p:nvSpPr>
          <p:cNvPr id="10" name="文本框 9">
            <a:extLst>
              <a:ext uri="{FF2B5EF4-FFF2-40B4-BE49-F238E27FC236}">
                <a16:creationId xmlns:a16="http://schemas.microsoft.com/office/drawing/2014/main" id="{20BDE3F3-E0AA-4C6A-B466-A51FC11D98B1}"/>
              </a:ext>
            </a:extLst>
          </p:cNvPr>
          <p:cNvSpPr txBox="1"/>
          <p:nvPr/>
        </p:nvSpPr>
        <p:spPr>
          <a:xfrm>
            <a:off x="492125" y="5909304"/>
            <a:ext cx="4883795" cy="646331"/>
          </a:xfrm>
          <a:prstGeom prst="rect">
            <a:avLst/>
          </a:prstGeom>
          <a:noFill/>
        </p:spPr>
        <p:txBody>
          <a:bodyPr wrap="square">
            <a:spAutoFit/>
          </a:bodyPr>
          <a:lstStyle/>
          <a:p>
            <a:r>
              <a:rPr lang="zh-CN" altLang="en-US" dirty="0">
                <a:solidFill>
                  <a:schemeClr val="tx1"/>
                </a:solidFill>
              </a:rPr>
              <a:t>测位移时，一般取</a:t>
            </a:r>
            <a:r>
              <a:rPr lang="en-US" altLang="zh-CN" dirty="0">
                <a:solidFill>
                  <a:schemeClr val="tx1"/>
                </a:solidFill>
              </a:rPr>
              <a:t>x/R&lt;1,</a:t>
            </a:r>
            <a:r>
              <a:rPr lang="zh-CN" altLang="en-US" dirty="0">
                <a:solidFill>
                  <a:schemeClr val="tx1"/>
                </a:solidFill>
              </a:rPr>
              <a:t>因为此时线性度和灵敏度较好。</a:t>
            </a:r>
          </a:p>
        </p:txBody>
      </p:sp>
      <p:sp>
        <p:nvSpPr>
          <p:cNvPr id="11" name="文本框 10">
            <a:extLst>
              <a:ext uri="{FF2B5EF4-FFF2-40B4-BE49-F238E27FC236}">
                <a16:creationId xmlns:a16="http://schemas.microsoft.com/office/drawing/2014/main" id="{20BDE3F3-E0AA-4C6A-B466-A51FC11D98B1}"/>
              </a:ext>
            </a:extLst>
          </p:cNvPr>
          <p:cNvSpPr txBox="1"/>
          <p:nvPr/>
        </p:nvSpPr>
        <p:spPr>
          <a:xfrm>
            <a:off x="6400015" y="1036629"/>
            <a:ext cx="4736546" cy="369332"/>
          </a:xfrm>
          <a:prstGeom prst="rect">
            <a:avLst/>
          </a:prstGeom>
          <a:noFill/>
        </p:spPr>
        <p:txBody>
          <a:bodyPr wrap="square">
            <a:spAutoFit/>
          </a:bodyPr>
          <a:lstStyle/>
          <a:p>
            <a:r>
              <a:rPr lang="zh-CN" altLang="en-US" dirty="0">
                <a:solidFill>
                  <a:schemeClr val="tx1"/>
                </a:solidFill>
              </a:rPr>
              <a:t>电涡流强度减小到表面强度的</a:t>
            </a:r>
            <a:r>
              <a:rPr lang="en-US" altLang="zh-CN" dirty="0">
                <a:solidFill>
                  <a:schemeClr val="tx1"/>
                </a:solidFill>
              </a:rPr>
              <a:t>1/e</a:t>
            </a:r>
            <a:r>
              <a:rPr lang="zh-CN" altLang="en-US" dirty="0">
                <a:solidFill>
                  <a:schemeClr val="tx1"/>
                </a:solidFill>
              </a:rPr>
              <a:t>时的深度</a:t>
            </a:r>
          </a:p>
        </p:txBody>
      </p:sp>
      <p:cxnSp>
        <p:nvCxnSpPr>
          <p:cNvPr id="5" name="直接箭头连接符 4"/>
          <p:cNvCxnSpPr/>
          <p:nvPr/>
        </p:nvCxnSpPr>
        <p:spPr>
          <a:xfrm flipV="1">
            <a:off x="8400256" y="1412776"/>
            <a:ext cx="216024"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0BDE3F3-E0AA-4C6A-B466-A51FC11D98B1}"/>
              </a:ext>
            </a:extLst>
          </p:cNvPr>
          <p:cNvSpPr txBox="1"/>
          <p:nvPr/>
        </p:nvSpPr>
        <p:spPr>
          <a:xfrm>
            <a:off x="9497804" y="2282825"/>
            <a:ext cx="1986644" cy="369332"/>
          </a:xfrm>
          <a:prstGeom prst="rect">
            <a:avLst/>
          </a:prstGeom>
          <a:noFill/>
        </p:spPr>
        <p:txBody>
          <a:bodyPr wrap="square">
            <a:spAutoFit/>
          </a:bodyPr>
          <a:lstStyle/>
          <a:p>
            <a:r>
              <a:rPr lang="zh-CN" altLang="en-US" dirty="0">
                <a:solidFill>
                  <a:schemeClr val="tx1"/>
                </a:solidFill>
              </a:rPr>
              <a:t>指数规律衰减</a:t>
            </a:r>
          </a:p>
        </p:txBody>
      </p:sp>
      <p:sp>
        <p:nvSpPr>
          <p:cNvPr id="14" name="文本框 13">
            <a:extLst>
              <a:ext uri="{FF2B5EF4-FFF2-40B4-BE49-F238E27FC236}">
                <a16:creationId xmlns:a16="http://schemas.microsoft.com/office/drawing/2014/main" id="{20BDE3F3-E0AA-4C6A-B466-A51FC11D98B1}"/>
              </a:ext>
            </a:extLst>
          </p:cNvPr>
          <p:cNvSpPr txBox="1"/>
          <p:nvPr/>
        </p:nvSpPr>
        <p:spPr>
          <a:xfrm>
            <a:off x="5663952" y="2381548"/>
            <a:ext cx="1728192" cy="369332"/>
          </a:xfrm>
          <a:prstGeom prst="rect">
            <a:avLst/>
          </a:prstGeom>
          <a:noFill/>
        </p:spPr>
        <p:txBody>
          <a:bodyPr wrap="square">
            <a:spAutoFit/>
          </a:bodyPr>
          <a:lstStyle/>
          <a:p>
            <a:r>
              <a:rPr lang="zh-CN" altLang="en-US" dirty="0">
                <a:solidFill>
                  <a:schemeClr val="tx1"/>
                </a:solidFill>
              </a:rPr>
              <a:t>电涡流密度：</a:t>
            </a:r>
          </a:p>
        </p:txBody>
      </p:sp>
      <p:sp>
        <p:nvSpPr>
          <p:cNvPr id="15" name="文本框 14">
            <a:extLst>
              <a:ext uri="{FF2B5EF4-FFF2-40B4-BE49-F238E27FC236}">
                <a16:creationId xmlns:a16="http://schemas.microsoft.com/office/drawing/2014/main" id="{20BDE3F3-E0AA-4C6A-B466-A51FC11D98B1}"/>
              </a:ext>
            </a:extLst>
          </p:cNvPr>
          <p:cNvSpPr txBox="1"/>
          <p:nvPr/>
        </p:nvSpPr>
        <p:spPr>
          <a:xfrm>
            <a:off x="5900992" y="3096622"/>
            <a:ext cx="1368152" cy="369332"/>
          </a:xfrm>
          <a:prstGeom prst="rect">
            <a:avLst/>
          </a:prstGeom>
          <a:noFill/>
        </p:spPr>
        <p:txBody>
          <a:bodyPr wrap="square">
            <a:spAutoFit/>
          </a:bodyPr>
          <a:lstStyle/>
          <a:p>
            <a:r>
              <a:rPr lang="zh-CN" altLang="en-US" dirty="0">
                <a:solidFill>
                  <a:schemeClr val="tx1"/>
                </a:solidFill>
              </a:rPr>
              <a:t>贯穿深度：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01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01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1" grpId="0"/>
      <p:bldP spid="13" grpId="0"/>
      <p:bldP spid="14" grpId="0"/>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vert="horz" lIns="91440" tIns="45720" rIns="91440" bIns="45720" rtlCol="0" anchor="b" anchorCtr="0">
            <a:normAutofit/>
          </a:bodyPr>
          <a:lstStyle/>
          <a:p>
            <a:pPr marL="838200" indent="-838200"/>
            <a:r>
              <a:rPr lang="zh-CN" altLang="en-US" dirty="0">
                <a:latin typeface="+mj-ea"/>
              </a:rPr>
              <a:t>调理电路</a:t>
            </a:r>
          </a:p>
        </p:txBody>
      </p:sp>
      <p:graphicFrame>
        <p:nvGraphicFramePr>
          <p:cNvPr id="2" name="图示 1"/>
          <p:cNvGraphicFramePr/>
          <p:nvPr>
            <p:extLst>
              <p:ext uri="{D42A27DB-BD31-4B8C-83A1-F6EECF244321}">
                <p14:modId xmlns:p14="http://schemas.microsoft.com/office/powerpoint/2010/main" val="1352269997"/>
              </p:ext>
            </p:extLst>
          </p:nvPr>
        </p:nvGraphicFramePr>
        <p:xfrm>
          <a:off x="1485553" y="1700808"/>
          <a:ext cx="9220894"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1140" name="Object 2"/>
          <p:cNvSpPr txBox="1"/>
          <p:nvPr/>
        </p:nvSpPr>
        <p:spPr bwMode="auto">
          <a:xfrm>
            <a:off x="6038850" y="3321050"/>
            <a:ext cx="114300" cy="215900"/>
          </a:xfrm>
          <a:prstGeom prst="rect">
            <a:avLst/>
          </a:prstGeom>
          <a:noFill/>
          <a:ln>
            <a:noFill/>
          </a:ln>
        </p:spPr>
        <p:txBody>
          <a:bodyPr>
            <a:normAutofit fontScale="55000" lnSpcReduction="20000"/>
          </a:bodyPr>
          <a:lstStyle/>
          <a:p>
            <a:endParaRPr lang="zh-CN" altLang="en-US"/>
          </a:p>
        </p:txBody>
      </p:sp>
    </p:spTree>
  </p:cSld>
  <p:clrMapOvr>
    <a:masterClrMapping/>
  </p:clrMapOvr>
  <p:transition advClick="0"/>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49858" y="1997211"/>
            <a:ext cx="5376000" cy="3079477"/>
          </a:xfrm>
        </p:spPr>
        <p:txBody>
          <a:bodyPr/>
          <a:lstStyle/>
          <a:p>
            <a:r>
              <a:rPr kumimoji="1" lang="en-US" altLang="zh-CN" dirty="0"/>
              <a:t>Z</a:t>
            </a:r>
            <a:r>
              <a:rPr kumimoji="1" lang="en-US" altLang="zh-CN" baseline="-25000" dirty="0"/>
              <a:t>1</a:t>
            </a:r>
            <a:r>
              <a:rPr kumimoji="1" lang="zh-CN" altLang="en-US" dirty="0"/>
              <a:t>，</a:t>
            </a:r>
            <a:r>
              <a:rPr kumimoji="1" lang="en-US" altLang="zh-CN" dirty="0"/>
              <a:t>Z</a:t>
            </a:r>
            <a:r>
              <a:rPr kumimoji="1" lang="en-US" altLang="zh-CN" baseline="-25000" dirty="0"/>
              <a:t>2</a:t>
            </a:r>
            <a:r>
              <a:rPr kumimoji="1" lang="zh-CN" altLang="zh-CN" dirty="0"/>
              <a:t>为线圈阻抗，它们可以是差动式传感器的两个线圈阻抗，也可以一个是传感器线圈，另一个是平衡用的固定线圈。它们与电容</a:t>
            </a:r>
            <a:r>
              <a:rPr kumimoji="1" lang="en-US" altLang="zh-CN" dirty="0"/>
              <a:t>C</a:t>
            </a:r>
            <a:r>
              <a:rPr kumimoji="1" lang="en-US" altLang="zh-CN" baseline="-25000" dirty="0">
                <a:latin typeface="Arial" charset="0"/>
              </a:rPr>
              <a:t>1</a:t>
            </a:r>
            <a:r>
              <a:rPr kumimoji="1" lang="zh-CN" altLang="en-US" dirty="0"/>
              <a:t>，</a:t>
            </a:r>
            <a:r>
              <a:rPr kumimoji="1" lang="en-US" altLang="zh-CN" dirty="0"/>
              <a:t>C</a:t>
            </a:r>
            <a:r>
              <a:rPr kumimoji="1" lang="en-US" altLang="zh-CN" baseline="-25000" dirty="0">
                <a:latin typeface="Arial" charset="0"/>
              </a:rPr>
              <a:t>2</a:t>
            </a:r>
            <a:r>
              <a:rPr kumimoji="1" lang="zh-CN" altLang="en-US" dirty="0"/>
              <a:t>，电阻</a:t>
            </a:r>
            <a:r>
              <a:rPr kumimoji="1" lang="en-US" altLang="zh-CN" dirty="0"/>
              <a:t>R</a:t>
            </a:r>
            <a:r>
              <a:rPr kumimoji="1" lang="en-US" altLang="zh-CN" baseline="-25000" dirty="0">
                <a:latin typeface="Arial" charset="0"/>
              </a:rPr>
              <a:t>1</a:t>
            </a:r>
            <a:r>
              <a:rPr kumimoji="1" lang="zh-CN" altLang="en-US" dirty="0"/>
              <a:t>，</a:t>
            </a:r>
            <a:r>
              <a:rPr kumimoji="1" lang="en-US" altLang="zh-CN" dirty="0"/>
              <a:t>R</a:t>
            </a:r>
            <a:r>
              <a:rPr kumimoji="1" lang="en-US" altLang="zh-CN" baseline="-25000" dirty="0">
                <a:latin typeface="Arial" charset="0"/>
              </a:rPr>
              <a:t>2</a:t>
            </a:r>
            <a:r>
              <a:rPr kumimoji="1" lang="zh-CN" altLang="zh-CN" dirty="0"/>
              <a:t>组成电桥的四个臂。电源</a:t>
            </a:r>
            <a:r>
              <a:rPr kumimoji="1" lang="en-US" altLang="zh-CN" dirty="0"/>
              <a:t>u</a:t>
            </a:r>
            <a:r>
              <a:rPr kumimoji="1" lang="zh-CN" altLang="zh-CN" dirty="0"/>
              <a:t>由振荡器供给，振荡频率根据涡流式传感器的需求选择。电桥将反映</a:t>
            </a:r>
            <a:r>
              <a:rPr kumimoji="1" lang="zh-CN" altLang="zh-CN" dirty="0">
                <a:solidFill>
                  <a:srgbClr val="FF0000"/>
                </a:solidFill>
              </a:rPr>
              <a:t>线圈阻抗</a:t>
            </a:r>
            <a:r>
              <a:rPr kumimoji="1" lang="zh-CN" altLang="zh-CN" dirty="0"/>
              <a:t>的变化，把线圈</a:t>
            </a:r>
            <a:r>
              <a:rPr kumimoji="1" lang="zh-CN" altLang="zh-CN" dirty="0">
                <a:solidFill>
                  <a:srgbClr val="FF0000"/>
                </a:solidFill>
              </a:rPr>
              <a:t>阻抗变化转换成电压幅值</a:t>
            </a:r>
            <a:r>
              <a:rPr kumimoji="1" lang="zh-CN" altLang="zh-CN" dirty="0"/>
              <a:t>的变化。</a:t>
            </a:r>
            <a:endParaRPr kumimoji="1" lang="zh-CN" altLang="en-US" dirty="0"/>
          </a:p>
          <a:p>
            <a:endParaRPr lang="zh-CN" altLang="en-US" dirty="0"/>
          </a:p>
        </p:txBody>
      </p:sp>
      <p:graphicFrame>
        <p:nvGraphicFramePr>
          <p:cNvPr id="13" name="Object 3"/>
          <p:cNvGraphicFramePr>
            <a:graphicFrameLocks noGrp="1" noChangeAspect="1"/>
          </p:cNvGraphicFramePr>
          <p:nvPr>
            <p:ph sz="quarter" idx="11"/>
            <p:extLst>
              <p:ext uri="{D42A27DB-BD31-4B8C-83A1-F6EECF244321}">
                <p14:modId xmlns:p14="http://schemas.microsoft.com/office/powerpoint/2010/main" val="452176894"/>
              </p:ext>
            </p:extLst>
          </p:nvPr>
        </p:nvGraphicFramePr>
        <p:xfrm>
          <a:off x="6548438" y="2182813"/>
          <a:ext cx="5143500" cy="2312987"/>
        </p:xfrm>
        <a:graphic>
          <a:graphicData uri="http://schemas.openxmlformats.org/presentationml/2006/ole">
            <mc:AlternateContent xmlns:mc="http://schemas.openxmlformats.org/markup-compatibility/2006">
              <mc:Choice xmlns:v="urn:schemas-microsoft-com:vml" Requires="v">
                <p:oleObj spid="_x0000_s18441" name="Visio" r:id="rId3" imgW="1621536" imgH="728179" progId="Visio.Drawing.11">
                  <p:embed/>
                </p:oleObj>
              </mc:Choice>
              <mc:Fallback>
                <p:oleObj name="Visio" r:id="rId3" imgW="1621536" imgH="728179" progId="Visio.Drawing.11">
                  <p:embed/>
                  <p:pic>
                    <p:nvPicPr>
                      <p:cNvPr id="9216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8438" y="2182813"/>
                        <a:ext cx="5143500" cy="2312987"/>
                      </a:xfrm>
                      <a:prstGeom prst="rect">
                        <a:avLst/>
                      </a:prstGeom>
                      <a:noFill/>
                      <a:ln>
                        <a:noFill/>
                      </a:ln>
                    </p:spPr>
                  </p:pic>
                </p:oleObj>
              </mc:Fallback>
            </mc:AlternateContent>
          </a:graphicData>
        </a:graphic>
      </p:graphicFrame>
      <p:sp>
        <p:nvSpPr>
          <p:cNvPr id="92162" name="Rectangle 2"/>
          <p:cNvSpPr>
            <a:spLocks noGrp="1" noChangeArrowheads="1"/>
          </p:cNvSpPr>
          <p:nvPr>
            <p:ph type="title"/>
          </p:nvPr>
        </p:nvSpPr>
        <p:spPr/>
        <p:txBody>
          <a:bodyPr vert="horz" lIns="91440" tIns="45720" rIns="91440" bIns="45720" rtlCol="0" anchor="b" anchorCtr="0">
            <a:normAutofit/>
          </a:bodyPr>
          <a:lstStyle/>
          <a:p>
            <a:pPr marL="838200" indent="-838200"/>
            <a:r>
              <a:rPr lang="zh-CN" altLang="en-US" dirty="0">
                <a:latin typeface="+mj-ea"/>
              </a:rPr>
              <a:t>调理电路</a:t>
            </a:r>
            <a:r>
              <a:rPr lang="en-US" altLang="zh-CN" dirty="0">
                <a:latin typeface="+mj-ea"/>
              </a:rPr>
              <a:t>——</a:t>
            </a:r>
            <a:r>
              <a:rPr lang="zh-CN" altLang="en-US" dirty="0">
                <a:latin typeface="+mj-ea"/>
              </a:rPr>
              <a:t>电桥</a:t>
            </a:r>
          </a:p>
        </p:txBody>
      </p:sp>
      <p:sp>
        <p:nvSpPr>
          <p:cNvPr id="92163" name="Rectangle 3"/>
          <p:cNvSpPr>
            <a:spLocks noRot="1" noChangeArrowheads="1"/>
          </p:cNvSpPr>
          <p:nvPr/>
        </p:nvSpPr>
        <p:spPr bwMode="auto">
          <a:xfrm>
            <a:off x="2133600" y="1268413"/>
            <a:ext cx="8534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buClr>
                <a:schemeClr val="folHlink"/>
              </a:buClr>
              <a:buSzPct val="60000"/>
              <a:buFont typeface="Wingdings" panose="05000000000000000000" pitchFamily="2" charset="2"/>
              <a:buNone/>
            </a:pPr>
            <a:r>
              <a:rPr lang="en-US" altLang="zh-CN" sz="2600" b="1">
                <a:solidFill>
                  <a:schemeClr val="tx2"/>
                </a:solidFill>
                <a:latin typeface="宋体" panose="02010600030101010101" pitchFamily="2" charset="-122"/>
                <a:ea typeface="宋体" panose="02010600030101010101" pitchFamily="2" charset="-122"/>
              </a:rPr>
              <a:t>  </a:t>
            </a:r>
          </a:p>
          <a:p>
            <a:pPr eaLnBrk="1" hangingPunct="1">
              <a:lnSpc>
                <a:spcPct val="100000"/>
              </a:lnSpc>
              <a:buClr>
                <a:schemeClr val="folHlink"/>
              </a:buClr>
              <a:buSzPct val="60000"/>
              <a:buFont typeface="Wingdings" panose="05000000000000000000" pitchFamily="2" charset="2"/>
              <a:buNone/>
            </a:pPr>
            <a:r>
              <a:rPr lang="en-US" altLang="zh-CN" sz="2600" b="1">
                <a:solidFill>
                  <a:schemeClr val="tx2"/>
                </a:solidFill>
                <a:latin typeface="宋体" panose="02010600030101010101" pitchFamily="2" charset="-122"/>
                <a:ea typeface="宋体" panose="02010600030101010101" pitchFamily="2" charset="-122"/>
              </a:rPr>
              <a:t>  </a:t>
            </a:r>
          </a:p>
          <a:p>
            <a:pPr eaLnBrk="1" hangingPunct="1">
              <a:lnSpc>
                <a:spcPct val="100000"/>
              </a:lnSpc>
              <a:buClr>
                <a:schemeClr val="folHlink"/>
              </a:buClr>
              <a:buSzPct val="60000"/>
              <a:buFont typeface="Wingdings" panose="05000000000000000000" pitchFamily="2" charset="2"/>
              <a:buNone/>
            </a:pPr>
            <a:r>
              <a:rPr lang="en-US" altLang="zh-CN" sz="2600" b="1">
                <a:solidFill>
                  <a:schemeClr val="tx2"/>
                </a:solidFill>
                <a:latin typeface="宋体" panose="02010600030101010101" pitchFamily="2" charset="-122"/>
                <a:ea typeface="宋体" panose="02010600030101010101" pitchFamily="2" charset="-122"/>
              </a:rPr>
              <a:t>  </a:t>
            </a:r>
          </a:p>
        </p:txBody>
      </p:sp>
      <p:sp>
        <p:nvSpPr>
          <p:cNvPr id="92164" name="Object 2"/>
          <p:cNvSpPr txBox="1"/>
          <p:nvPr/>
        </p:nvSpPr>
        <p:spPr bwMode="auto">
          <a:xfrm>
            <a:off x="6038850" y="3321050"/>
            <a:ext cx="114300" cy="215900"/>
          </a:xfrm>
          <a:prstGeom prst="rect">
            <a:avLst/>
          </a:prstGeom>
          <a:noFill/>
          <a:ln>
            <a:noFill/>
          </a:ln>
        </p:spPr>
        <p:txBody>
          <a:bodyPr>
            <a:normAutofit fontScale="55000" lnSpcReduction="20000"/>
          </a:bodyPr>
          <a:lstStyle/>
          <a:p>
            <a:endParaRPr lang="zh-CN" altLang="en-US"/>
          </a:p>
        </p:txBody>
      </p:sp>
      <p:sp>
        <p:nvSpPr>
          <p:cNvPr id="92166"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92169" name="矩形 10"/>
          <p:cNvSpPr>
            <a:spLocks noChangeArrowheads="1"/>
          </p:cNvSpPr>
          <p:nvPr/>
        </p:nvSpPr>
        <p:spPr bwMode="auto">
          <a:xfrm>
            <a:off x="8112224" y="4548982"/>
            <a:ext cx="27193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1600" dirty="0">
                <a:solidFill>
                  <a:schemeClr val="accent1"/>
                </a:solidFill>
                <a:latin typeface="Tahoma" panose="020B0604030504040204" pitchFamily="34" charset="0"/>
                <a:ea typeface="宋体" panose="02010600030101010101" pitchFamily="2" charset="-122"/>
              </a:rPr>
              <a:t>涡流式传感器电桥</a:t>
            </a:r>
            <a:endParaRPr kumimoji="1" lang="zh-CN" altLang="en-US" sz="1600" dirty="0">
              <a:solidFill>
                <a:schemeClr val="accent1"/>
              </a:solidFill>
              <a:latin typeface="Tahoma" panose="020B0604030504040204" pitchFamily="34" charset="0"/>
              <a:ea typeface="宋体" panose="02010600030101010101" pitchFamily="2" charset="-122"/>
            </a:endParaRPr>
          </a:p>
        </p:txBody>
      </p:sp>
    </p:spTree>
  </p:cSld>
  <p:clrMapOvr>
    <a:masterClrMapping/>
  </p:clrMapOvr>
  <p:transition advClick="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49859" y="1717675"/>
            <a:ext cx="5376000" cy="3151485"/>
          </a:xfrm>
        </p:spPr>
        <p:txBody>
          <a:bodyPr/>
          <a:lstStyle/>
          <a:p>
            <a:r>
              <a:rPr kumimoji="1" lang="zh-CN" altLang="en-US" dirty="0"/>
              <a:t>由传感器线圈</a:t>
            </a:r>
            <a:r>
              <a:rPr kumimoji="1" lang="en-US" altLang="zh-CN" i="1" dirty="0"/>
              <a:t>L</a:t>
            </a:r>
            <a:r>
              <a:rPr kumimoji="1" lang="zh-CN" altLang="en-US" dirty="0"/>
              <a:t>、电容器</a:t>
            </a:r>
            <a:r>
              <a:rPr kumimoji="1" lang="en-US" altLang="zh-CN" i="1" dirty="0"/>
              <a:t>C</a:t>
            </a:r>
            <a:r>
              <a:rPr kumimoji="1" lang="zh-CN" altLang="en-US" dirty="0"/>
              <a:t>和石英晶体组成的石英晶体振荡电路如图所示。石英晶体振荡器起恒流源的作用，给谐振回路提供一个频率</a:t>
            </a:r>
            <a:r>
              <a:rPr kumimoji="1" lang="en-US" altLang="zh-CN" dirty="0"/>
              <a:t>(</a:t>
            </a:r>
            <a:r>
              <a:rPr kumimoji="1" lang="en-US" altLang="zh-CN" i="1" dirty="0"/>
              <a:t>f</a:t>
            </a:r>
            <a:r>
              <a:rPr kumimoji="1" lang="en-US" altLang="zh-CN" baseline="-25000" dirty="0"/>
              <a:t>0</a:t>
            </a:r>
            <a:r>
              <a:rPr kumimoji="1" lang="en-US" altLang="zh-CN" dirty="0"/>
              <a:t>)</a:t>
            </a:r>
            <a:r>
              <a:rPr kumimoji="1" lang="zh-CN" altLang="en-US" dirty="0"/>
              <a:t>稳定的激励电流</a:t>
            </a:r>
            <a:r>
              <a:rPr kumimoji="1" lang="en-US" altLang="zh-CN" i="1" dirty="0" err="1"/>
              <a:t>i</a:t>
            </a:r>
            <a:r>
              <a:rPr kumimoji="1" lang="en-US" altLang="zh-CN" baseline="-25000" dirty="0" err="1"/>
              <a:t>o</a:t>
            </a:r>
            <a:r>
              <a:rPr kumimoji="1" lang="zh-CN" altLang="en-US" dirty="0"/>
              <a:t>，</a:t>
            </a:r>
            <a:r>
              <a:rPr kumimoji="1" lang="en-US" altLang="zh-CN" dirty="0"/>
              <a:t>LC</a:t>
            </a:r>
            <a:r>
              <a:rPr kumimoji="1" lang="zh-CN" altLang="en-US" dirty="0"/>
              <a:t>回路输出电压为：</a:t>
            </a:r>
          </a:p>
          <a:p>
            <a:endParaRPr lang="en-US" altLang="zh-CN" dirty="0"/>
          </a:p>
          <a:p>
            <a:r>
              <a:rPr lang="zh-CN" altLang="en-US" dirty="0"/>
              <a:t>式中，</a:t>
            </a:r>
            <a:r>
              <a:rPr lang="en-US" altLang="zh-CN" dirty="0"/>
              <a:t>Z</a:t>
            </a:r>
            <a:r>
              <a:rPr lang="zh-CN" altLang="en-US" dirty="0"/>
              <a:t>为</a:t>
            </a:r>
            <a:r>
              <a:rPr lang="en-US" altLang="zh-CN" dirty="0"/>
              <a:t>LC</a:t>
            </a:r>
            <a:r>
              <a:rPr lang="zh-CN" altLang="en-US" dirty="0"/>
              <a:t>回路的阻抗。</a:t>
            </a:r>
          </a:p>
          <a:p>
            <a:endParaRPr lang="zh-CN" altLang="en-US" dirty="0">
              <a:latin typeface="+mn-ea"/>
            </a:endParaRPr>
          </a:p>
        </p:txBody>
      </p:sp>
      <p:graphicFrame>
        <p:nvGraphicFramePr>
          <p:cNvPr id="13" name="Object 3"/>
          <p:cNvGraphicFramePr>
            <a:graphicFrameLocks noGrp="1" noChangeAspect="1"/>
          </p:cNvGraphicFramePr>
          <p:nvPr>
            <p:ph sz="quarter" idx="11"/>
            <p:extLst>
              <p:ext uri="{D42A27DB-BD31-4B8C-83A1-F6EECF244321}">
                <p14:modId xmlns:p14="http://schemas.microsoft.com/office/powerpoint/2010/main" val="224916517"/>
              </p:ext>
            </p:extLst>
          </p:nvPr>
        </p:nvGraphicFramePr>
        <p:xfrm>
          <a:off x="7104063" y="1917700"/>
          <a:ext cx="3671887" cy="3289300"/>
        </p:xfrm>
        <a:graphic>
          <a:graphicData uri="http://schemas.openxmlformats.org/presentationml/2006/ole">
            <mc:AlternateContent xmlns:mc="http://schemas.openxmlformats.org/markup-compatibility/2006">
              <mc:Choice xmlns:v="urn:schemas-microsoft-com:vml" Requires="v">
                <p:oleObj spid="_x0000_s19472" name="Visio" r:id="rId3" imgW="1250899" imgH="1120588" progId="Visio.Drawing.11">
                  <p:embed/>
                </p:oleObj>
              </mc:Choice>
              <mc:Fallback>
                <p:oleObj name="Visio" r:id="rId3" imgW="1250899" imgH="1120588" progId="Visio.Drawing.11">
                  <p:embed/>
                  <p:pic>
                    <p:nvPicPr>
                      <p:cNvPr id="9319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063" y="1917700"/>
                        <a:ext cx="3671887" cy="3289300"/>
                      </a:xfrm>
                      <a:prstGeom prst="rect">
                        <a:avLst/>
                      </a:prstGeom>
                      <a:noFill/>
                      <a:ln>
                        <a:noFill/>
                      </a:ln>
                    </p:spPr>
                  </p:pic>
                </p:oleObj>
              </mc:Fallback>
            </mc:AlternateContent>
          </a:graphicData>
        </a:graphic>
      </p:graphicFrame>
      <p:sp>
        <p:nvSpPr>
          <p:cNvPr id="2" name="标题 1"/>
          <p:cNvSpPr>
            <a:spLocks noGrp="1"/>
          </p:cNvSpPr>
          <p:nvPr>
            <p:ph type="title"/>
          </p:nvPr>
        </p:nvSpPr>
        <p:spPr/>
        <p:txBody>
          <a:bodyPr>
            <a:normAutofit/>
          </a:bodyPr>
          <a:lstStyle/>
          <a:p>
            <a:r>
              <a:rPr lang="zh-CN" altLang="en-US" dirty="0">
                <a:latin typeface="+mj-ea"/>
              </a:rPr>
              <a:t>调理电路</a:t>
            </a:r>
            <a:r>
              <a:rPr lang="en-US" altLang="zh-CN" dirty="0">
                <a:latin typeface="+mj-ea"/>
              </a:rPr>
              <a:t>——</a:t>
            </a:r>
            <a:r>
              <a:rPr lang="zh-CN" altLang="en-US" dirty="0">
                <a:latin typeface="+mj-ea"/>
              </a:rPr>
              <a:t>调幅式电路</a:t>
            </a:r>
          </a:p>
        </p:txBody>
      </p:sp>
      <p:sp>
        <p:nvSpPr>
          <p:cNvPr id="93187" name="Rectangle 6"/>
          <p:cNvSpPr>
            <a:spLocks noChangeArrowheads="1"/>
          </p:cNvSpPr>
          <p:nvPr/>
        </p:nvSpPr>
        <p:spPr bwMode="auto">
          <a:xfrm>
            <a:off x="1524001" y="31267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50178" name="Object 2"/>
          <p:cNvGraphicFramePr>
            <a:graphicFrameLocks noChangeAspect="1"/>
          </p:cNvGraphicFramePr>
          <p:nvPr>
            <p:extLst>
              <p:ext uri="{D42A27DB-BD31-4B8C-83A1-F6EECF244321}">
                <p14:modId xmlns:p14="http://schemas.microsoft.com/office/powerpoint/2010/main" val="2657439291"/>
              </p:ext>
            </p:extLst>
          </p:nvPr>
        </p:nvGraphicFramePr>
        <p:xfrm>
          <a:off x="2207568" y="3346450"/>
          <a:ext cx="2017713" cy="431800"/>
        </p:xfrm>
        <a:graphic>
          <a:graphicData uri="http://schemas.openxmlformats.org/presentationml/2006/ole">
            <mc:AlternateContent xmlns:mc="http://schemas.openxmlformats.org/markup-compatibility/2006">
              <mc:Choice xmlns:v="urn:schemas-microsoft-com:vml" Requires="v">
                <p:oleObj spid="_x0000_s19473" name="Equation" r:id="rId6" imgW="685800" imgH="203200" progId="">
                  <p:embed/>
                </p:oleObj>
              </mc:Choice>
              <mc:Fallback>
                <p:oleObj name="Equation" r:id="rId6" imgW="685800" imgH="203200" progId="">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7568" y="3346450"/>
                        <a:ext cx="20177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7754" name="Rectangle 10"/>
          <p:cNvSpPr>
            <a:spLocks noChangeArrowheads="1"/>
          </p:cNvSpPr>
          <p:nvPr/>
        </p:nvSpPr>
        <p:spPr bwMode="auto">
          <a:xfrm>
            <a:off x="7896200" y="5372477"/>
            <a:ext cx="2031325" cy="400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tIns="76176" bIns="76176" anchor="ct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en-US" sz="1600" dirty="0">
                <a:solidFill>
                  <a:schemeClr val="accent1"/>
                </a:solidFill>
                <a:latin typeface="Times New Roman" panose="02020603050405020304" pitchFamily="18" charset="0"/>
                <a:ea typeface="宋体" panose="02010600030101010101" pitchFamily="2" charset="-122"/>
              </a:rPr>
              <a:t>谐振调幅式调理电路</a:t>
            </a:r>
          </a:p>
        </p:txBody>
      </p:sp>
      <p:sp>
        <p:nvSpPr>
          <p:cNvPr id="93191" name="Rectangle 13"/>
          <p:cNvSpPr>
            <a:spLocks noChangeArrowheads="1"/>
          </p:cNvSpPr>
          <p:nvPr/>
        </p:nvSpPr>
        <p:spPr bwMode="auto">
          <a:xfrm>
            <a:off x="3952876" y="1"/>
            <a:ext cx="414337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838200" indent="-838200">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3400" b="1" dirty="0">
              <a:ea typeface="宋体" panose="02010600030101010101" pitchFamily="2" charset="-122"/>
            </a:endParaRPr>
          </a:p>
        </p:txBody>
      </p:sp>
      <p:sp>
        <p:nvSpPr>
          <p:cNvPr id="93192"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2" name="文本框 11">
            <a:extLst>
              <a:ext uri="{FF2B5EF4-FFF2-40B4-BE49-F238E27FC236}">
                <a16:creationId xmlns:a16="http://schemas.microsoft.com/office/drawing/2014/main" id="{9A6643F4-2B28-414E-8EE3-45CEDF399832}"/>
              </a:ext>
            </a:extLst>
          </p:cNvPr>
          <p:cNvSpPr txBox="1"/>
          <p:nvPr/>
        </p:nvSpPr>
        <p:spPr>
          <a:xfrm>
            <a:off x="1524001" y="5265453"/>
            <a:ext cx="3790696" cy="400110"/>
          </a:xfrm>
          <a:prstGeom prst="rect">
            <a:avLst/>
          </a:prstGeom>
          <a:noFill/>
        </p:spPr>
        <p:txBody>
          <a:bodyPr wrap="square">
            <a:spAutoFit/>
          </a:bodyPr>
          <a:lstStyle/>
          <a:p>
            <a:r>
              <a:rPr lang="zh-CN" altLang="en-US" sz="2000" dirty="0">
                <a:latin typeface="+mn-ea"/>
              </a:rPr>
              <a:t>将电感</a:t>
            </a:r>
            <a:r>
              <a:rPr lang="en-US" altLang="zh-CN" sz="2000" dirty="0">
                <a:latin typeface="+mn-ea"/>
              </a:rPr>
              <a:t>L</a:t>
            </a:r>
            <a:r>
              <a:rPr lang="zh-CN" altLang="en-US" sz="2000" dirty="0">
                <a:latin typeface="+mn-ea"/>
              </a:rPr>
              <a:t>转换成电压幅值变化</a:t>
            </a:r>
            <a:endParaRPr lang="zh-CN" altLang="en-US" sz="2000" dirty="0"/>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kumimoji="1" lang="zh-CN" altLang="en-US" dirty="0"/>
              <a:t>传感器线圈接入</a:t>
            </a:r>
            <a:r>
              <a:rPr kumimoji="1" lang="en-US" altLang="zh-CN" dirty="0"/>
              <a:t>LC</a:t>
            </a:r>
            <a:r>
              <a:rPr kumimoji="1" lang="zh-CN" altLang="en-US" dirty="0"/>
              <a:t>振荡回路，当传感器与被测导体距离</a:t>
            </a:r>
            <a:r>
              <a:rPr kumimoji="1" lang="en-US" altLang="zh-CN" i="1" dirty="0"/>
              <a:t>x</a:t>
            </a:r>
            <a:r>
              <a:rPr kumimoji="1" lang="zh-CN" altLang="en-US" dirty="0"/>
              <a:t>改变时，在涡流影响下，传感器的电感变化，将导致振荡频率的变化，该变化的频率是距离</a:t>
            </a:r>
            <a:r>
              <a:rPr kumimoji="1" lang="en-US" altLang="zh-CN" i="1" dirty="0"/>
              <a:t>x</a:t>
            </a:r>
            <a:r>
              <a:rPr kumimoji="1" lang="zh-CN" altLang="en-US" dirty="0"/>
              <a:t>的函数，即</a:t>
            </a:r>
            <a:r>
              <a:rPr kumimoji="1" lang="en-US" altLang="zh-CN" i="1" dirty="0"/>
              <a:t>f</a:t>
            </a:r>
            <a:r>
              <a:rPr kumimoji="1" lang="en-US" altLang="zh-CN" dirty="0"/>
              <a:t>=</a:t>
            </a:r>
            <a:r>
              <a:rPr kumimoji="1" lang="en-US" altLang="zh-CN" i="1" dirty="0"/>
              <a:t>L</a:t>
            </a:r>
            <a:r>
              <a:rPr kumimoji="1" lang="en-US" altLang="zh-CN" dirty="0"/>
              <a:t>(</a:t>
            </a:r>
            <a:r>
              <a:rPr kumimoji="1" lang="en-US" altLang="zh-CN" i="1" dirty="0"/>
              <a:t>x</a:t>
            </a:r>
            <a:r>
              <a:rPr kumimoji="1" lang="en-US" altLang="zh-CN" dirty="0"/>
              <a:t>)</a:t>
            </a:r>
            <a:r>
              <a:rPr kumimoji="1" lang="zh-CN" altLang="en-US" dirty="0"/>
              <a:t>，该频率可由数字频率计直接测量。</a:t>
            </a:r>
          </a:p>
          <a:p>
            <a:r>
              <a:rPr kumimoji="1" lang="zh-CN" altLang="en-US" dirty="0">
                <a:latin typeface="+mn-ea"/>
              </a:rPr>
              <a:t>振荡频率为：</a:t>
            </a:r>
          </a:p>
          <a:p>
            <a:endParaRPr lang="zh-CN" altLang="en-US" dirty="0">
              <a:latin typeface="+mn-ea"/>
            </a:endParaRPr>
          </a:p>
        </p:txBody>
      </p:sp>
      <p:pic>
        <p:nvPicPr>
          <p:cNvPr id="10" name="Picture 10" descr="439"/>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t="20253" r="56898" b="20668"/>
          <a:stretch>
            <a:fillRect/>
          </a:stretch>
        </p:blipFill>
        <p:spPr bwMode="auto">
          <a:xfrm>
            <a:off x="6468597" y="2151434"/>
            <a:ext cx="5096306" cy="29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dirty="0">
                <a:latin typeface="+mj-ea"/>
              </a:rPr>
              <a:t>调理电路</a:t>
            </a:r>
            <a:r>
              <a:rPr lang="en-US" altLang="zh-CN" dirty="0">
                <a:latin typeface="+mj-ea"/>
              </a:rPr>
              <a:t>——</a:t>
            </a:r>
            <a:r>
              <a:rPr lang="zh-CN" altLang="en-US" dirty="0">
                <a:latin typeface="+mj-ea"/>
              </a:rPr>
              <a:t>调频式电路</a:t>
            </a:r>
          </a:p>
        </p:txBody>
      </p:sp>
      <mc:AlternateContent xmlns:mc="http://schemas.openxmlformats.org/markup-compatibility/2006" xmlns:a14="http://schemas.microsoft.com/office/drawing/2010/main">
        <mc:Choice Requires="a14">
          <p:sp>
            <p:nvSpPr>
              <p:cNvPr id="285704" name="Object 2"/>
              <p:cNvSpPr txBox="1"/>
              <p:nvPr/>
            </p:nvSpPr>
            <p:spPr bwMode="auto">
              <a:xfrm>
                <a:off x="1683638" y="4077072"/>
                <a:ext cx="1964438" cy="82992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f</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r>
                            <m:rPr>
                              <m:sty m:val="p"/>
                            </m:rPr>
                            <a:rPr lang="zh-CN" altLang="en-US" i="1">
                              <a:solidFill>
                                <a:srgbClr val="000000"/>
                              </a:solidFill>
                              <a:latin typeface="Cambria Math" panose="02040503050406030204" pitchFamily="18" charset="0"/>
                            </a:rPr>
                            <m:t>π</m:t>
                          </m:r>
                          <m:rad>
                            <m:radPr>
                              <m:degHide m:val="on"/>
                              <m:ctrlPr>
                                <a:rPr lang="zh-CN" altLang="en-US" i="1">
                                  <a:solidFill>
                                    <a:srgbClr val="000000"/>
                                  </a:solidFill>
                                  <a:latin typeface="Cambria Math" panose="02040503050406030204" pitchFamily="18" charset="0"/>
                                </a:rPr>
                              </m:ctrlPr>
                            </m:radPr>
                            <m:deg/>
                            <m:e>
                              <m:r>
                                <m:rPr>
                                  <m:sty m:val="p"/>
                                </m:rPr>
                                <a:rPr lang="zh-CN" altLang="en-US" i="1">
                                  <a:solidFill>
                                    <a:srgbClr val="000000"/>
                                  </a:solidFill>
                                  <a:latin typeface="Cambria Math" panose="02040503050406030204" pitchFamily="18" charset="0"/>
                                </a:rPr>
                                <m:t>L</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x</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C</m:t>
                              </m:r>
                            </m:e>
                          </m:rad>
                        </m:den>
                      </m:f>
                    </m:oMath>
                  </m:oMathPara>
                </a14:m>
                <a:endParaRPr lang="zh-CN" altLang="en-US"/>
              </a:p>
            </p:txBody>
          </p:sp>
        </mc:Choice>
        <mc:Fallback xmlns="">
          <p:sp>
            <p:nvSpPr>
              <p:cNvPr id="285704" name="Object 2"/>
              <p:cNvSpPr txBox="1">
                <a:spLocks noRot="1" noChangeAspect="1" noMove="1" noResize="1" noEditPoints="1" noAdjustHandles="1" noChangeArrowheads="1" noChangeShapeType="1" noTextEdit="1"/>
              </p:cNvSpPr>
              <p:nvPr/>
            </p:nvSpPr>
            <p:spPr bwMode="auto">
              <a:xfrm>
                <a:off x="1683638" y="4077072"/>
                <a:ext cx="1964438" cy="829926"/>
              </a:xfrm>
              <a:prstGeom prst="rect">
                <a:avLst/>
              </a:prstGeom>
              <a:blipFill>
                <a:blip r:embed="rId3"/>
                <a:stretch>
                  <a:fillRect/>
                </a:stretch>
              </a:blipFill>
              <a:ln>
                <a:noFill/>
              </a:ln>
            </p:spPr>
            <p:txBody>
              <a:bodyPr/>
              <a:lstStyle/>
              <a:p>
                <a:r>
                  <a:rPr lang="zh-CN" altLang="en-US">
                    <a:noFill/>
                  </a:rPr>
                  <a:t> </a:t>
                </a:r>
              </a:p>
            </p:txBody>
          </p:sp>
        </mc:Fallback>
      </mc:AlternateContent>
      <p:sp>
        <p:nvSpPr>
          <p:cNvPr id="94213" name="Rectangle 11"/>
          <p:cNvSpPr>
            <a:spLocks noChangeArrowheads="1"/>
          </p:cNvSpPr>
          <p:nvPr/>
        </p:nvSpPr>
        <p:spPr bwMode="auto">
          <a:xfrm>
            <a:off x="3648076" y="1"/>
            <a:ext cx="537686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838200" indent="-838200">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3400" b="1" dirty="0">
              <a:ea typeface="宋体" panose="02010600030101010101" pitchFamily="2" charset="-122"/>
            </a:endParaRPr>
          </a:p>
        </p:txBody>
      </p:sp>
      <p:sp>
        <p:nvSpPr>
          <p:cNvPr id="7" name="Rectangle 10">
            <a:extLst>
              <a:ext uri="{FF2B5EF4-FFF2-40B4-BE49-F238E27FC236}">
                <a16:creationId xmlns:a16="http://schemas.microsoft.com/office/drawing/2014/main" id="{8C233C2F-CDB1-449F-A47E-087E458997BC}"/>
              </a:ext>
            </a:extLst>
          </p:cNvPr>
          <p:cNvSpPr>
            <a:spLocks noChangeArrowheads="1"/>
          </p:cNvSpPr>
          <p:nvPr/>
        </p:nvSpPr>
        <p:spPr bwMode="auto">
          <a:xfrm>
            <a:off x="8184232" y="5115029"/>
            <a:ext cx="2031325" cy="400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tIns="76176" bIns="76176"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en-US" sz="1600" dirty="0">
                <a:solidFill>
                  <a:schemeClr val="accent1"/>
                </a:solidFill>
                <a:latin typeface="Times New Roman" panose="02020603050405020304" pitchFamily="18" charset="0"/>
                <a:ea typeface="宋体" panose="02010600030101010101" pitchFamily="2" charset="-122"/>
              </a:rPr>
              <a:t>谐振调频式调理电路</a:t>
            </a:r>
          </a:p>
        </p:txBody>
      </p:sp>
      <p:sp>
        <p:nvSpPr>
          <p:cNvPr id="8" name="文本框 7">
            <a:extLst>
              <a:ext uri="{FF2B5EF4-FFF2-40B4-BE49-F238E27FC236}">
                <a16:creationId xmlns:a16="http://schemas.microsoft.com/office/drawing/2014/main" id="{FE97DD5C-C590-4B18-A6FB-51D6E47D1D07}"/>
              </a:ext>
            </a:extLst>
          </p:cNvPr>
          <p:cNvSpPr txBox="1"/>
          <p:nvPr/>
        </p:nvSpPr>
        <p:spPr>
          <a:xfrm>
            <a:off x="1269002" y="5515090"/>
            <a:ext cx="3790696" cy="400110"/>
          </a:xfrm>
          <a:prstGeom prst="rect">
            <a:avLst/>
          </a:prstGeom>
          <a:noFill/>
        </p:spPr>
        <p:txBody>
          <a:bodyPr wrap="square">
            <a:spAutoFit/>
          </a:bodyPr>
          <a:lstStyle/>
          <a:p>
            <a:r>
              <a:rPr lang="zh-CN" altLang="en-US" sz="2000" dirty="0">
                <a:latin typeface="+mn-ea"/>
              </a:rPr>
              <a:t>将电感</a:t>
            </a:r>
            <a:r>
              <a:rPr lang="en-US" altLang="zh-CN" sz="2000" dirty="0">
                <a:latin typeface="+mn-ea"/>
              </a:rPr>
              <a:t>L</a:t>
            </a:r>
            <a:r>
              <a:rPr lang="zh-CN" altLang="en-US" sz="2000" dirty="0">
                <a:latin typeface="+mn-ea"/>
              </a:rPr>
              <a:t>转换成电压频率变化</a:t>
            </a:r>
            <a:endParaRPr lang="zh-CN" altLang="en-US" sz="2000" dirty="0"/>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49858" y="1717675"/>
            <a:ext cx="6955222" cy="4164725"/>
          </a:xfrm>
        </p:spPr>
        <p:txBody>
          <a:bodyPr/>
          <a:lstStyle/>
          <a:p>
            <a:pPr>
              <a:lnSpc>
                <a:spcPct val="100000"/>
              </a:lnSpc>
              <a:spcBef>
                <a:spcPts val="1200"/>
              </a:spcBef>
              <a:buSzTx/>
            </a:pPr>
            <a:r>
              <a:rPr kumimoji="1" lang="zh-CN" altLang="en-US" dirty="0">
                <a:latin typeface="+mn-ea"/>
              </a:rPr>
              <a:t>（</a:t>
            </a:r>
            <a:r>
              <a:rPr kumimoji="1" lang="en-US" altLang="zh-CN" dirty="0">
                <a:latin typeface="+mn-ea"/>
              </a:rPr>
              <a:t>1</a:t>
            </a:r>
            <a:r>
              <a:rPr kumimoji="1" lang="zh-CN" altLang="en-US" dirty="0">
                <a:latin typeface="+mn-ea"/>
              </a:rPr>
              <a:t>）</a:t>
            </a:r>
            <a:r>
              <a:rPr kumimoji="1" lang="en-US" altLang="zh-CN" dirty="0">
                <a:latin typeface="+mn-ea"/>
              </a:rPr>
              <a:t> </a:t>
            </a:r>
            <a:r>
              <a:rPr kumimoji="1" lang="zh-CN" altLang="en-US" dirty="0">
                <a:latin typeface="+mn-ea"/>
              </a:rPr>
              <a:t>测厚度（低频透射式）</a:t>
            </a:r>
            <a:endParaRPr kumimoji="1" lang="en-US" altLang="zh-CN" dirty="0">
              <a:latin typeface="+mn-ea"/>
            </a:endParaRPr>
          </a:p>
          <a:p>
            <a:pPr>
              <a:lnSpc>
                <a:spcPct val="150000"/>
              </a:lnSpc>
              <a:spcBef>
                <a:spcPts val="1200"/>
              </a:spcBef>
              <a:buSzTx/>
            </a:pPr>
            <a:r>
              <a:rPr kumimoji="1" lang="zh-CN" altLang="en-US" sz="1800" dirty="0"/>
              <a:t>在被测金属板的上方设有发射传感器线圈</a:t>
            </a:r>
            <a:r>
              <a:rPr kumimoji="1" lang="en-US" altLang="zh-CN" sz="1800" dirty="0"/>
              <a:t>L</a:t>
            </a:r>
            <a:r>
              <a:rPr kumimoji="1" lang="en-US" altLang="zh-CN" sz="1800" baseline="-25000" dirty="0"/>
              <a:t>1</a:t>
            </a:r>
            <a:r>
              <a:rPr kumimoji="1" lang="zh-CN" altLang="en-US" sz="1800" dirty="0"/>
              <a:t>，在被测金属板下方设有接收传感器线圈</a:t>
            </a:r>
            <a:r>
              <a:rPr kumimoji="1" lang="en-US" altLang="zh-CN" sz="1800" dirty="0"/>
              <a:t>L</a:t>
            </a:r>
            <a:r>
              <a:rPr kumimoji="1" lang="en-US" altLang="zh-CN" sz="1800" baseline="-25000" dirty="0"/>
              <a:t>2</a:t>
            </a:r>
            <a:r>
              <a:rPr kumimoji="1" lang="zh-CN" altLang="en-US" sz="1800" dirty="0"/>
              <a:t>。当在</a:t>
            </a:r>
            <a:r>
              <a:rPr kumimoji="1" lang="en-US" altLang="zh-CN" sz="1800" dirty="0"/>
              <a:t>L</a:t>
            </a:r>
            <a:r>
              <a:rPr kumimoji="1" lang="en-US" altLang="zh-CN" sz="1800" baseline="-25000" dirty="0"/>
              <a:t>1</a:t>
            </a:r>
            <a:r>
              <a:rPr kumimoji="1" lang="zh-CN" altLang="en-US" sz="1800" dirty="0"/>
              <a:t>上加低频电压</a:t>
            </a:r>
            <a:r>
              <a:rPr kumimoji="1" lang="en-US" altLang="zh-CN" sz="1800" dirty="0"/>
              <a:t>U</a:t>
            </a:r>
            <a:r>
              <a:rPr kumimoji="1" lang="en-US" altLang="zh-CN" sz="1800" baseline="-25000" dirty="0"/>
              <a:t>1</a:t>
            </a:r>
            <a:r>
              <a:rPr kumimoji="1" lang="zh-CN" altLang="en-US" sz="1800" dirty="0"/>
              <a:t>时，</a:t>
            </a:r>
            <a:r>
              <a:rPr kumimoji="1" lang="en-US" altLang="zh-CN" sz="1800" dirty="0"/>
              <a:t>L</a:t>
            </a:r>
            <a:r>
              <a:rPr kumimoji="1" lang="en-US" altLang="zh-CN" sz="1800" baseline="-25000" dirty="0"/>
              <a:t>1</a:t>
            </a:r>
            <a:r>
              <a:rPr kumimoji="1" lang="zh-CN" altLang="en-US" sz="1800" dirty="0"/>
              <a:t>上产生交变磁通</a:t>
            </a:r>
            <a:r>
              <a:rPr kumimoji="1" lang="zh-CN" altLang="en-US" sz="1800" dirty="0">
                <a:sym typeface="Symbol" panose="05050102010706020507" pitchFamily="18" charset="2"/>
              </a:rPr>
              <a:t></a:t>
            </a:r>
            <a:r>
              <a:rPr kumimoji="1" lang="en-US" altLang="zh-CN" sz="1800" baseline="-25000" dirty="0"/>
              <a:t>1</a:t>
            </a:r>
            <a:r>
              <a:rPr kumimoji="1" lang="zh-CN" altLang="en-US" sz="1800" dirty="0">
                <a:sym typeface="Symbol" panose="05050102010706020507" pitchFamily="18" charset="2"/>
              </a:rPr>
              <a:t>，若两线圈间无金属板，则交变磁通直接耦合至</a:t>
            </a:r>
            <a:r>
              <a:rPr kumimoji="1" lang="en-US" altLang="zh-CN" sz="1800" dirty="0">
                <a:sym typeface="Symbol" panose="05050102010706020507" pitchFamily="18" charset="2"/>
              </a:rPr>
              <a:t>L</a:t>
            </a:r>
            <a:r>
              <a:rPr kumimoji="1" lang="en-US" altLang="zh-CN" sz="1800" baseline="-25000" dirty="0">
                <a:sym typeface="Symbol" panose="05050102010706020507" pitchFamily="18" charset="2"/>
              </a:rPr>
              <a:t>2</a:t>
            </a:r>
            <a:r>
              <a:rPr kumimoji="1" lang="zh-CN" altLang="en-US" sz="1800" dirty="0">
                <a:sym typeface="Symbol" panose="05050102010706020507" pitchFamily="18" charset="2"/>
              </a:rPr>
              <a:t>中，</a:t>
            </a:r>
            <a:r>
              <a:rPr kumimoji="1" lang="en-US" altLang="zh-CN" sz="1800" dirty="0">
                <a:sym typeface="Symbol" panose="05050102010706020507" pitchFamily="18" charset="2"/>
              </a:rPr>
              <a:t>L</a:t>
            </a:r>
            <a:r>
              <a:rPr kumimoji="1" lang="en-US" altLang="zh-CN" sz="1800" baseline="-25000" dirty="0">
                <a:sym typeface="Symbol" panose="05050102010706020507" pitchFamily="18" charset="2"/>
              </a:rPr>
              <a:t>2</a:t>
            </a:r>
            <a:r>
              <a:rPr kumimoji="1" lang="zh-CN" altLang="en-US" sz="1800" dirty="0">
                <a:sym typeface="Symbol" panose="05050102010706020507" pitchFamily="18" charset="2"/>
              </a:rPr>
              <a:t>产生感应电压</a:t>
            </a:r>
            <a:r>
              <a:rPr kumimoji="1" lang="en-US" altLang="zh-CN" sz="1800" dirty="0">
                <a:sym typeface="Symbol" panose="05050102010706020507" pitchFamily="18" charset="2"/>
              </a:rPr>
              <a:t>U</a:t>
            </a:r>
            <a:r>
              <a:rPr kumimoji="1" lang="en-US" altLang="zh-CN" sz="1800" baseline="-25000" dirty="0">
                <a:sym typeface="Symbol" panose="05050102010706020507" pitchFamily="18" charset="2"/>
              </a:rPr>
              <a:t>2</a:t>
            </a:r>
            <a:r>
              <a:rPr kumimoji="1" lang="zh-CN" altLang="en-US" sz="1800" dirty="0">
                <a:sym typeface="Symbol" panose="05050102010706020507" pitchFamily="18" charset="2"/>
              </a:rPr>
              <a:t>。如果将被测金属板放入两线圈之间，则</a:t>
            </a:r>
            <a:r>
              <a:rPr kumimoji="1" lang="en-US" altLang="zh-CN" sz="1800" dirty="0">
                <a:sym typeface="Symbol" panose="05050102010706020507" pitchFamily="18" charset="2"/>
              </a:rPr>
              <a:t>L</a:t>
            </a:r>
            <a:r>
              <a:rPr kumimoji="1" lang="en-US" altLang="zh-CN" sz="1800" baseline="-25000" dirty="0">
                <a:sym typeface="Symbol" panose="05050102010706020507" pitchFamily="18" charset="2"/>
              </a:rPr>
              <a:t>1</a:t>
            </a:r>
            <a:r>
              <a:rPr kumimoji="1" lang="zh-CN" altLang="en-US" sz="1800" dirty="0">
                <a:sym typeface="Symbol" panose="05050102010706020507" pitchFamily="18" charset="2"/>
              </a:rPr>
              <a:t>线圈产生的磁场将导致在金属板中产生电涡流，并将贯穿金属板，此时磁场能量受到损耗，使到达</a:t>
            </a:r>
            <a:r>
              <a:rPr kumimoji="1" lang="en-US" altLang="zh-CN" sz="1800" dirty="0">
                <a:sym typeface="Symbol" panose="05050102010706020507" pitchFamily="18" charset="2"/>
              </a:rPr>
              <a:t>L</a:t>
            </a:r>
            <a:r>
              <a:rPr kumimoji="1" lang="en-US" altLang="zh-CN" sz="1800" baseline="-25000" dirty="0">
                <a:sym typeface="Symbol" panose="05050102010706020507" pitchFamily="18" charset="2"/>
              </a:rPr>
              <a:t>2</a:t>
            </a:r>
            <a:r>
              <a:rPr kumimoji="1" lang="zh-CN" altLang="en-US" sz="1800" dirty="0">
                <a:sym typeface="Symbol" panose="05050102010706020507" pitchFamily="18" charset="2"/>
              </a:rPr>
              <a:t>的磁通将减弱为</a:t>
            </a:r>
            <a:r>
              <a:rPr kumimoji="1" lang="en-US" altLang="zh-CN" sz="1800" baseline="-25000" dirty="0"/>
              <a:t>1</a:t>
            </a:r>
            <a:r>
              <a:rPr kumimoji="1" lang="en-US" altLang="zh-CN" sz="1800" dirty="0">
                <a:sym typeface="Symbol" panose="05050102010706020507" pitchFamily="18" charset="2"/>
              </a:rPr>
              <a:t></a:t>
            </a:r>
            <a:r>
              <a:rPr kumimoji="1" lang="zh-CN" altLang="en-US" sz="1800" dirty="0"/>
              <a:t>，从而使</a:t>
            </a:r>
            <a:r>
              <a:rPr kumimoji="1" lang="en-US" altLang="zh-CN" sz="1800" dirty="0">
                <a:sym typeface="Symbol" panose="05050102010706020507" pitchFamily="18" charset="2"/>
              </a:rPr>
              <a:t>L</a:t>
            </a:r>
            <a:r>
              <a:rPr kumimoji="1" lang="en-US" altLang="zh-CN" sz="1800" baseline="-25000" dirty="0">
                <a:sym typeface="Symbol" panose="05050102010706020507" pitchFamily="18" charset="2"/>
              </a:rPr>
              <a:t>2</a:t>
            </a:r>
            <a:r>
              <a:rPr kumimoji="1" lang="zh-CN" altLang="en-US" sz="1800" dirty="0">
                <a:sym typeface="Symbol" panose="05050102010706020507" pitchFamily="18" charset="2"/>
              </a:rPr>
              <a:t>产生的感应电压</a:t>
            </a:r>
            <a:r>
              <a:rPr kumimoji="1" lang="en-US" altLang="zh-CN" sz="1800" dirty="0">
                <a:sym typeface="Symbol" panose="05050102010706020507" pitchFamily="18" charset="2"/>
              </a:rPr>
              <a:t>U</a:t>
            </a:r>
            <a:r>
              <a:rPr kumimoji="1" lang="en-US" altLang="zh-CN" sz="1800" baseline="-25000" dirty="0">
                <a:sym typeface="Symbol" panose="05050102010706020507" pitchFamily="18" charset="2"/>
              </a:rPr>
              <a:t>2</a:t>
            </a:r>
            <a:r>
              <a:rPr kumimoji="1" lang="zh-CN" altLang="en-US" sz="1800" dirty="0">
                <a:sym typeface="Symbol" panose="05050102010706020507" pitchFamily="18" charset="2"/>
              </a:rPr>
              <a:t>下降。金属板越厚，涡流损失就越大，电压</a:t>
            </a:r>
            <a:r>
              <a:rPr kumimoji="1" lang="en-US" altLang="zh-CN" sz="1800" dirty="0">
                <a:sym typeface="Symbol" panose="05050102010706020507" pitchFamily="18" charset="2"/>
              </a:rPr>
              <a:t>U2</a:t>
            </a:r>
            <a:r>
              <a:rPr kumimoji="1" lang="zh-CN" altLang="en-US" sz="1800" dirty="0">
                <a:sym typeface="Symbol" panose="05050102010706020507" pitchFamily="18" charset="2"/>
              </a:rPr>
              <a:t>就越小。因此，可根据</a:t>
            </a:r>
            <a:r>
              <a:rPr kumimoji="1" lang="en-US" altLang="zh-CN" sz="1800" dirty="0">
                <a:sym typeface="Symbol" panose="05050102010706020507" pitchFamily="18" charset="2"/>
              </a:rPr>
              <a:t>U</a:t>
            </a:r>
            <a:r>
              <a:rPr kumimoji="1" lang="en-US" altLang="zh-CN" sz="1800" baseline="-25000" dirty="0">
                <a:sym typeface="Symbol" panose="05050102010706020507" pitchFamily="18" charset="2"/>
              </a:rPr>
              <a:t>2</a:t>
            </a:r>
            <a:r>
              <a:rPr kumimoji="1" lang="zh-CN" altLang="en-US" sz="1800" dirty="0">
                <a:sym typeface="Symbol" panose="05050102010706020507" pitchFamily="18" charset="2"/>
              </a:rPr>
              <a:t>电压的大小得知被测金属板的厚度。</a:t>
            </a:r>
          </a:p>
          <a:p>
            <a:pPr>
              <a:lnSpc>
                <a:spcPct val="100000"/>
              </a:lnSpc>
              <a:spcBef>
                <a:spcPct val="0"/>
              </a:spcBef>
              <a:buSzTx/>
              <a:buNone/>
            </a:pPr>
            <a:endParaRPr kumimoji="1" lang="en-US" altLang="zh-CN" dirty="0">
              <a:latin typeface="Times New Roman" panose="02020603050405020304" pitchFamily="18" charset="0"/>
              <a:ea typeface="宋体" panose="02010600030101010101" pitchFamily="2" charset="-122"/>
            </a:endParaRPr>
          </a:p>
          <a:p>
            <a:endParaRPr lang="zh-CN" altLang="en-US" dirty="0"/>
          </a:p>
        </p:txBody>
      </p:sp>
      <p:pic>
        <p:nvPicPr>
          <p:cNvPr id="11" name="Picture 14"/>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a:fillRect/>
          </a:stretch>
        </p:blipFill>
        <p:spPr bwMode="auto">
          <a:xfrm>
            <a:off x="7703879" y="1634648"/>
            <a:ext cx="3240360" cy="2854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dirty="0"/>
              <a:t>电涡流式传感器的应用</a:t>
            </a:r>
          </a:p>
        </p:txBody>
      </p:sp>
      <p:sp>
        <p:nvSpPr>
          <p:cNvPr id="95237"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95238" name="Object 1"/>
          <p:cNvGraphicFramePr>
            <a:graphicFrameLocks noChangeAspect="1"/>
          </p:cNvGraphicFramePr>
          <p:nvPr>
            <p:extLst>
              <p:ext uri="{D42A27DB-BD31-4B8C-83A1-F6EECF244321}">
                <p14:modId xmlns:p14="http://schemas.microsoft.com/office/powerpoint/2010/main" val="142621729"/>
              </p:ext>
            </p:extLst>
          </p:nvPr>
        </p:nvGraphicFramePr>
        <p:xfrm>
          <a:off x="7991910" y="4489514"/>
          <a:ext cx="2592388" cy="1876425"/>
        </p:xfrm>
        <a:graphic>
          <a:graphicData uri="http://schemas.openxmlformats.org/presentationml/2006/ole">
            <mc:AlternateContent xmlns:mc="http://schemas.openxmlformats.org/markup-compatibility/2006">
              <mc:Choice xmlns:v="urn:schemas-microsoft-com:vml" Requires="v">
                <p:oleObj spid="_x0000_s20489" name="Visio" r:id="rId5" imgW="2278685" imgH="1647061" progId="Visio.Drawing.11">
                  <p:embed/>
                </p:oleObj>
              </mc:Choice>
              <mc:Fallback>
                <p:oleObj name="Visio" r:id="rId5" imgW="2278685" imgH="1647061"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910" y="4489514"/>
                        <a:ext cx="2592388"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39" name="矩形 7"/>
          <p:cNvSpPr>
            <a:spLocks noChangeArrowheads="1"/>
          </p:cNvSpPr>
          <p:nvPr/>
        </p:nvSpPr>
        <p:spPr bwMode="auto">
          <a:xfrm>
            <a:off x="8423958" y="6204198"/>
            <a:ext cx="20732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en-US" altLang="zh-CN" sz="1600" dirty="0">
                <a:solidFill>
                  <a:schemeClr val="accent1"/>
                </a:solidFill>
                <a:latin typeface="Tahoma" panose="020B0604030504040204" pitchFamily="34" charset="0"/>
                <a:ea typeface="宋体" panose="02010600030101010101" pitchFamily="2" charset="-122"/>
              </a:rPr>
              <a:t>U2</a:t>
            </a:r>
            <a:r>
              <a:rPr kumimoji="1" lang="zh-CN" altLang="zh-CN" sz="1600" dirty="0">
                <a:solidFill>
                  <a:schemeClr val="accent1"/>
                </a:solidFill>
                <a:latin typeface="Tahoma" panose="020B0604030504040204" pitchFamily="34" charset="0"/>
                <a:ea typeface="宋体" panose="02010600030101010101" pitchFamily="2" charset="-122"/>
              </a:rPr>
              <a:t>与金属板厚度关系</a:t>
            </a:r>
            <a:endParaRPr kumimoji="1" lang="zh-CN" altLang="en-US" sz="1600" dirty="0">
              <a:solidFill>
                <a:schemeClr val="accent1"/>
              </a:solidFill>
              <a:latin typeface="Tahoma" panose="020B0604030504040204" pitchFamily="34" charset="0"/>
              <a:ea typeface="宋体" panose="02010600030101010101" pitchFamily="2" charset="-122"/>
            </a:endParaRPr>
          </a:p>
        </p:txBody>
      </p:sp>
      <p:sp>
        <p:nvSpPr>
          <p:cNvPr id="9" name="文本框 8">
            <a:extLst>
              <a:ext uri="{FF2B5EF4-FFF2-40B4-BE49-F238E27FC236}">
                <a16:creationId xmlns:a16="http://schemas.microsoft.com/office/drawing/2014/main" id="{5A3C04E0-3C34-49A8-BCEC-46C036A8E601}"/>
              </a:ext>
            </a:extLst>
          </p:cNvPr>
          <p:cNvSpPr txBox="1"/>
          <p:nvPr/>
        </p:nvSpPr>
        <p:spPr>
          <a:xfrm>
            <a:off x="9648094" y="1844824"/>
            <a:ext cx="1536572" cy="369332"/>
          </a:xfrm>
          <a:prstGeom prst="rect">
            <a:avLst/>
          </a:prstGeom>
          <a:noFill/>
        </p:spPr>
        <p:txBody>
          <a:bodyPr wrap="square">
            <a:spAutoFit/>
          </a:bodyPr>
          <a:lstStyle/>
          <a:p>
            <a:r>
              <a:rPr kumimoji="1" lang="zh-CN" altLang="en-US" dirty="0">
                <a:latin typeface="+mn-ea"/>
              </a:rPr>
              <a:t>发射线圈</a:t>
            </a:r>
            <a:endParaRPr lang="zh-CN" altLang="en-US" dirty="0"/>
          </a:p>
        </p:txBody>
      </p:sp>
      <p:sp>
        <p:nvSpPr>
          <p:cNvPr id="10" name="文本框 9">
            <a:extLst>
              <a:ext uri="{FF2B5EF4-FFF2-40B4-BE49-F238E27FC236}">
                <a16:creationId xmlns:a16="http://schemas.microsoft.com/office/drawing/2014/main" id="{23B75268-FCFE-4904-AFDC-CA77B92E4037}"/>
              </a:ext>
            </a:extLst>
          </p:cNvPr>
          <p:cNvSpPr txBox="1"/>
          <p:nvPr/>
        </p:nvSpPr>
        <p:spPr>
          <a:xfrm>
            <a:off x="9816012" y="3928840"/>
            <a:ext cx="1536572" cy="369332"/>
          </a:xfrm>
          <a:prstGeom prst="rect">
            <a:avLst/>
          </a:prstGeom>
          <a:noFill/>
        </p:spPr>
        <p:txBody>
          <a:bodyPr wrap="square">
            <a:spAutoFit/>
          </a:bodyPr>
          <a:lstStyle/>
          <a:p>
            <a:r>
              <a:rPr kumimoji="1" lang="zh-CN" altLang="en-US" dirty="0">
                <a:latin typeface="+mn-ea"/>
              </a:rPr>
              <a:t>接收线圈</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2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9" grpId="0"/>
      <p:bldP spid="9" grpId="0"/>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49859" y="1717675"/>
            <a:ext cx="5376000" cy="1927349"/>
          </a:xfrm>
        </p:spPr>
        <p:txBody>
          <a:bodyPr>
            <a:normAutofit/>
          </a:bodyPr>
          <a:lstStyle/>
          <a:p>
            <a:pPr>
              <a:lnSpc>
                <a:spcPct val="100000"/>
              </a:lnSpc>
              <a:spcBef>
                <a:spcPts val="1200"/>
              </a:spcBef>
              <a:buSzTx/>
            </a:pPr>
            <a:r>
              <a:rPr kumimoji="1" lang="zh-CN" altLang="en-US" dirty="0">
                <a:latin typeface="+mn-ea"/>
              </a:rPr>
              <a:t>（</a:t>
            </a:r>
            <a:r>
              <a:rPr kumimoji="1" lang="en-US" altLang="zh-CN" dirty="0">
                <a:latin typeface="+mn-ea"/>
              </a:rPr>
              <a:t>2</a:t>
            </a:r>
            <a:r>
              <a:rPr kumimoji="1" lang="zh-CN" altLang="en-US" dirty="0">
                <a:latin typeface="+mn-ea"/>
              </a:rPr>
              <a:t>）</a:t>
            </a:r>
            <a:r>
              <a:rPr kumimoji="1" lang="en-US" altLang="zh-CN" dirty="0">
                <a:latin typeface="+mn-ea"/>
              </a:rPr>
              <a:t> </a:t>
            </a:r>
            <a:r>
              <a:rPr kumimoji="1" lang="zh-CN" altLang="en-US" dirty="0">
                <a:latin typeface="+mn-ea"/>
              </a:rPr>
              <a:t>测转速</a:t>
            </a:r>
            <a:endParaRPr kumimoji="1" lang="en-US" altLang="zh-CN" dirty="0">
              <a:latin typeface="+mn-ea"/>
            </a:endParaRPr>
          </a:p>
          <a:p>
            <a:pPr marL="0" indent="0">
              <a:lnSpc>
                <a:spcPct val="100000"/>
              </a:lnSpc>
              <a:spcBef>
                <a:spcPts val="1200"/>
              </a:spcBef>
              <a:buSzTx/>
              <a:buNone/>
            </a:pPr>
            <a:r>
              <a:rPr kumimoji="1" lang="zh-CN" altLang="en-US" dirty="0">
                <a:latin typeface="+mn-ea"/>
              </a:rPr>
              <a:t>涡流式转速传感器工作原理如图所示。在软磁材料制成的输入轴上加工一键槽，在距输入表面</a:t>
            </a:r>
            <a:r>
              <a:rPr kumimoji="1" lang="en-US" altLang="zh-CN" i="1" dirty="0">
                <a:latin typeface="+mn-ea"/>
              </a:rPr>
              <a:t>d</a:t>
            </a:r>
            <a:r>
              <a:rPr kumimoji="1" lang="en-US" altLang="zh-CN" baseline="-25000" dirty="0">
                <a:latin typeface="+mn-ea"/>
              </a:rPr>
              <a:t>0</a:t>
            </a:r>
            <a:r>
              <a:rPr kumimoji="1" lang="zh-CN" altLang="en-US" dirty="0">
                <a:latin typeface="+mn-ea"/>
              </a:rPr>
              <a:t>处设置电涡流传感器，输入轴与被测旋转轴相连。</a:t>
            </a:r>
          </a:p>
          <a:p>
            <a:pPr>
              <a:spcBef>
                <a:spcPts val="1200"/>
              </a:spcBef>
            </a:pPr>
            <a:endParaRPr lang="zh-CN" altLang="en-US" dirty="0">
              <a:latin typeface="+mn-ea"/>
            </a:endParaRPr>
          </a:p>
        </p:txBody>
      </p:sp>
      <p:pic>
        <p:nvPicPr>
          <p:cNvPr id="9" name="Picture 6" descr="443"/>
          <p:cNvPicPr>
            <a:picLocks noGrp="1" noChangeAspect="1" noChangeArrowheads="1"/>
          </p:cNvPicPr>
          <p:nvPr>
            <p:ph sz="quarter" idx="11"/>
          </p:nvPr>
        </p:nvPicPr>
        <p:blipFill>
          <a:blip r:embed="rId2" cstate="print">
            <a:extLst>
              <a:ext uri="{28A0092B-C50C-407E-A947-70E740481C1C}">
                <a14:useLocalDpi xmlns:a14="http://schemas.microsoft.com/office/drawing/2010/main" val="0"/>
              </a:ext>
            </a:extLst>
          </a:blip>
          <a:srcRect/>
          <a:stretch>
            <a:fillRect/>
          </a:stretch>
        </p:blipFill>
        <p:spPr bwMode="auto">
          <a:xfrm>
            <a:off x="6240016" y="2309136"/>
            <a:ext cx="5376863" cy="2306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dirty="0"/>
              <a:t>电涡流式传感器的应用</a:t>
            </a:r>
          </a:p>
        </p:txBody>
      </p:sp>
      <p:sp>
        <p:nvSpPr>
          <p:cNvPr id="96261" name="Rectangle 7"/>
          <p:cNvSpPr>
            <a:spLocks noChangeArrowheads="1"/>
          </p:cNvSpPr>
          <p:nvPr/>
        </p:nvSpPr>
        <p:spPr bwMode="auto">
          <a:xfrm>
            <a:off x="7176120" y="4961092"/>
            <a:ext cx="3762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tIns="76176" bIns="76176"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en-US" sz="2000" dirty="0">
                <a:solidFill>
                  <a:schemeClr val="accent1"/>
                </a:solidFill>
                <a:latin typeface="Times New Roman" panose="02020603050405020304" pitchFamily="18" charset="0"/>
                <a:ea typeface="宋体" panose="02010600030101010101" pitchFamily="2" charset="-122"/>
              </a:rPr>
              <a:t>电涡流式转速传感器工作原理图</a:t>
            </a:r>
            <a:endParaRPr kumimoji="1" lang="zh-CN" altLang="en-US" sz="2400" dirty="0">
              <a:solidFill>
                <a:schemeClr val="accent1"/>
              </a:solidFill>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6" name="Object 2">
                <a:extLst>
                  <a:ext uri="{FF2B5EF4-FFF2-40B4-BE49-F238E27FC236}">
                    <a16:creationId xmlns:a16="http://schemas.microsoft.com/office/drawing/2014/main" id="{F450D5ED-4601-4E18-B2D8-410DA6A2529D}"/>
                  </a:ext>
                </a:extLst>
              </p:cNvPr>
              <p:cNvSpPr txBox="1"/>
              <p:nvPr/>
            </p:nvSpPr>
            <p:spPr bwMode="auto">
              <a:xfrm>
                <a:off x="2016125" y="4565650"/>
                <a:ext cx="1195388" cy="4159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N</m:t>
                      </m:r>
                      <m:r>
                        <a:rPr lang="zh-CN" altLang="en-US" i="1">
                          <a:solidFill>
                            <a:srgbClr val="000000"/>
                          </a:solidFill>
                          <a:latin typeface="Cambria Math" panose="02040503050406030204" pitchFamily="18" charset="0"/>
                        </a:rPr>
                        <m:t>=60</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m:rPr>
                              <m:sty m:val="p"/>
                            </m:rPr>
                            <a:rPr lang="zh-CN" altLang="en-US" i="0">
                              <a:solidFill>
                                <a:srgbClr val="000000"/>
                              </a:solidFill>
                              <a:latin typeface="Cambria Math" panose="02040503050406030204" pitchFamily="18" charset="0"/>
                            </a:rPr>
                            <m:t>n</m:t>
                          </m:r>
                        </m:sub>
                      </m:sSub>
                    </m:oMath>
                  </m:oMathPara>
                </a14:m>
                <a:endParaRPr lang="zh-CN" altLang="en-US"/>
              </a:p>
            </p:txBody>
          </p:sp>
        </mc:Choice>
        <mc:Fallback xmlns="">
          <p:sp>
            <p:nvSpPr>
              <p:cNvPr id="6" name="Object 2">
                <a:extLst>
                  <a:ext uri="{FF2B5EF4-FFF2-40B4-BE49-F238E27FC236}">
                    <a16:creationId xmlns:a16="http://schemas.microsoft.com/office/drawing/2014/main" id="{F450D5ED-4601-4E18-B2D8-410DA6A2529D}"/>
                  </a:ext>
                </a:extLst>
              </p:cNvPr>
              <p:cNvSpPr txBox="1">
                <a:spLocks noRot="1" noChangeAspect="1" noMove="1" noResize="1" noEditPoints="1" noAdjustHandles="1" noChangeArrowheads="1" noChangeShapeType="1" noTextEdit="1"/>
              </p:cNvSpPr>
              <p:nvPr/>
            </p:nvSpPr>
            <p:spPr bwMode="auto">
              <a:xfrm>
                <a:off x="2016125" y="4565650"/>
                <a:ext cx="1195388" cy="415925"/>
              </a:xfrm>
              <a:prstGeom prst="rect">
                <a:avLst/>
              </a:prstGeom>
              <a:blipFill>
                <a:blip r:embed="rId4"/>
                <a:stretch>
                  <a:fillRect b="-1471"/>
                </a:stretch>
              </a:blipFill>
              <a:ln>
                <a:noFill/>
              </a:ln>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099772BD-F73C-4AE5-A1E1-FEE4701B9E67}"/>
              </a:ext>
            </a:extLst>
          </p:cNvPr>
          <p:cNvSpPr txBox="1"/>
          <p:nvPr/>
        </p:nvSpPr>
        <p:spPr>
          <a:xfrm>
            <a:off x="548472" y="3920671"/>
            <a:ext cx="1224136" cy="369332"/>
          </a:xfrm>
          <a:prstGeom prst="rect">
            <a:avLst/>
          </a:prstGeom>
          <a:noFill/>
        </p:spPr>
        <p:txBody>
          <a:bodyPr wrap="square">
            <a:spAutoFit/>
          </a:bodyPr>
          <a:lstStyle/>
          <a:p>
            <a:r>
              <a:rPr kumimoji="1" lang="zh-CN" altLang="en-US" dirty="0">
                <a:solidFill>
                  <a:schemeClr val="tx1"/>
                </a:solidFill>
                <a:latin typeface="+mn-ea"/>
              </a:rPr>
              <a:t>转速为</a:t>
            </a:r>
            <a:r>
              <a:rPr kumimoji="1" lang="zh-CN" altLang="en-US" dirty="0">
                <a:latin typeface="+mn-ea"/>
              </a:rPr>
              <a:t>：</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lIns="91440" tIns="45720" rIns="91440" bIns="45720" rtlCol="0" anchor="b" anchorCtr="0">
            <a:normAutofit fontScale="90000"/>
          </a:bodyPr>
          <a:lstStyle/>
          <a:p>
            <a:pPr eaLnBrk="1" hangingPunct="1"/>
            <a:r>
              <a:rPr lang="zh-CN" altLang="zh-CN" b="0">
                <a:ea typeface="宋体" panose="02010600030101010101" pitchFamily="2" charset="-122"/>
              </a:rPr>
              <a:t>常用传感器及其调理电路</a:t>
            </a:r>
            <a:endParaRPr lang="zh-CN" altLang="en-US">
              <a:ea typeface="宋体" panose="02010600030101010101" pitchFamily="2" charset="-122"/>
            </a:endParaRPr>
          </a:p>
        </p:txBody>
      </p:sp>
      <p:grpSp>
        <p:nvGrpSpPr>
          <p:cNvPr id="5" name="组合 4"/>
          <p:cNvGrpSpPr/>
          <p:nvPr/>
        </p:nvGrpSpPr>
        <p:grpSpPr>
          <a:xfrm>
            <a:off x="695400" y="907852"/>
            <a:ext cx="5460930" cy="472042"/>
            <a:chOff x="1841535" y="1274734"/>
            <a:chExt cx="5460930" cy="472042"/>
          </a:xfrm>
        </p:grpSpPr>
        <p:grpSp>
          <p:nvGrpSpPr>
            <p:cNvPr id="48" name="组合 47"/>
            <p:cNvGrpSpPr/>
            <p:nvPr/>
          </p:nvGrpSpPr>
          <p:grpSpPr>
            <a:xfrm>
              <a:off x="1841535" y="1303550"/>
              <a:ext cx="843427" cy="443226"/>
              <a:chOff x="666810" y="2586037"/>
              <a:chExt cx="468000" cy="245937"/>
            </a:xfrm>
          </p:grpSpPr>
          <p:sp>
            <p:nvSpPr>
              <p:cNvPr id="5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2" name="文本框 5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9" name="直接连接符 48"/>
            <p:cNvCxnSpPr>
              <a:stCxn id="51"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zh-CN" sz="2400" dirty="0">
                  <a:solidFill>
                    <a:schemeClr val="accent1"/>
                  </a:solidFill>
                  <a:latin typeface="Tahoma" pitchFamily="34" charset="0"/>
                </a:rPr>
                <a:t>传感器概述</a:t>
              </a:r>
              <a:endParaRPr kumimoji="1" lang="en-US" altLang="zh-CN" sz="2400" dirty="0">
                <a:solidFill>
                  <a:schemeClr val="accent1"/>
                </a:solidFill>
                <a:latin typeface="Tahoma" pitchFamily="34" charset="0"/>
              </a:endParaRPr>
            </a:p>
          </p:txBody>
        </p:sp>
      </p:grpSp>
      <p:grpSp>
        <p:nvGrpSpPr>
          <p:cNvPr id="6" name="组合 5"/>
          <p:cNvGrpSpPr/>
          <p:nvPr/>
        </p:nvGrpSpPr>
        <p:grpSpPr>
          <a:xfrm>
            <a:off x="695400" y="1504614"/>
            <a:ext cx="5460930" cy="472042"/>
            <a:chOff x="1841535" y="2194707"/>
            <a:chExt cx="5460930" cy="472042"/>
          </a:xfrm>
        </p:grpSpPr>
        <p:grpSp>
          <p:nvGrpSpPr>
            <p:cNvPr id="43" name="组合 42"/>
            <p:cNvGrpSpPr/>
            <p:nvPr/>
          </p:nvGrpSpPr>
          <p:grpSpPr>
            <a:xfrm>
              <a:off x="1841535" y="2223523"/>
              <a:ext cx="843427" cy="443226"/>
              <a:chOff x="666810" y="2586037"/>
              <a:chExt cx="468000" cy="245937"/>
            </a:xfrm>
          </p:grpSpPr>
          <p:sp>
            <p:nvSpPr>
              <p:cNvPr id="4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7" name="文本框 4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4" name="直接连接符 43"/>
            <p:cNvCxnSpPr>
              <a:stCxn id="46"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2915073" y="2194707"/>
              <a:ext cx="4387392" cy="461665"/>
            </a:xfrm>
            <a:prstGeom prst="rect">
              <a:avLst/>
            </a:prstGeom>
            <a:noFill/>
          </p:spPr>
          <p:txBody>
            <a:bodyPr wrap="square" rtlCol="0">
              <a:spAutoFit/>
            </a:bodyPr>
            <a:lstStyle/>
            <a:p>
              <a:r>
                <a:rPr lang="zh-CN" altLang="en-US" sz="2400" dirty="0"/>
                <a:t>金属温度传感器</a:t>
              </a:r>
            </a:p>
          </p:txBody>
        </p:sp>
      </p:grpSp>
      <p:grpSp>
        <p:nvGrpSpPr>
          <p:cNvPr id="7" name="组合 6"/>
          <p:cNvGrpSpPr/>
          <p:nvPr/>
        </p:nvGrpSpPr>
        <p:grpSpPr>
          <a:xfrm>
            <a:off x="695400" y="2101376"/>
            <a:ext cx="5460930" cy="472042"/>
            <a:chOff x="1841535" y="3114680"/>
            <a:chExt cx="5460930" cy="472042"/>
          </a:xfrm>
        </p:grpSpPr>
        <p:grpSp>
          <p:nvGrpSpPr>
            <p:cNvPr id="38" name="组合 37"/>
            <p:cNvGrpSpPr/>
            <p:nvPr/>
          </p:nvGrpSpPr>
          <p:grpSpPr>
            <a:xfrm>
              <a:off x="1841535" y="3143496"/>
              <a:ext cx="843427" cy="443226"/>
              <a:chOff x="666810" y="2586037"/>
              <a:chExt cx="468000" cy="245937"/>
            </a:xfrm>
          </p:grpSpPr>
          <p:sp>
            <p:nvSpPr>
              <p:cNvPr id="4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2" name="文本框 4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9" name="直接连接符 38"/>
            <p:cNvCxnSpPr>
              <a:stCxn id="41"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2915073" y="3114680"/>
              <a:ext cx="4387392" cy="461665"/>
            </a:xfrm>
            <a:prstGeom prst="rect">
              <a:avLst/>
            </a:prstGeom>
            <a:noFill/>
          </p:spPr>
          <p:txBody>
            <a:bodyPr wrap="square" rtlCol="0">
              <a:spAutoFit/>
            </a:bodyPr>
            <a:lstStyle/>
            <a:p>
              <a:r>
                <a:rPr lang="zh-CN" altLang="en-US" sz="2400" dirty="0"/>
                <a:t>热电偶</a:t>
              </a:r>
            </a:p>
          </p:txBody>
        </p:sp>
      </p:grpSp>
      <p:grpSp>
        <p:nvGrpSpPr>
          <p:cNvPr id="8" name="组合 7"/>
          <p:cNvGrpSpPr/>
          <p:nvPr/>
        </p:nvGrpSpPr>
        <p:grpSpPr>
          <a:xfrm>
            <a:off x="695400" y="2698138"/>
            <a:ext cx="5460930" cy="472042"/>
            <a:chOff x="1841535" y="4034653"/>
            <a:chExt cx="5460930" cy="472042"/>
          </a:xfrm>
        </p:grpSpPr>
        <p:grpSp>
          <p:nvGrpSpPr>
            <p:cNvPr id="33" name="组合 32"/>
            <p:cNvGrpSpPr/>
            <p:nvPr/>
          </p:nvGrpSpPr>
          <p:grpSpPr>
            <a:xfrm>
              <a:off x="1841535" y="4063469"/>
              <a:ext cx="843427" cy="443226"/>
              <a:chOff x="666810" y="2586037"/>
              <a:chExt cx="468000" cy="245937"/>
            </a:xfrm>
          </p:grpSpPr>
          <p:sp>
            <p:nvSpPr>
              <p:cNvPr id="3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7" name="文本框 3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4" name="直接连接符 33"/>
            <p:cNvCxnSpPr>
              <a:stCxn id="36"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915073" y="4034653"/>
              <a:ext cx="4387392" cy="461665"/>
            </a:xfrm>
            <a:prstGeom prst="rect">
              <a:avLst/>
            </a:prstGeom>
            <a:noFill/>
          </p:spPr>
          <p:txBody>
            <a:bodyPr wrap="square" rtlCol="0">
              <a:spAutoFit/>
            </a:bodyPr>
            <a:lstStyle/>
            <a:p>
              <a:r>
                <a:rPr lang="zh-CN" altLang="en-US" sz="2400" dirty="0"/>
                <a:t>热敏电阻</a:t>
              </a:r>
            </a:p>
          </p:txBody>
        </p:sp>
      </p:grpSp>
      <p:grpSp>
        <p:nvGrpSpPr>
          <p:cNvPr id="9" name="组合 8"/>
          <p:cNvGrpSpPr/>
          <p:nvPr/>
        </p:nvGrpSpPr>
        <p:grpSpPr>
          <a:xfrm>
            <a:off x="696234" y="3294900"/>
            <a:ext cx="5460930" cy="472042"/>
            <a:chOff x="1841535" y="4954628"/>
            <a:chExt cx="5460930" cy="472042"/>
          </a:xfrm>
        </p:grpSpPr>
        <p:grpSp>
          <p:nvGrpSpPr>
            <p:cNvPr id="28" name="组合 27"/>
            <p:cNvGrpSpPr/>
            <p:nvPr/>
          </p:nvGrpSpPr>
          <p:grpSpPr>
            <a:xfrm>
              <a:off x="1841535" y="4983444"/>
              <a:ext cx="843427" cy="443226"/>
              <a:chOff x="666810" y="2586037"/>
              <a:chExt cx="468000" cy="245937"/>
            </a:xfrm>
          </p:grpSpPr>
          <p:sp>
            <p:nvSpPr>
              <p:cNvPr id="3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2" name="文本框 3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9" name="直接连接符 28"/>
            <p:cNvCxnSpPr>
              <a:stCxn id="3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915073" y="4954628"/>
              <a:ext cx="4387392" cy="461665"/>
            </a:xfrm>
            <a:prstGeom prst="rect">
              <a:avLst/>
            </a:prstGeom>
            <a:noFill/>
          </p:spPr>
          <p:txBody>
            <a:bodyPr wrap="square" rtlCol="0">
              <a:spAutoFit/>
            </a:bodyPr>
            <a:lstStyle/>
            <a:p>
              <a:r>
                <a:rPr lang="zh-CN" altLang="en-US" sz="2400" dirty="0"/>
                <a:t>霍尔传感器</a:t>
              </a:r>
            </a:p>
          </p:txBody>
        </p:sp>
      </p:grpSp>
      <p:grpSp>
        <p:nvGrpSpPr>
          <p:cNvPr id="10" name="组合 9"/>
          <p:cNvGrpSpPr/>
          <p:nvPr/>
        </p:nvGrpSpPr>
        <p:grpSpPr>
          <a:xfrm>
            <a:off x="695400" y="3891662"/>
            <a:ext cx="5460930" cy="472042"/>
            <a:chOff x="1993935" y="1427134"/>
            <a:chExt cx="5460930" cy="472042"/>
          </a:xfrm>
        </p:grpSpPr>
        <p:grpSp>
          <p:nvGrpSpPr>
            <p:cNvPr id="23" name="组合 22"/>
            <p:cNvGrpSpPr/>
            <p:nvPr/>
          </p:nvGrpSpPr>
          <p:grpSpPr>
            <a:xfrm>
              <a:off x="1993935" y="1455950"/>
              <a:ext cx="843427" cy="443226"/>
              <a:chOff x="666810" y="2586037"/>
              <a:chExt cx="468000" cy="245937"/>
            </a:xfrm>
          </p:grpSpPr>
          <p:sp>
            <p:nvSpPr>
              <p:cNvPr id="2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7" name="文本框 2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4" name="直接连接符 23"/>
            <p:cNvCxnSpPr>
              <a:stCxn id="26"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67473" y="1427134"/>
              <a:ext cx="4387392" cy="461665"/>
            </a:xfrm>
            <a:prstGeom prst="rect">
              <a:avLst/>
            </a:prstGeom>
            <a:noFill/>
          </p:spPr>
          <p:txBody>
            <a:bodyPr wrap="square" rtlCol="0">
              <a:spAutoFit/>
            </a:bodyPr>
            <a:lstStyle/>
            <a:p>
              <a:r>
                <a:rPr lang="zh-CN" altLang="en-US" sz="2400" dirty="0"/>
                <a:t>磁阻传感器</a:t>
              </a:r>
            </a:p>
          </p:txBody>
        </p:sp>
      </p:grpSp>
      <p:grpSp>
        <p:nvGrpSpPr>
          <p:cNvPr id="11" name="组合 10"/>
          <p:cNvGrpSpPr/>
          <p:nvPr/>
        </p:nvGrpSpPr>
        <p:grpSpPr>
          <a:xfrm>
            <a:off x="695400" y="4488424"/>
            <a:ext cx="5460930" cy="472042"/>
            <a:chOff x="1841535" y="5284653"/>
            <a:chExt cx="5460930" cy="472042"/>
          </a:xfrm>
        </p:grpSpPr>
        <p:grpSp>
          <p:nvGrpSpPr>
            <p:cNvPr id="18" name="组合 17"/>
            <p:cNvGrpSpPr/>
            <p:nvPr/>
          </p:nvGrpSpPr>
          <p:grpSpPr>
            <a:xfrm>
              <a:off x="1841535" y="5313469"/>
              <a:ext cx="843427" cy="443226"/>
              <a:chOff x="666810" y="2586037"/>
              <a:chExt cx="468000" cy="245937"/>
            </a:xfrm>
          </p:grpSpPr>
          <p:sp>
            <p:nvSpPr>
              <p:cNvPr id="2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2" name="文本框 2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9" name="直接连接符 18"/>
            <p:cNvCxnSpPr>
              <a:stCxn id="21"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15073" y="5284653"/>
              <a:ext cx="4387392" cy="461665"/>
            </a:xfrm>
            <a:prstGeom prst="rect">
              <a:avLst/>
            </a:prstGeom>
            <a:noFill/>
          </p:spPr>
          <p:txBody>
            <a:bodyPr wrap="square" rtlCol="0">
              <a:spAutoFit/>
            </a:bodyPr>
            <a:lstStyle/>
            <a:p>
              <a:r>
                <a:rPr lang="zh-CN" altLang="en-US" sz="2400" dirty="0"/>
                <a:t>电场测量探头</a:t>
              </a:r>
            </a:p>
          </p:txBody>
        </p:sp>
      </p:grpSp>
      <p:grpSp>
        <p:nvGrpSpPr>
          <p:cNvPr id="12" name="组合 11"/>
          <p:cNvGrpSpPr/>
          <p:nvPr/>
        </p:nvGrpSpPr>
        <p:grpSpPr>
          <a:xfrm>
            <a:off x="695400" y="5085184"/>
            <a:ext cx="5460930" cy="472042"/>
            <a:chOff x="1841535" y="5284653"/>
            <a:chExt cx="5460930" cy="472042"/>
          </a:xfrm>
        </p:grpSpPr>
        <p:grpSp>
          <p:nvGrpSpPr>
            <p:cNvPr id="13" name="组合 12"/>
            <p:cNvGrpSpPr/>
            <p:nvPr/>
          </p:nvGrpSpPr>
          <p:grpSpPr>
            <a:xfrm>
              <a:off x="1841535" y="5313469"/>
              <a:ext cx="843427" cy="443226"/>
              <a:chOff x="666810" y="2586037"/>
              <a:chExt cx="468000" cy="245937"/>
            </a:xfrm>
          </p:grpSpPr>
          <p:sp>
            <p:nvSpPr>
              <p:cNvPr id="1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7" name="文本框 1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4" name="直接连接符 13"/>
            <p:cNvCxnSpPr>
              <a:stCxn id="16"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15073" y="5284653"/>
              <a:ext cx="4387392" cy="461665"/>
            </a:xfrm>
            <a:prstGeom prst="rect">
              <a:avLst/>
            </a:prstGeom>
            <a:noFill/>
          </p:spPr>
          <p:txBody>
            <a:bodyPr wrap="square" rtlCol="0">
              <a:spAutoFit/>
            </a:bodyPr>
            <a:lstStyle/>
            <a:p>
              <a:r>
                <a:rPr lang="zh-CN" altLang="en-US" sz="2400" dirty="0"/>
                <a:t>电涡流传感器</a:t>
              </a:r>
            </a:p>
          </p:txBody>
        </p:sp>
      </p:grpSp>
      <p:grpSp>
        <p:nvGrpSpPr>
          <p:cNvPr id="53" name="组合 52"/>
          <p:cNvGrpSpPr/>
          <p:nvPr/>
        </p:nvGrpSpPr>
        <p:grpSpPr>
          <a:xfrm>
            <a:off x="6385607" y="936668"/>
            <a:ext cx="5460930" cy="472042"/>
            <a:chOff x="1841535" y="1274734"/>
            <a:chExt cx="5460930" cy="472042"/>
          </a:xfrm>
        </p:grpSpPr>
        <p:grpSp>
          <p:nvGrpSpPr>
            <p:cNvPr id="54" name="组合 53"/>
            <p:cNvGrpSpPr/>
            <p:nvPr/>
          </p:nvGrpSpPr>
          <p:grpSpPr>
            <a:xfrm>
              <a:off x="1841535" y="1303550"/>
              <a:ext cx="843427" cy="443226"/>
              <a:chOff x="666810" y="2586037"/>
              <a:chExt cx="468000" cy="245937"/>
            </a:xfrm>
          </p:grpSpPr>
          <p:sp>
            <p:nvSpPr>
              <p:cNvPr id="57"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8" name="文本框 57"/>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9</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5" name="直接连接符 54"/>
            <p:cNvCxnSpPr>
              <a:stCxn id="57"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en-US" sz="2400" dirty="0">
                  <a:solidFill>
                    <a:schemeClr val="accent1"/>
                  </a:solidFill>
                  <a:latin typeface="Tahoma" pitchFamily="34" charset="0"/>
                </a:rPr>
                <a:t>压电传感器</a:t>
              </a:r>
            </a:p>
          </p:txBody>
        </p:sp>
      </p:grpSp>
      <p:grpSp>
        <p:nvGrpSpPr>
          <p:cNvPr id="59" name="组合 58"/>
          <p:cNvGrpSpPr/>
          <p:nvPr/>
        </p:nvGrpSpPr>
        <p:grpSpPr>
          <a:xfrm>
            <a:off x="6385607" y="1533430"/>
            <a:ext cx="5460930" cy="472042"/>
            <a:chOff x="1841535" y="2194707"/>
            <a:chExt cx="5460930" cy="472042"/>
          </a:xfrm>
        </p:grpSpPr>
        <p:grpSp>
          <p:nvGrpSpPr>
            <p:cNvPr id="60" name="组合 59"/>
            <p:cNvGrpSpPr/>
            <p:nvPr/>
          </p:nvGrpSpPr>
          <p:grpSpPr>
            <a:xfrm>
              <a:off x="1841535" y="2223523"/>
              <a:ext cx="843427" cy="443226"/>
              <a:chOff x="666810" y="2586037"/>
              <a:chExt cx="468000" cy="245937"/>
            </a:xfrm>
          </p:grpSpPr>
          <p:sp>
            <p:nvSpPr>
              <p:cNvPr id="6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4" name="文本框 6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10</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1" name="直接连接符 60"/>
            <p:cNvCxnSpPr>
              <a:stCxn id="6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2915073" y="2194707"/>
              <a:ext cx="4387392" cy="461665"/>
            </a:xfrm>
            <a:prstGeom prst="rect">
              <a:avLst/>
            </a:prstGeom>
            <a:noFill/>
          </p:spPr>
          <p:txBody>
            <a:bodyPr wrap="square" rtlCol="0">
              <a:spAutoFit/>
            </a:bodyPr>
            <a:lstStyle/>
            <a:p>
              <a:r>
                <a:rPr lang="zh-CN" altLang="en-US" sz="2400" dirty="0"/>
                <a:t>光电传感器</a:t>
              </a:r>
            </a:p>
          </p:txBody>
        </p:sp>
      </p:grpSp>
      <p:grpSp>
        <p:nvGrpSpPr>
          <p:cNvPr id="65" name="组合 64"/>
          <p:cNvGrpSpPr/>
          <p:nvPr/>
        </p:nvGrpSpPr>
        <p:grpSpPr>
          <a:xfrm>
            <a:off x="6385607" y="2130192"/>
            <a:ext cx="5460930" cy="472042"/>
            <a:chOff x="1841535" y="3114680"/>
            <a:chExt cx="5460930" cy="472042"/>
          </a:xfrm>
        </p:grpSpPr>
        <p:grpSp>
          <p:nvGrpSpPr>
            <p:cNvPr id="66" name="组合 65"/>
            <p:cNvGrpSpPr/>
            <p:nvPr/>
          </p:nvGrpSpPr>
          <p:grpSpPr>
            <a:xfrm>
              <a:off x="1841535" y="3143496"/>
              <a:ext cx="843427" cy="443226"/>
              <a:chOff x="666810" y="2586037"/>
              <a:chExt cx="468000" cy="245937"/>
            </a:xfrm>
          </p:grpSpPr>
          <p:sp>
            <p:nvSpPr>
              <p:cNvPr id="6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0" name="文本框 6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7" name="直接连接符 66"/>
            <p:cNvCxnSpPr>
              <a:stCxn id="69"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915073" y="3114680"/>
              <a:ext cx="4387392" cy="461665"/>
            </a:xfrm>
            <a:prstGeom prst="rect">
              <a:avLst/>
            </a:prstGeom>
            <a:noFill/>
          </p:spPr>
          <p:txBody>
            <a:bodyPr wrap="square" rtlCol="0">
              <a:spAutoFit/>
            </a:bodyPr>
            <a:lstStyle/>
            <a:p>
              <a:r>
                <a:rPr lang="zh-CN" altLang="en-US" sz="2400" dirty="0"/>
                <a:t>电容式传感器</a:t>
              </a:r>
            </a:p>
          </p:txBody>
        </p:sp>
      </p:grpSp>
      <p:grpSp>
        <p:nvGrpSpPr>
          <p:cNvPr id="71" name="组合 70"/>
          <p:cNvGrpSpPr/>
          <p:nvPr/>
        </p:nvGrpSpPr>
        <p:grpSpPr>
          <a:xfrm>
            <a:off x="6385607" y="2726954"/>
            <a:ext cx="5460930" cy="472042"/>
            <a:chOff x="1841535" y="4034653"/>
            <a:chExt cx="5460930" cy="472042"/>
          </a:xfrm>
        </p:grpSpPr>
        <p:grpSp>
          <p:nvGrpSpPr>
            <p:cNvPr id="72" name="组合 71"/>
            <p:cNvGrpSpPr/>
            <p:nvPr/>
          </p:nvGrpSpPr>
          <p:grpSpPr>
            <a:xfrm>
              <a:off x="1841535" y="4063469"/>
              <a:ext cx="843427" cy="443226"/>
              <a:chOff x="666810" y="2586037"/>
              <a:chExt cx="468000" cy="245937"/>
            </a:xfrm>
          </p:grpSpPr>
          <p:sp>
            <p:nvSpPr>
              <p:cNvPr id="75"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6" name="文本框 75"/>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3" name="直接连接符 72"/>
            <p:cNvCxnSpPr>
              <a:stCxn id="75"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2915073" y="4034653"/>
              <a:ext cx="4387392" cy="461665"/>
            </a:xfrm>
            <a:prstGeom prst="rect">
              <a:avLst/>
            </a:prstGeom>
            <a:noFill/>
          </p:spPr>
          <p:txBody>
            <a:bodyPr wrap="square" rtlCol="0">
              <a:spAutoFit/>
            </a:bodyPr>
            <a:lstStyle/>
            <a:p>
              <a:r>
                <a:rPr lang="zh-CN" altLang="en-US" sz="2400" dirty="0"/>
                <a:t>电感式传感器</a:t>
              </a:r>
            </a:p>
          </p:txBody>
        </p:sp>
      </p:grpSp>
      <p:grpSp>
        <p:nvGrpSpPr>
          <p:cNvPr id="77" name="组合 76"/>
          <p:cNvGrpSpPr/>
          <p:nvPr/>
        </p:nvGrpSpPr>
        <p:grpSpPr>
          <a:xfrm>
            <a:off x="6386441" y="3323716"/>
            <a:ext cx="5460930" cy="472042"/>
            <a:chOff x="1841535" y="4954628"/>
            <a:chExt cx="5460930" cy="472042"/>
          </a:xfrm>
        </p:grpSpPr>
        <p:grpSp>
          <p:nvGrpSpPr>
            <p:cNvPr id="78" name="组合 77"/>
            <p:cNvGrpSpPr/>
            <p:nvPr/>
          </p:nvGrpSpPr>
          <p:grpSpPr>
            <a:xfrm>
              <a:off x="1841535" y="4983444"/>
              <a:ext cx="843427" cy="443226"/>
              <a:chOff x="666810" y="2586037"/>
              <a:chExt cx="468000" cy="245937"/>
            </a:xfrm>
          </p:grpSpPr>
          <p:sp>
            <p:nvSpPr>
              <p:cNvPr id="8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2" name="文本框 8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9" name="直接连接符 78"/>
            <p:cNvCxnSpPr>
              <a:stCxn id="8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2915073" y="4954628"/>
              <a:ext cx="4387392" cy="461665"/>
            </a:xfrm>
            <a:prstGeom prst="rect">
              <a:avLst/>
            </a:prstGeom>
            <a:noFill/>
          </p:spPr>
          <p:txBody>
            <a:bodyPr wrap="square" rtlCol="0">
              <a:spAutoFit/>
            </a:bodyPr>
            <a:lstStyle/>
            <a:p>
              <a:r>
                <a:rPr lang="zh-CN" altLang="en-US" sz="2400" dirty="0"/>
                <a:t>差动传感器与测量电桥</a:t>
              </a:r>
            </a:p>
          </p:txBody>
        </p:sp>
      </p:grpSp>
    </p:spTree>
    <p:extLst>
      <p:ext uri="{BB962C8B-B14F-4D97-AF65-F5344CB8AC3E}">
        <p14:creationId xmlns:p14="http://schemas.microsoft.com/office/powerpoint/2010/main" val="40731033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349859" y="975600"/>
            <a:ext cx="2865822" cy="576000"/>
          </a:xfrm>
        </p:spPr>
        <p:txBody>
          <a:bodyPr vert="horz" lIns="91440" tIns="45720" rIns="91440" bIns="45720" rtlCol="0" anchor="b" anchorCtr="0">
            <a:normAutofit/>
          </a:bodyPr>
          <a:lstStyle/>
          <a:p>
            <a:r>
              <a:rPr lang="zh-CN" altLang="en-US" dirty="0">
                <a:latin typeface="+mj-ea"/>
              </a:rPr>
              <a:t>压电式传感器</a:t>
            </a:r>
          </a:p>
        </p:txBody>
      </p:sp>
      <p:pic>
        <p:nvPicPr>
          <p:cNvPr id="20" name="图片 19"/>
          <p:cNvPicPr>
            <a:picLocks noChangeAspect="1"/>
          </p:cNvPicPr>
          <p:nvPr/>
        </p:nvPicPr>
        <p:blipFill>
          <a:blip r:embed="rId3"/>
          <a:stretch>
            <a:fillRect/>
          </a:stretch>
        </p:blipFill>
        <p:spPr>
          <a:xfrm>
            <a:off x="466086" y="2343196"/>
            <a:ext cx="4830058" cy="3600399"/>
          </a:xfrm>
          <a:prstGeom prst="rect">
            <a:avLst/>
          </a:prstGeom>
        </p:spPr>
      </p:pic>
      <p:sp>
        <p:nvSpPr>
          <p:cNvPr id="24" name="AutoShape 3"/>
          <p:cNvSpPr>
            <a:spLocks noChangeArrowheads="1"/>
          </p:cNvSpPr>
          <p:nvPr/>
        </p:nvSpPr>
        <p:spPr bwMode="gray">
          <a:xfrm>
            <a:off x="6288689" y="2033376"/>
            <a:ext cx="5636784" cy="1944432"/>
          </a:xfrm>
          <a:prstGeom prst="roundRect">
            <a:avLst>
              <a:gd name="adj" fmla="val 11921"/>
            </a:avLst>
          </a:prstGeom>
          <a:gradFill rotWithShape="1">
            <a:gsLst>
              <a:gs pos="0">
                <a:schemeClr val="accent1"/>
              </a:gs>
              <a:gs pos="100000">
                <a:schemeClr val="accent1">
                  <a:gamma/>
                  <a:shade val="69804"/>
                  <a:invGamma/>
                </a:schemeClr>
              </a:gs>
            </a:gsLst>
            <a:lin ang="5400000" scaled="1"/>
          </a:gradFill>
          <a:ln w="25400">
            <a:solidFill>
              <a:srgbClr val="FEFFFF"/>
            </a:solidFill>
            <a:round/>
            <a:headEnd/>
            <a:tailEnd/>
          </a:ln>
          <a:effectLst>
            <a:outerShdw dist="53882" dir="2700000" algn="ctr" rotWithShape="0">
              <a:srgbClr val="000000">
                <a:alpha val="50000"/>
              </a:srgbClr>
            </a:outerShdw>
          </a:effectLst>
        </p:spPr>
        <p:txBody>
          <a:bodyPr wrap="none" anchor="ctr"/>
          <a:lstStyle/>
          <a:p>
            <a:endParaRPr lang="zh-CN" altLang="en-US"/>
          </a:p>
        </p:txBody>
      </p:sp>
      <p:sp>
        <p:nvSpPr>
          <p:cNvPr id="25" name="AutoShape 4"/>
          <p:cNvSpPr>
            <a:spLocks noChangeArrowheads="1"/>
          </p:cNvSpPr>
          <p:nvPr/>
        </p:nvSpPr>
        <p:spPr bwMode="gray">
          <a:xfrm>
            <a:off x="6288689" y="4642073"/>
            <a:ext cx="5639959" cy="1379215"/>
          </a:xfrm>
          <a:prstGeom prst="roundRect">
            <a:avLst>
              <a:gd name="adj" fmla="val 11921"/>
            </a:avLst>
          </a:prstGeom>
          <a:gradFill rotWithShape="1">
            <a:gsLst>
              <a:gs pos="0">
                <a:schemeClr val="accent2"/>
              </a:gs>
              <a:gs pos="100000">
                <a:schemeClr val="accent2">
                  <a:gamma/>
                  <a:shade val="69804"/>
                  <a:invGamma/>
                </a:schemeClr>
              </a:gs>
            </a:gsLst>
            <a:lin ang="5400000" scaled="1"/>
          </a:gradFill>
          <a:ln w="25400">
            <a:solidFill>
              <a:srgbClr val="FEFFFF"/>
            </a:solidFill>
            <a:round/>
            <a:headEnd/>
            <a:tailEnd/>
          </a:ln>
          <a:effectLst>
            <a:outerShdw dist="53882" dir="2700000" algn="ctr" rotWithShape="0">
              <a:srgbClr val="000000">
                <a:alpha val="50000"/>
              </a:srgbClr>
            </a:outerShdw>
          </a:effectLst>
        </p:spPr>
        <p:txBody>
          <a:bodyPr wrap="none" anchor="ctr"/>
          <a:lstStyle/>
          <a:p>
            <a:endParaRPr lang="zh-CN" altLang="en-US"/>
          </a:p>
        </p:txBody>
      </p:sp>
      <p:sp>
        <p:nvSpPr>
          <p:cNvPr id="29" name="AutoShape 12"/>
          <p:cNvSpPr>
            <a:spLocks noChangeArrowheads="1"/>
          </p:cNvSpPr>
          <p:nvPr/>
        </p:nvSpPr>
        <p:spPr bwMode="gray">
          <a:xfrm>
            <a:off x="6744071" y="1861079"/>
            <a:ext cx="4806751" cy="462392"/>
          </a:xfrm>
          <a:prstGeom prst="roundRect">
            <a:avLst>
              <a:gd name="adj" fmla="val 16667"/>
            </a:avLst>
          </a:prstGeom>
          <a:solidFill>
            <a:srgbClr val="FEFFFF"/>
          </a:solidFill>
          <a:ln w="2857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AutoShape 13"/>
          <p:cNvSpPr>
            <a:spLocks noChangeArrowheads="1"/>
          </p:cNvSpPr>
          <p:nvPr/>
        </p:nvSpPr>
        <p:spPr bwMode="gray">
          <a:xfrm>
            <a:off x="6744071" y="4434110"/>
            <a:ext cx="4806752" cy="457200"/>
          </a:xfrm>
          <a:prstGeom prst="roundRect">
            <a:avLst>
              <a:gd name="adj" fmla="val 16667"/>
            </a:avLst>
          </a:prstGeom>
          <a:solidFill>
            <a:srgbClr val="FEFFFF"/>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15"/>
          <p:cNvSpPr txBox="1">
            <a:spLocks noChangeArrowheads="1"/>
          </p:cNvSpPr>
          <p:nvPr/>
        </p:nvSpPr>
        <p:spPr bwMode="gray">
          <a:xfrm>
            <a:off x="6384032" y="2385350"/>
            <a:ext cx="5535652" cy="1400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mj-ea"/>
              <a:buAutoNum type="circleNumDbPlain"/>
            </a:pPr>
            <a:r>
              <a:rPr lang="zh-CN" altLang="en-US" sz="1700" dirty="0">
                <a:solidFill>
                  <a:schemeClr val="bg1"/>
                </a:solidFill>
              </a:rPr>
              <a:t>压电元件</a:t>
            </a:r>
            <a:r>
              <a:rPr lang="zh-CN" altLang="zh-CN" sz="1700" dirty="0">
                <a:solidFill>
                  <a:schemeClr val="bg1"/>
                </a:solidFill>
              </a:rPr>
              <a:t>沿着一定方向受到外力作用时，内部就产生极化现象，同时在某两个表面上产生符号相反的电荷</a:t>
            </a:r>
            <a:r>
              <a:rPr lang="en-US" altLang="zh-CN" sz="1700" dirty="0">
                <a:solidFill>
                  <a:schemeClr val="bg1"/>
                </a:solidFill>
              </a:rPr>
              <a:t>Q</a:t>
            </a:r>
            <a:r>
              <a:rPr lang="zh-CN" altLang="en-US" sz="1700" dirty="0">
                <a:solidFill>
                  <a:schemeClr val="bg1"/>
                </a:solidFill>
              </a:rPr>
              <a:t>，</a:t>
            </a:r>
            <a:r>
              <a:rPr lang="zh-CN" altLang="zh-CN" sz="1700" dirty="0">
                <a:solidFill>
                  <a:schemeClr val="bg1"/>
                </a:solidFill>
              </a:rPr>
              <a:t>当外力去掉后，又恢复到不带电状态；</a:t>
            </a:r>
            <a:endParaRPr lang="en-US" altLang="zh-CN" sz="1700" dirty="0">
              <a:solidFill>
                <a:schemeClr val="bg1"/>
              </a:solidFill>
            </a:endParaRPr>
          </a:p>
          <a:p>
            <a:pPr marL="342900" indent="-342900">
              <a:buFont typeface="+mj-ea"/>
              <a:buAutoNum type="circleNumDbPlain"/>
            </a:pPr>
            <a:r>
              <a:rPr lang="zh-CN" altLang="zh-CN" sz="1700" dirty="0">
                <a:solidFill>
                  <a:schemeClr val="bg1"/>
                </a:solidFill>
              </a:rPr>
              <a:t>当作用力方向改变时，电荷的极性也随着改变；</a:t>
            </a:r>
            <a:endParaRPr lang="en-US" altLang="zh-CN" sz="1700" dirty="0">
              <a:solidFill>
                <a:schemeClr val="bg1"/>
              </a:solidFill>
            </a:endParaRPr>
          </a:p>
          <a:p>
            <a:pPr marL="342900" indent="-342900">
              <a:buFont typeface="+mj-ea"/>
              <a:buAutoNum type="circleNumDbPlain"/>
            </a:pPr>
            <a:r>
              <a:rPr lang="zh-CN" altLang="zh-CN" sz="1700" dirty="0">
                <a:solidFill>
                  <a:schemeClr val="bg1"/>
                </a:solidFill>
              </a:rPr>
              <a:t>电荷量</a:t>
            </a:r>
            <a:r>
              <a:rPr lang="en-US" altLang="zh-CN" sz="1700" dirty="0">
                <a:solidFill>
                  <a:schemeClr val="bg1"/>
                </a:solidFill>
              </a:rPr>
              <a:t>Q</a:t>
            </a:r>
            <a:r>
              <a:rPr lang="zh-CN" altLang="zh-CN" sz="1700" dirty="0">
                <a:solidFill>
                  <a:schemeClr val="bg1"/>
                </a:solidFill>
              </a:rPr>
              <a:t>与外力的大小成正比</a:t>
            </a:r>
            <a:r>
              <a:rPr lang="en-US" altLang="zh-CN" sz="1700" dirty="0">
                <a:solidFill>
                  <a:schemeClr val="bg1"/>
                </a:solidFill>
              </a:rPr>
              <a:t> </a:t>
            </a:r>
            <a:r>
              <a:rPr lang="en-US" altLang="zh-CN" sz="1700" i="1" dirty="0">
                <a:solidFill>
                  <a:schemeClr val="bg1"/>
                </a:solidFill>
              </a:rPr>
              <a:t>Q=</a:t>
            </a:r>
            <a:r>
              <a:rPr lang="en-US" altLang="zh-CN" sz="1700" i="1" dirty="0" err="1">
                <a:solidFill>
                  <a:schemeClr val="bg1"/>
                </a:solidFill>
              </a:rPr>
              <a:t>kF</a:t>
            </a:r>
            <a:endParaRPr lang="zh-CN" altLang="zh-CN" sz="1700" i="1" dirty="0">
              <a:solidFill>
                <a:schemeClr val="bg1"/>
              </a:solidFill>
            </a:endParaRPr>
          </a:p>
        </p:txBody>
      </p:sp>
      <p:sp>
        <p:nvSpPr>
          <p:cNvPr id="32" name="Text Box 16"/>
          <p:cNvSpPr txBox="1">
            <a:spLocks noChangeArrowheads="1"/>
          </p:cNvSpPr>
          <p:nvPr/>
        </p:nvSpPr>
        <p:spPr bwMode="gray">
          <a:xfrm>
            <a:off x="6477237" y="4970685"/>
            <a:ext cx="5225985"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buNone/>
            </a:pPr>
            <a:r>
              <a:rPr lang="zh-CN" altLang="en-US" sz="1700" dirty="0">
                <a:solidFill>
                  <a:schemeClr val="bg1"/>
                </a:solidFill>
                <a:latin typeface="+mn-ea"/>
              </a:rPr>
              <a:t>对晶体施加一定电场</a:t>
            </a:r>
            <a:r>
              <a:rPr lang="en-US" altLang="zh-CN" sz="1700" i="1" dirty="0">
                <a:solidFill>
                  <a:schemeClr val="bg1"/>
                </a:solidFill>
                <a:cs typeface="Arial" panose="020B0604020202020204" pitchFamily="34" charset="0"/>
              </a:rPr>
              <a:t>E</a:t>
            </a:r>
            <a:r>
              <a:rPr lang="zh-CN" altLang="en-US" sz="1700" dirty="0">
                <a:solidFill>
                  <a:schemeClr val="bg1"/>
                </a:solidFill>
                <a:latin typeface="+mn-ea"/>
              </a:rPr>
              <a:t>，晶体本身将产生机械变形</a:t>
            </a:r>
            <a:r>
              <a:rPr lang="en-US" altLang="zh-CN" sz="1700" i="1" dirty="0">
                <a:solidFill>
                  <a:schemeClr val="bg1"/>
                </a:solidFill>
                <a:cs typeface="Arial" panose="020B0604020202020204" pitchFamily="34" charset="0"/>
                <a:sym typeface="Symbol" panose="05050102010706020507" pitchFamily="18" charset="2"/>
              </a:rPr>
              <a:t></a:t>
            </a:r>
            <a:r>
              <a:rPr lang="zh-CN" altLang="en-US" sz="1700" dirty="0">
                <a:solidFill>
                  <a:schemeClr val="bg1"/>
                </a:solidFill>
                <a:latin typeface="+mn-ea"/>
              </a:rPr>
              <a:t>，变形量与外电场强度成正比；外电场撤离，变形也随着消失。 </a:t>
            </a:r>
          </a:p>
        </p:txBody>
      </p:sp>
      <p:sp>
        <p:nvSpPr>
          <p:cNvPr id="33" name="Rectangle 18"/>
          <p:cNvSpPr>
            <a:spLocks noChangeArrowheads="1"/>
          </p:cNvSpPr>
          <p:nvPr/>
        </p:nvSpPr>
        <p:spPr bwMode="gray">
          <a:xfrm>
            <a:off x="6845901" y="1861079"/>
            <a:ext cx="432392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80808">
                      <a:alpha val="50000"/>
                    </a:srgbClr>
                  </a:outerShdw>
                </a:effectLst>
              </a14:hiddenEffects>
            </a:ext>
          </a:extLst>
        </p:spPr>
        <p:txBody>
          <a:bodyPr wrap="square">
            <a:spAutoFit/>
          </a:bodyPr>
          <a:lstStyle/>
          <a:p>
            <a:pPr algn="ctr">
              <a:lnSpc>
                <a:spcPct val="120000"/>
              </a:lnSpc>
            </a:pPr>
            <a:r>
              <a:rPr lang="zh-CN" altLang="en-US" sz="2000" b="1" dirty="0">
                <a:solidFill>
                  <a:schemeClr val="accent1"/>
                </a:solidFill>
                <a:ea typeface="宋体" panose="02010600030101010101" pitchFamily="2" charset="-122"/>
              </a:rPr>
              <a:t>压电效应（机械能</a:t>
            </a:r>
            <a:r>
              <a:rPr lang="zh-CN" altLang="en-US" sz="2000" b="1" dirty="0">
                <a:solidFill>
                  <a:schemeClr val="accent1"/>
                </a:solidFill>
              </a:rPr>
              <a:t>变成</a:t>
            </a:r>
            <a:r>
              <a:rPr lang="zh-CN" altLang="en-US" sz="2000" b="1" dirty="0">
                <a:solidFill>
                  <a:schemeClr val="accent1"/>
                </a:solidFill>
                <a:ea typeface="宋体" panose="02010600030101010101" pitchFamily="2" charset="-122"/>
              </a:rPr>
              <a:t>电能）</a:t>
            </a:r>
            <a:endParaRPr lang="en-US" altLang="zh-CN" sz="2000" b="1" dirty="0">
              <a:solidFill>
                <a:schemeClr val="accent1"/>
              </a:solidFill>
              <a:ea typeface="宋体" panose="02010600030101010101" pitchFamily="2" charset="-122"/>
            </a:endParaRPr>
          </a:p>
        </p:txBody>
      </p:sp>
      <p:sp>
        <p:nvSpPr>
          <p:cNvPr id="34" name="Rectangle 19"/>
          <p:cNvSpPr>
            <a:spLocks noChangeArrowheads="1"/>
          </p:cNvSpPr>
          <p:nvPr/>
        </p:nvSpPr>
        <p:spPr bwMode="gray">
          <a:xfrm>
            <a:off x="6960097" y="4443635"/>
            <a:ext cx="4209726" cy="4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80808">
                      <a:alpha val="50000"/>
                    </a:srgbClr>
                  </a:outerShdw>
                </a:effectLst>
              </a14:hiddenEffects>
            </a:ext>
          </a:extLst>
        </p:spPr>
        <p:txBody>
          <a:bodyPr wrap="square">
            <a:spAutoFit/>
          </a:bodyPr>
          <a:lstStyle/>
          <a:p>
            <a:pPr algn="ctr">
              <a:lnSpc>
                <a:spcPct val="120000"/>
              </a:lnSpc>
            </a:pPr>
            <a:r>
              <a:rPr lang="zh-CN" altLang="en-US" sz="2000" b="1" dirty="0">
                <a:solidFill>
                  <a:schemeClr val="accent2"/>
                </a:solidFill>
              </a:rPr>
              <a:t>逆压电效应（电能变成机械能）</a:t>
            </a:r>
            <a:endParaRPr lang="en-US" altLang="zh-CN" sz="2000" b="1" dirty="0">
              <a:solidFill>
                <a:schemeClr val="accent2"/>
              </a:solidFill>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246786"/>
                                        </p:tgtEl>
                                        <p:attrNameLst>
                                          <p:attrName>style.visibility</p:attrName>
                                        </p:attrNameLst>
                                      </p:cBhvr>
                                      <p:to>
                                        <p:strVal val="visible"/>
                                      </p:to>
                                    </p:set>
                                    <p:animEffect transition="in" filter="blinds(vertical)">
                                      <p:cBhvr>
                                        <p:cTn id="7" dur="500"/>
                                        <p:tgtEl>
                                          <p:spTgt spid="24678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6" grpId="0" autoUpdateAnimBg="0"/>
      <p:bldP spid="24" grpId="0" animBg="1"/>
      <p:bldP spid="25" grpId="0" animBg="1"/>
      <p:bldP spid="29" grpId="0" animBg="1"/>
      <p:bldP spid="30" grpId="0" animBg="1"/>
      <p:bldP spid="31" grpId="0"/>
      <p:bldP spid="32" grpId="0"/>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sz="quarter" idx="10"/>
          </p:nvPr>
        </p:nvSpPr>
        <p:spPr/>
        <p:txBody>
          <a:bodyPr/>
          <a:lstStyle/>
          <a:p>
            <a:r>
              <a:rPr lang="zh-CN" altLang="en-US" dirty="0">
                <a:solidFill>
                  <a:schemeClr val="accent1">
                    <a:lumMod val="50000"/>
                  </a:schemeClr>
                </a:solidFill>
              </a:rPr>
              <a:t>某品牌电压变送器：</a:t>
            </a:r>
            <a:endParaRPr lang="zh-CN" altLang="en-US" sz="2400" dirty="0"/>
          </a:p>
          <a:p>
            <a:endParaRPr lang="zh-CN" altLang="en-US" sz="2400" dirty="0"/>
          </a:p>
          <a:p>
            <a:endParaRPr lang="zh-CN" altLang="en-US" sz="2400" dirty="0"/>
          </a:p>
          <a:p>
            <a:endParaRPr lang="zh-CN" altLang="en-US" sz="2400" dirty="0"/>
          </a:p>
          <a:p>
            <a:pPr>
              <a:buFontTx/>
              <a:buNone/>
            </a:pPr>
            <a:endParaRPr lang="zh-CN" altLang="en-US" sz="2400" dirty="0">
              <a:latin typeface="宋体" panose="02010600030101010101" pitchFamily="2" charset="-122"/>
            </a:endParaRPr>
          </a:p>
        </p:txBody>
      </p:sp>
      <p:sp>
        <p:nvSpPr>
          <p:cNvPr id="3" name="内容占位符 2"/>
          <p:cNvSpPr>
            <a:spLocks noGrp="1"/>
          </p:cNvSpPr>
          <p:nvPr>
            <p:ph sz="quarter" idx="11"/>
          </p:nvPr>
        </p:nvSpPr>
        <p:spPr>
          <a:xfrm>
            <a:off x="6395452" y="1717675"/>
            <a:ext cx="5376333" cy="4826248"/>
          </a:xfrm>
        </p:spPr>
        <p:txBody>
          <a:bodyPr/>
          <a:lstStyle/>
          <a:p>
            <a:r>
              <a:rPr lang="zh-CN" altLang="en-US" dirty="0">
                <a:solidFill>
                  <a:schemeClr val="accent1">
                    <a:lumMod val="50000"/>
                  </a:schemeClr>
                </a:solidFill>
              </a:rPr>
              <a:t>某品牌电流变送器：</a:t>
            </a:r>
          </a:p>
        </p:txBody>
      </p:sp>
      <p:sp>
        <p:nvSpPr>
          <p:cNvPr id="2" name="标题 1"/>
          <p:cNvSpPr>
            <a:spLocks noGrp="1"/>
          </p:cNvSpPr>
          <p:nvPr>
            <p:ph type="title"/>
          </p:nvPr>
        </p:nvSpPr>
        <p:spPr/>
        <p:txBody>
          <a:bodyPr>
            <a:normAutofit/>
          </a:bodyPr>
          <a:lstStyle/>
          <a:p>
            <a:r>
              <a:rPr lang="zh-CN" altLang="en-US" dirty="0"/>
              <a:t>电力变送器举例</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8" y="2437873"/>
            <a:ext cx="4898348" cy="326556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957" y="2515716"/>
            <a:ext cx="6477000" cy="2857500"/>
          </a:xfrm>
          <a:prstGeom prst="rect">
            <a:avLst/>
          </a:prstGeom>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日期占位符 1">
            <a:extLst>
              <a:ext uri="{FF2B5EF4-FFF2-40B4-BE49-F238E27FC236}">
                <a16:creationId xmlns:a16="http://schemas.microsoft.com/office/drawing/2014/main" id="{1F93248A-CA58-4D2B-A201-1CDFA0C8523D}"/>
              </a:ext>
            </a:extLst>
          </p:cNvPr>
          <p:cNvSpPr>
            <a:spLocks noGrp="1"/>
          </p:cNvSpPr>
          <p:nvPr>
            <p:ph type="dt" sz="quarter" idx="10"/>
          </p:nvPr>
        </p:nvSpPr>
        <p:spPr bwMode="auto">
          <a:xfrm>
            <a:off x="0" y="6381750"/>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sz="1000" b="1" kern="1200">
                <a:solidFill>
                  <a:schemeClr val="bg1"/>
                </a:solidFill>
                <a:latin typeface="Arial" charset="0"/>
                <a:ea typeface="宋体" charset="-122"/>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defRPr/>
            </a:pPr>
            <a:fld id="{1ED546CC-DFBE-4E85-BEEE-4EE80B70884B}" type="datetime12">
              <a:rPr lang="en-US" smtClean="0"/>
              <a:pPr>
                <a:spcBef>
                  <a:spcPct val="0"/>
                </a:spcBef>
                <a:buFontTx/>
                <a:buNone/>
                <a:defRPr/>
              </a:pPr>
              <a:t>11:37 AM</a:t>
            </a:fld>
            <a:endParaRPr lang="en-US" altLang="zh-CN" sz="1000">
              <a:solidFill>
                <a:schemeClr val="bg1"/>
              </a:solidFill>
            </a:endParaRPr>
          </a:p>
        </p:txBody>
      </p:sp>
      <p:sp>
        <p:nvSpPr>
          <p:cNvPr id="54275" name="灯片编号占位符 3">
            <a:extLst>
              <a:ext uri="{FF2B5EF4-FFF2-40B4-BE49-F238E27FC236}">
                <a16:creationId xmlns:a16="http://schemas.microsoft.com/office/drawing/2014/main" id="{F2F1E0FD-3B4C-4393-91C9-B995768C9B14}"/>
              </a:ext>
            </a:extLst>
          </p:cNvPr>
          <p:cNvSpPr>
            <a:spLocks noGrp="1"/>
          </p:cNvSpPr>
          <p:nvPr>
            <p:ph type="sldNum" sz="quarter" idx="12"/>
          </p:nvPr>
        </p:nvSpPr>
        <p:spPr bwMode="auto">
          <a:xfrm>
            <a:off x="7010400" y="6381750"/>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sz="1000" b="1" kern="1200">
                <a:solidFill>
                  <a:schemeClr val="bg1"/>
                </a:solidFill>
                <a:latin typeface="Arial" panose="020B0604020202020204" pitchFamily="34" charset="0"/>
                <a:ea typeface="隶书" panose="02010509060101010101" pitchFamily="49" charset="-122"/>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8C692684-DC97-4E9C-B840-6E10E5C1B76D}" type="slidenum">
              <a:rPr lang="en-US" altLang="zh-CN" smtClean="0"/>
              <a:pPr>
                <a:spcBef>
                  <a:spcPct val="0"/>
                </a:spcBef>
                <a:buFontTx/>
                <a:buNone/>
              </a:pPr>
              <a:t>80</a:t>
            </a:fld>
            <a:endParaRPr lang="en-US" altLang="zh-CN" sz="1000">
              <a:solidFill>
                <a:schemeClr val="bg1"/>
              </a:solidFill>
              <a:ea typeface="隶书" panose="02010509060101010101" pitchFamily="49" charset="-122"/>
            </a:endParaRPr>
          </a:p>
        </p:txBody>
      </p:sp>
      <p:pic>
        <p:nvPicPr>
          <p:cNvPr id="1029125" name="Picture 5" descr="继续压">
            <a:extLst>
              <a:ext uri="{FF2B5EF4-FFF2-40B4-BE49-F238E27FC236}">
                <a16:creationId xmlns:a16="http://schemas.microsoft.com/office/drawing/2014/main" id="{7E33168A-376A-46DB-B39F-AFA61B0C5BB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665288"/>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Rectangle 6">
            <a:extLst>
              <a:ext uri="{FF2B5EF4-FFF2-40B4-BE49-F238E27FC236}">
                <a16:creationId xmlns:a16="http://schemas.microsoft.com/office/drawing/2014/main" id="{DE15852E-92F2-4ADB-9AEF-46D93769E7CF}"/>
              </a:ext>
            </a:extLst>
          </p:cNvPr>
          <p:cNvSpPr>
            <a:spLocks noChangeArrowheads="1"/>
          </p:cNvSpPr>
          <p:nvPr/>
        </p:nvSpPr>
        <p:spPr bwMode="auto">
          <a:xfrm>
            <a:off x="1811338" y="1628775"/>
            <a:ext cx="2133600" cy="685800"/>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sp>
        <p:nvSpPr>
          <p:cNvPr id="54278" name="Rectangle 7">
            <a:extLst>
              <a:ext uri="{FF2B5EF4-FFF2-40B4-BE49-F238E27FC236}">
                <a16:creationId xmlns:a16="http://schemas.microsoft.com/office/drawing/2014/main" id="{1739D431-42E5-41F7-84E1-DF25AF021D4B}"/>
              </a:ext>
            </a:extLst>
          </p:cNvPr>
          <p:cNvSpPr>
            <a:spLocks noChangeArrowheads="1"/>
          </p:cNvSpPr>
          <p:nvPr/>
        </p:nvSpPr>
        <p:spPr bwMode="auto">
          <a:xfrm>
            <a:off x="1919288" y="908050"/>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压电效应演示</a:t>
            </a:r>
          </a:p>
        </p:txBody>
      </p:sp>
      <p:sp>
        <p:nvSpPr>
          <p:cNvPr id="1029124" name="Rectangle 4">
            <a:extLst>
              <a:ext uri="{FF2B5EF4-FFF2-40B4-BE49-F238E27FC236}">
                <a16:creationId xmlns:a16="http://schemas.microsoft.com/office/drawing/2014/main" id="{88EF4C4E-B29B-44BC-B978-BC4F52094F71}"/>
              </a:ext>
            </a:extLst>
          </p:cNvPr>
          <p:cNvSpPr>
            <a:spLocks noChangeArrowheads="1"/>
          </p:cNvSpPr>
          <p:nvPr/>
        </p:nvSpPr>
        <p:spPr bwMode="auto">
          <a:xfrm>
            <a:off x="7175500" y="2132014"/>
            <a:ext cx="2952750"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ts val="1200"/>
              </a:spcBef>
              <a:buNone/>
            </a:pPr>
            <a:r>
              <a:rPr kumimoji="1" lang="zh-CN" altLang="en-US" sz="2000">
                <a:latin typeface="华文仿宋" panose="02010600040101010101" pitchFamily="2" charset="-122"/>
                <a:ea typeface="华文仿宋" panose="02010600040101010101" pitchFamily="2" charset="-122"/>
              </a:rPr>
              <a:t>当力的方向改变时，电荷的极性随之改变，输出电压的频率与动态力的频率相同；当动态力变为静态力时，电荷将由于表面漏电而很快泄漏、消失。</a:t>
            </a: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1000"/>
                                  </p:stCondLst>
                                  <p:childTnLst>
                                    <p:set>
                                      <p:cBhvr>
                                        <p:cTn id="6" dur="1" fill="hold">
                                          <p:stCondLst>
                                            <p:cond delay="0"/>
                                          </p:stCondLst>
                                        </p:cTn>
                                        <p:tgtEl>
                                          <p:spTgt spid="1029125"/>
                                        </p:tgtEl>
                                        <p:attrNameLst>
                                          <p:attrName>style.visibility</p:attrName>
                                        </p:attrNameLst>
                                      </p:cBhvr>
                                      <p:to>
                                        <p:strVal val="visible"/>
                                      </p:to>
                                    </p:set>
                                    <p:animEffect transition="in" filter="randombar(horizontal)">
                                      <p:cBhvr>
                                        <p:cTn id="7" dur="500"/>
                                        <p:tgtEl>
                                          <p:spTgt spid="1029125"/>
                                        </p:tgtEl>
                                      </p:cBhvr>
                                    </p:animEffect>
                                  </p:childTnLst>
                                </p:cTn>
                              </p:par>
                            </p:childTnLst>
                          </p:cTn>
                        </p:par>
                        <p:par>
                          <p:cTn id="8" fill="hold" nodeType="afterGroup">
                            <p:stCondLst>
                              <p:cond delay="1500"/>
                            </p:stCondLst>
                            <p:childTnLst>
                              <p:par>
                                <p:cTn id="9" presetID="3" presetClass="entr" presetSubtype="10" fill="hold" grpId="0" nodeType="afterEffect">
                                  <p:stCondLst>
                                    <p:cond delay="0"/>
                                  </p:stCondLst>
                                  <p:childTnLst>
                                    <p:set>
                                      <p:cBhvr>
                                        <p:cTn id="10" dur="1" fill="hold">
                                          <p:stCondLst>
                                            <p:cond delay="0"/>
                                          </p:stCondLst>
                                        </p:cTn>
                                        <p:tgtEl>
                                          <p:spTgt spid="1029124">
                                            <p:txEl>
                                              <p:pRg st="0" end="0"/>
                                            </p:txEl>
                                          </p:spTgt>
                                        </p:tgtEl>
                                        <p:attrNameLst>
                                          <p:attrName>style.visibility</p:attrName>
                                        </p:attrNameLst>
                                      </p:cBhvr>
                                      <p:to>
                                        <p:strVal val="visible"/>
                                      </p:to>
                                    </p:set>
                                    <p:animEffect transition="in" filter="blinds(horizontal)">
                                      <p:cBhvr>
                                        <p:cTn id="11" dur="500"/>
                                        <p:tgtEl>
                                          <p:spTgt spid="10291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124" grpId="0" build="p" autoUpdateAnimBg="0" advAuto="100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407368" y="973995"/>
            <a:ext cx="11162884" cy="576000"/>
          </a:xfrm>
        </p:spPr>
        <p:txBody>
          <a:bodyPr vert="horz" lIns="91440" tIns="45720" rIns="91440" bIns="45720" rtlCol="0" anchor="b" anchorCtr="0">
            <a:normAutofit/>
          </a:bodyPr>
          <a:lstStyle/>
          <a:p>
            <a:r>
              <a:rPr lang="zh-CN" altLang="en-US" dirty="0">
                <a:latin typeface="+mj-ea"/>
              </a:rPr>
              <a:t>压电材料的种类及应用</a:t>
            </a:r>
          </a:p>
        </p:txBody>
      </p:sp>
      <p:sp>
        <p:nvSpPr>
          <p:cNvPr id="8" name="AutoShape 7"/>
          <p:cNvSpPr>
            <a:spLocks noChangeArrowheads="1"/>
          </p:cNvSpPr>
          <p:nvPr/>
        </p:nvSpPr>
        <p:spPr bwMode="gray">
          <a:xfrm>
            <a:off x="3487415" y="3472458"/>
            <a:ext cx="5457825" cy="1304925"/>
          </a:xfrm>
          <a:prstGeom prst="roundRect">
            <a:avLst>
              <a:gd name="adj" fmla="val 11505"/>
            </a:avLst>
          </a:prstGeom>
          <a:gradFill rotWithShape="1">
            <a:gsLst>
              <a:gs pos="0">
                <a:schemeClr val="folHlink"/>
              </a:gs>
              <a:gs pos="100000">
                <a:schemeClr val="folHlink">
                  <a:gamma/>
                  <a:shade val="46275"/>
                  <a:invGamma/>
                  <a:alpha val="0"/>
                </a:schemeClr>
              </a:gs>
            </a:gsLst>
            <a:lin ang="0" scaled="1"/>
          </a:gradFill>
          <a:ln>
            <a:noFill/>
          </a:ln>
          <a:effectLst/>
          <a:extLst>
            <a:ext uri="{91240B29-F687-4F45-9708-019B960494DF}">
              <a14:hiddenLine xmlns:a14="http://schemas.microsoft.com/office/drawing/2010/main" w="6350" algn="ctr">
                <a:solidFill>
                  <a:schemeClr val="tx1"/>
                </a:solidFill>
                <a:prstDash val="sysDot"/>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AutoShape 8"/>
          <p:cNvSpPr>
            <a:spLocks noChangeArrowheads="1"/>
          </p:cNvSpPr>
          <p:nvPr/>
        </p:nvSpPr>
        <p:spPr bwMode="gray">
          <a:xfrm>
            <a:off x="4366890" y="3918545"/>
            <a:ext cx="376237" cy="344488"/>
          </a:xfrm>
          <a:prstGeom prst="rightArrow">
            <a:avLst>
              <a:gd name="adj1" fmla="val 50000"/>
              <a:gd name="adj2" fmla="val 45507"/>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utoShape 9"/>
          <p:cNvSpPr>
            <a:spLocks noChangeArrowheads="1"/>
          </p:cNvSpPr>
          <p:nvPr/>
        </p:nvSpPr>
        <p:spPr bwMode="ltGray">
          <a:xfrm>
            <a:off x="3525515" y="4994870"/>
            <a:ext cx="5422900" cy="1314450"/>
          </a:xfrm>
          <a:prstGeom prst="roundRect">
            <a:avLst>
              <a:gd name="adj" fmla="val 11505"/>
            </a:avLst>
          </a:prstGeom>
          <a:gradFill rotWithShape="1">
            <a:gsLst>
              <a:gs pos="0">
                <a:schemeClr val="accent2"/>
              </a:gs>
              <a:gs pos="100000">
                <a:schemeClr val="accent2">
                  <a:gamma/>
                  <a:shade val="46275"/>
                  <a:invGamma/>
                  <a:alpha val="0"/>
                </a:schemeClr>
              </a:gs>
            </a:gsLst>
            <a:lin ang="0" scaled="1"/>
          </a:gradFill>
          <a:ln>
            <a:noFill/>
          </a:ln>
          <a:effectLst/>
          <a:extLst>
            <a:ext uri="{91240B29-F687-4F45-9708-019B960494DF}">
              <a14:hiddenLine xmlns:a14="http://schemas.microsoft.com/office/drawing/2010/main" w="6350" algn="ctr">
                <a:solidFill>
                  <a:schemeClr val="tx1"/>
                </a:solidFill>
                <a:prstDash val="sysDot"/>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utoShape 10"/>
          <p:cNvSpPr>
            <a:spLocks noChangeArrowheads="1"/>
          </p:cNvSpPr>
          <p:nvPr/>
        </p:nvSpPr>
        <p:spPr bwMode="gray">
          <a:xfrm>
            <a:off x="4339902" y="5460008"/>
            <a:ext cx="376238" cy="347662"/>
          </a:xfrm>
          <a:prstGeom prst="rightArrow">
            <a:avLst>
              <a:gd name="adj1" fmla="val 50000"/>
              <a:gd name="adj2" fmla="val 45091"/>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11"/>
          <p:cNvSpPr>
            <a:spLocks noChangeArrowheads="1"/>
          </p:cNvSpPr>
          <p:nvPr/>
        </p:nvSpPr>
        <p:spPr bwMode="gray">
          <a:xfrm>
            <a:off x="3487415" y="1977033"/>
            <a:ext cx="5457825" cy="1304925"/>
          </a:xfrm>
          <a:prstGeom prst="roundRect">
            <a:avLst>
              <a:gd name="adj" fmla="val 11505"/>
            </a:avLst>
          </a:prstGeom>
          <a:gradFill rotWithShape="1">
            <a:gsLst>
              <a:gs pos="0">
                <a:schemeClr val="hlink">
                  <a:alpha val="80000"/>
                </a:schemeClr>
              </a:gs>
              <a:gs pos="100000">
                <a:schemeClr val="hlink">
                  <a:gamma/>
                  <a:shade val="46275"/>
                  <a:invGamma/>
                  <a:alpha val="0"/>
                </a:schemeClr>
              </a:gs>
            </a:gsLst>
            <a:lin ang="0" scaled="1"/>
          </a:gradFill>
          <a:ln>
            <a:noFill/>
          </a:ln>
          <a:effectLst/>
          <a:extLst>
            <a:ext uri="{91240B29-F687-4F45-9708-019B960494DF}">
              <a14:hiddenLine xmlns:a14="http://schemas.microsoft.com/office/drawing/2010/main" w="6350" algn="ctr">
                <a:solidFill>
                  <a:schemeClr val="tx1"/>
                </a:solidFill>
                <a:prstDash val="sysDot"/>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AutoShape 12"/>
          <p:cNvSpPr>
            <a:spLocks noChangeArrowheads="1"/>
          </p:cNvSpPr>
          <p:nvPr/>
        </p:nvSpPr>
        <p:spPr bwMode="gray">
          <a:xfrm>
            <a:off x="4347840" y="2423120"/>
            <a:ext cx="376237" cy="344488"/>
          </a:xfrm>
          <a:prstGeom prst="rightArrow">
            <a:avLst>
              <a:gd name="adj1" fmla="val 50000"/>
              <a:gd name="adj2" fmla="val 45507"/>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utoShape 13"/>
          <p:cNvSpPr>
            <a:spLocks noChangeArrowheads="1"/>
          </p:cNvSpPr>
          <p:nvPr/>
        </p:nvSpPr>
        <p:spPr bwMode="gray">
          <a:xfrm>
            <a:off x="2904802" y="1961158"/>
            <a:ext cx="1628775" cy="1298575"/>
          </a:xfrm>
          <a:prstGeom prst="roundRect">
            <a:avLst>
              <a:gd name="adj" fmla="val 11921"/>
            </a:avLst>
          </a:prstGeom>
          <a:gradFill rotWithShape="1">
            <a:gsLst>
              <a:gs pos="0">
                <a:schemeClr val="hlink"/>
              </a:gs>
              <a:gs pos="100000">
                <a:schemeClr val="hlink">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endParaRPr lang="zh-CN" altLang="en-US"/>
          </a:p>
        </p:txBody>
      </p:sp>
      <p:sp>
        <p:nvSpPr>
          <p:cNvPr id="15" name="Freeform 14"/>
          <p:cNvSpPr>
            <a:spLocks/>
          </p:cNvSpPr>
          <p:nvPr/>
        </p:nvSpPr>
        <p:spPr bwMode="gray">
          <a:xfrm>
            <a:off x="2968302" y="2026245"/>
            <a:ext cx="811213" cy="649288"/>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8627"/>
                  <a:invGamma/>
                </a:schemeClr>
              </a:gs>
              <a:gs pos="50000">
                <a:schemeClr val="hlink">
                  <a:alpha val="0"/>
                </a:schemeClr>
              </a:gs>
              <a:gs pos="100000">
                <a:schemeClr val="hlink">
                  <a:gamma/>
                  <a:tint val="48627"/>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6" name="AutoShape 15"/>
          <p:cNvSpPr>
            <a:spLocks noChangeArrowheads="1"/>
          </p:cNvSpPr>
          <p:nvPr/>
        </p:nvSpPr>
        <p:spPr bwMode="gray">
          <a:xfrm>
            <a:off x="2917502" y="3462933"/>
            <a:ext cx="1628775" cy="1298575"/>
          </a:xfrm>
          <a:prstGeom prst="roundRect">
            <a:avLst>
              <a:gd name="adj" fmla="val 11921"/>
            </a:avLst>
          </a:prstGeom>
          <a:gradFill rotWithShape="1">
            <a:gsLst>
              <a:gs pos="0">
                <a:schemeClr val="folHlink"/>
              </a:gs>
              <a:gs pos="100000">
                <a:schemeClr val="folHlink">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endParaRPr lang="zh-CN" altLang="en-US"/>
          </a:p>
        </p:txBody>
      </p:sp>
      <p:sp>
        <p:nvSpPr>
          <p:cNvPr id="17" name="Freeform 16"/>
          <p:cNvSpPr>
            <a:spLocks/>
          </p:cNvSpPr>
          <p:nvPr/>
        </p:nvSpPr>
        <p:spPr bwMode="gray">
          <a:xfrm>
            <a:off x="2971477" y="3528020"/>
            <a:ext cx="811213" cy="649288"/>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folHlink">
                  <a:gamma/>
                  <a:tint val="48627"/>
                  <a:invGamma/>
                </a:schemeClr>
              </a:gs>
              <a:gs pos="50000">
                <a:schemeClr val="folHlink">
                  <a:alpha val="0"/>
                </a:schemeClr>
              </a:gs>
              <a:gs pos="100000">
                <a:schemeClr val="folHlink">
                  <a:gamma/>
                  <a:tint val="48627"/>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8" name="AutoShape 17"/>
          <p:cNvSpPr>
            <a:spLocks noChangeArrowheads="1"/>
          </p:cNvSpPr>
          <p:nvPr/>
        </p:nvSpPr>
        <p:spPr bwMode="gray">
          <a:xfrm>
            <a:off x="2898452" y="4985345"/>
            <a:ext cx="1628775" cy="1298575"/>
          </a:xfrm>
          <a:prstGeom prst="roundRect">
            <a:avLst>
              <a:gd name="adj" fmla="val 11921"/>
            </a:avLst>
          </a:prstGeom>
          <a:gradFill rotWithShape="1">
            <a:gsLst>
              <a:gs pos="0">
                <a:schemeClr val="accent2"/>
              </a:gs>
              <a:gs pos="100000">
                <a:schemeClr val="accent2">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endParaRPr lang="zh-CN" altLang="en-US"/>
          </a:p>
        </p:txBody>
      </p:sp>
      <p:sp>
        <p:nvSpPr>
          <p:cNvPr id="19" name="Freeform 18"/>
          <p:cNvSpPr>
            <a:spLocks/>
          </p:cNvSpPr>
          <p:nvPr/>
        </p:nvSpPr>
        <p:spPr bwMode="gray">
          <a:xfrm>
            <a:off x="2952427" y="5040908"/>
            <a:ext cx="811213" cy="649287"/>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gamma/>
                  <a:tint val="48627"/>
                  <a:invGamma/>
                </a:schemeClr>
              </a:gs>
              <a:gs pos="50000">
                <a:schemeClr val="accent2">
                  <a:alpha val="0"/>
                </a:schemeClr>
              </a:gs>
              <a:gs pos="100000">
                <a:schemeClr val="accent2">
                  <a:gamma/>
                  <a:tint val="48627"/>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0" name="Text Box 20"/>
          <p:cNvSpPr txBox="1">
            <a:spLocks noChangeArrowheads="1"/>
          </p:cNvSpPr>
          <p:nvPr/>
        </p:nvSpPr>
        <p:spPr bwMode="black">
          <a:xfrm>
            <a:off x="5003114" y="2379612"/>
            <a:ext cx="39322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zh-CN" altLang="zh-CN" sz="2400" dirty="0">
                <a:solidFill>
                  <a:schemeClr val="tx1"/>
                </a:solidFill>
              </a:rPr>
              <a:t>石英晶体</a:t>
            </a:r>
            <a:r>
              <a:rPr lang="en-US" altLang="zh-CN" sz="2400" dirty="0">
                <a:solidFill>
                  <a:schemeClr val="tx1"/>
                </a:solidFill>
              </a:rPr>
              <a:t>SiO</a:t>
            </a:r>
            <a:r>
              <a:rPr lang="en-US" altLang="zh-CN" sz="2400" baseline="-25000" dirty="0">
                <a:solidFill>
                  <a:schemeClr val="tx1"/>
                </a:solidFill>
              </a:rPr>
              <a:t>2</a:t>
            </a:r>
            <a:r>
              <a:rPr lang="en-US" altLang="zh-CN" sz="2400" dirty="0">
                <a:solidFill>
                  <a:schemeClr val="tx1"/>
                </a:solidFill>
              </a:rPr>
              <a:t> </a:t>
            </a:r>
            <a:endParaRPr lang="zh-CN" altLang="zh-CN" sz="2400" dirty="0">
              <a:solidFill>
                <a:schemeClr val="tx1"/>
              </a:solidFill>
            </a:endParaRPr>
          </a:p>
        </p:txBody>
      </p:sp>
      <p:sp>
        <p:nvSpPr>
          <p:cNvPr id="21" name="Text Box 21"/>
          <p:cNvSpPr txBox="1">
            <a:spLocks noChangeArrowheads="1"/>
          </p:cNvSpPr>
          <p:nvPr/>
        </p:nvSpPr>
        <p:spPr bwMode="black">
          <a:xfrm>
            <a:off x="4982146" y="3675290"/>
            <a:ext cx="324147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zh-CN" altLang="zh-CN" sz="2400" dirty="0">
                <a:solidFill>
                  <a:schemeClr val="tx1"/>
                </a:solidFill>
              </a:rPr>
              <a:t>钛酸钡</a:t>
            </a:r>
            <a:r>
              <a:rPr lang="en-US" altLang="zh-CN" sz="2400" dirty="0">
                <a:solidFill>
                  <a:schemeClr val="tx1"/>
                </a:solidFill>
              </a:rPr>
              <a:t>(BaTiO</a:t>
            </a:r>
            <a:r>
              <a:rPr lang="en-US" altLang="zh-CN" sz="2400" baseline="-25000" dirty="0">
                <a:solidFill>
                  <a:schemeClr val="tx1"/>
                </a:solidFill>
              </a:rPr>
              <a:t>3</a:t>
            </a:r>
            <a:r>
              <a:rPr lang="en-US" altLang="zh-CN" sz="2400" dirty="0">
                <a:solidFill>
                  <a:schemeClr val="tx1"/>
                </a:solidFill>
              </a:rPr>
              <a:t>)</a:t>
            </a:r>
          </a:p>
          <a:p>
            <a:pPr lvl="0"/>
            <a:r>
              <a:rPr lang="zh-CN" altLang="zh-CN" sz="2400" dirty="0">
                <a:solidFill>
                  <a:schemeClr val="tx1"/>
                </a:solidFill>
              </a:rPr>
              <a:t>锆钛酸铅</a:t>
            </a:r>
            <a:r>
              <a:rPr lang="en-US" altLang="zh-CN" sz="2400" dirty="0">
                <a:solidFill>
                  <a:schemeClr val="tx1"/>
                </a:solidFill>
              </a:rPr>
              <a:t>(PZT)</a:t>
            </a:r>
            <a:endParaRPr lang="zh-CN" altLang="zh-CN" sz="2400" dirty="0">
              <a:solidFill>
                <a:schemeClr val="tx1"/>
              </a:solidFill>
            </a:endParaRPr>
          </a:p>
        </p:txBody>
      </p:sp>
      <p:sp>
        <p:nvSpPr>
          <p:cNvPr id="22" name="Text Box 22"/>
          <p:cNvSpPr txBox="1">
            <a:spLocks noChangeArrowheads="1"/>
          </p:cNvSpPr>
          <p:nvPr/>
        </p:nvSpPr>
        <p:spPr bwMode="black">
          <a:xfrm>
            <a:off x="4974784" y="5218339"/>
            <a:ext cx="39322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r>
              <a:rPr lang="zh-CN" altLang="zh-CN" sz="2400" dirty="0">
                <a:solidFill>
                  <a:schemeClr val="tx1"/>
                </a:solidFill>
              </a:rPr>
              <a:t>聚二氟乙烯</a:t>
            </a:r>
            <a:r>
              <a:rPr lang="en-US" altLang="zh-CN" sz="2400" dirty="0">
                <a:solidFill>
                  <a:schemeClr val="tx1"/>
                </a:solidFill>
              </a:rPr>
              <a:t>(PVF2)</a:t>
            </a:r>
          </a:p>
          <a:p>
            <a:pPr lvl="0"/>
            <a:r>
              <a:rPr lang="zh-CN" altLang="zh-CN" sz="2400" dirty="0">
                <a:solidFill>
                  <a:schemeClr val="tx1"/>
                </a:solidFill>
              </a:rPr>
              <a:t>聚氯乙烯</a:t>
            </a:r>
            <a:r>
              <a:rPr lang="en-US" altLang="zh-CN" sz="2400" dirty="0">
                <a:solidFill>
                  <a:schemeClr val="tx1"/>
                </a:solidFill>
              </a:rPr>
              <a:t>(PVC)</a:t>
            </a:r>
            <a:endParaRPr lang="zh-CN" altLang="zh-CN" sz="2400" dirty="0">
              <a:solidFill>
                <a:schemeClr val="tx1"/>
              </a:solidFill>
            </a:endParaRPr>
          </a:p>
        </p:txBody>
      </p:sp>
      <p:sp>
        <p:nvSpPr>
          <p:cNvPr id="24" name="Text Box 24"/>
          <p:cNvSpPr txBox="1">
            <a:spLocks noChangeArrowheads="1"/>
          </p:cNvSpPr>
          <p:nvPr/>
        </p:nvSpPr>
        <p:spPr bwMode="white">
          <a:xfrm>
            <a:off x="3017878" y="2362542"/>
            <a:ext cx="1483949" cy="46166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300">
                      <a:alpha val="50000"/>
                    </a:srgbClr>
                  </a:outerShdw>
                </a:effectLst>
              </a14:hiddenEffects>
            </a:ext>
          </a:extLst>
        </p:spPr>
        <p:txBody>
          <a:bodyPr wrap="square">
            <a:spAutoFit/>
          </a:bodyPr>
          <a:lstStyle/>
          <a:p>
            <a:pPr lvl="0"/>
            <a:r>
              <a:rPr lang="zh-CN" altLang="en-US" sz="2400" b="1" dirty="0">
                <a:solidFill>
                  <a:schemeClr val="tx1"/>
                </a:solidFill>
              </a:rPr>
              <a:t>石英</a:t>
            </a:r>
            <a:r>
              <a:rPr lang="zh-CN" altLang="zh-CN" sz="2400" b="1" dirty="0">
                <a:solidFill>
                  <a:schemeClr val="tx1"/>
                </a:solidFill>
              </a:rPr>
              <a:t>晶体</a:t>
            </a:r>
            <a:endParaRPr lang="zh-CN" altLang="en-US" sz="2400" b="1" dirty="0">
              <a:solidFill>
                <a:schemeClr val="tx1"/>
              </a:solidFill>
            </a:endParaRPr>
          </a:p>
        </p:txBody>
      </p:sp>
      <p:sp>
        <p:nvSpPr>
          <p:cNvPr id="25" name="Text Box 25"/>
          <p:cNvSpPr txBox="1">
            <a:spLocks noChangeArrowheads="1"/>
          </p:cNvSpPr>
          <p:nvPr/>
        </p:nvSpPr>
        <p:spPr bwMode="white">
          <a:xfrm>
            <a:off x="3058326" y="3840225"/>
            <a:ext cx="1443502" cy="46166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300">
                      <a:alpha val="50000"/>
                    </a:srgbClr>
                  </a:outerShdw>
                </a:effectLst>
              </a14:hiddenEffects>
            </a:ext>
          </a:extLst>
        </p:spPr>
        <p:txBody>
          <a:bodyPr wrap="square">
            <a:spAutoFit/>
          </a:bodyPr>
          <a:lstStyle/>
          <a:p>
            <a:pPr lvl="0" algn="ctr"/>
            <a:r>
              <a:rPr lang="zh-CN" altLang="zh-CN" sz="2400" b="1" dirty="0">
                <a:solidFill>
                  <a:schemeClr val="tx1"/>
                </a:solidFill>
              </a:rPr>
              <a:t>压电陶瓷</a:t>
            </a:r>
            <a:endParaRPr lang="zh-CN" altLang="en-US" sz="2400" b="1" dirty="0">
              <a:solidFill>
                <a:schemeClr val="tx1"/>
              </a:solidFill>
            </a:endParaRPr>
          </a:p>
        </p:txBody>
      </p:sp>
      <p:sp>
        <p:nvSpPr>
          <p:cNvPr id="26" name="Text Box 26"/>
          <p:cNvSpPr txBox="1">
            <a:spLocks noChangeArrowheads="1"/>
          </p:cNvSpPr>
          <p:nvPr/>
        </p:nvSpPr>
        <p:spPr bwMode="white">
          <a:xfrm>
            <a:off x="2968302" y="5218340"/>
            <a:ext cx="1552575" cy="830997"/>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300">
                      <a:alpha val="50000"/>
                    </a:srgbClr>
                  </a:outerShdw>
                </a:effectLst>
              </a14:hiddenEffects>
            </a:ext>
          </a:extLst>
        </p:spPr>
        <p:txBody>
          <a:bodyPr wrap="square">
            <a:spAutoFit/>
          </a:bodyPr>
          <a:lstStyle/>
          <a:p>
            <a:pPr lvl="0" algn="ctr"/>
            <a:r>
              <a:rPr lang="zh-CN" altLang="zh-CN" sz="2400" b="1" dirty="0">
                <a:solidFill>
                  <a:schemeClr val="tx1"/>
                </a:solidFill>
              </a:rPr>
              <a:t>高分子压电材料</a:t>
            </a:r>
            <a:endParaRPr lang="zh-CN" altLang="en-US" sz="2400" b="1" dirty="0">
              <a:solidFill>
                <a:schemeClr val="tx1"/>
              </a:solidFill>
            </a:endParaRPr>
          </a:p>
        </p:txBody>
      </p:sp>
      <p:grpSp>
        <p:nvGrpSpPr>
          <p:cNvPr id="33" name="Group 3"/>
          <p:cNvGrpSpPr>
            <a:grpSpLocks/>
          </p:cNvGrpSpPr>
          <p:nvPr/>
        </p:nvGrpSpPr>
        <p:grpSpPr bwMode="auto">
          <a:xfrm>
            <a:off x="1058813" y="2344067"/>
            <a:ext cx="1912938" cy="3605213"/>
            <a:chOff x="513" y="998"/>
            <a:chExt cx="1109" cy="2271"/>
          </a:xfrm>
        </p:grpSpPr>
        <p:sp>
          <p:nvSpPr>
            <p:cNvPr id="34" name="Freeform 4"/>
            <p:cNvSpPr>
              <a:spLocks/>
            </p:cNvSpPr>
            <p:nvPr/>
          </p:nvSpPr>
          <p:spPr bwMode="gray">
            <a:xfrm flipV="1">
              <a:off x="683" y="2087"/>
              <a:ext cx="933" cy="1182"/>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1"/>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endParaRPr lang="zh-CN" altLang="en-US"/>
            </a:p>
          </p:txBody>
        </p:sp>
        <p:sp>
          <p:nvSpPr>
            <p:cNvPr id="35" name="Freeform 5"/>
            <p:cNvSpPr>
              <a:spLocks/>
            </p:cNvSpPr>
            <p:nvPr/>
          </p:nvSpPr>
          <p:spPr bwMode="gray">
            <a:xfrm rot="-5400000">
              <a:off x="917" y="1548"/>
              <a:ext cx="301" cy="1109"/>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accent1"/>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endParaRPr lang="zh-CN" altLang="en-US"/>
            </a:p>
          </p:txBody>
        </p:sp>
        <p:sp>
          <p:nvSpPr>
            <p:cNvPr id="36" name="Freeform 6"/>
            <p:cNvSpPr>
              <a:spLocks/>
            </p:cNvSpPr>
            <p:nvPr/>
          </p:nvSpPr>
          <p:spPr bwMode="gray">
            <a:xfrm>
              <a:off x="677" y="998"/>
              <a:ext cx="933" cy="1182"/>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1"/>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endParaRPr lang="zh-CN" altLang="en-US"/>
            </a:p>
          </p:txBody>
        </p:sp>
      </p:grpSp>
      <p:pic>
        <p:nvPicPr>
          <p:cNvPr id="37" name="Picture 19" descr="YG_circl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76" y="3163217"/>
            <a:ext cx="1882775" cy="18796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 Box 23"/>
          <p:cNvSpPr txBox="1">
            <a:spLocks noChangeArrowheads="1"/>
          </p:cNvSpPr>
          <p:nvPr/>
        </p:nvSpPr>
        <p:spPr bwMode="gray">
          <a:xfrm>
            <a:off x="644476" y="3815680"/>
            <a:ext cx="15732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a:spAutoFit/>
          </a:bodyPr>
          <a:lstStyle/>
          <a:p>
            <a:pPr algn="ctr" eaLnBrk="0" hangingPunct="0"/>
            <a:r>
              <a:rPr lang="zh-CN" altLang="en-US" sz="2400" b="1" dirty="0">
                <a:ea typeface="宋体" panose="02010600030101010101" pitchFamily="2" charset="-122"/>
              </a:rPr>
              <a:t>压电材料</a:t>
            </a:r>
            <a:endParaRPr lang="en-US" altLang="zh-CN" sz="2400" b="1" dirty="0">
              <a:ea typeface="宋体" panose="02010600030101010101" pitchFamily="2" charset="-122"/>
            </a:endParaRPr>
          </a:p>
        </p:txBody>
      </p:sp>
      <p:pic>
        <p:nvPicPr>
          <p:cNvPr id="32" name="图片 31"/>
          <p:cNvPicPr>
            <a:picLocks noChangeAspect="1"/>
          </p:cNvPicPr>
          <p:nvPr/>
        </p:nvPicPr>
        <p:blipFill>
          <a:blip r:embed="rId3"/>
          <a:stretch>
            <a:fillRect/>
          </a:stretch>
        </p:blipFill>
        <p:spPr>
          <a:xfrm>
            <a:off x="8129446" y="3496148"/>
            <a:ext cx="1331457" cy="1246326"/>
          </a:xfrm>
          <a:prstGeom prst="rect">
            <a:avLst/>
          </a:pr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5484" y="5040908"/>
            <a:ext cx="1791793" cy="1307715"/>
          </a:xfrm>
          <a:prstGeom prst="rect">
            <a:avLst/>
          </a:prstGeom>
        </p:spPr>
      </p:pic>
      <p:pic>
        <p:nvPicPr>
          <p:cNvPr id="44" name="图片 43"/>
          <p:cNvPicPr>
            <a:picLocks noChangeAspect="1"/>
          </p:cNvPicPr>
          <p:nvPr/>
        </p:nvPicPr>
        <p:blipFill>
          <a:blip r:embed="rId5"/>
          <a:stretch>
            <a:fillRect/>
          </a:stretch>
        </p:blipFill>
        <p:spPr>
          <a:xfrm>
            <a:off x="7990723" y="2026245"/>
            <a:ext cx="1660039" cy="1237588"/>
          </a:xfrm>
          <a:prstGeom prst="rect">
            <a:avLst/>
          </a:prstGeom>
        </p:spPr>
      </p:pic>
      <p:pic>
        <p:nvPicPr>
          <p:cNvPr id="45" name="图片 44"/>
          <p:cNvPicPr>
            <a:picLocks noChangeAspect="1"/>
          </p:cNvPicPr>
          <p:nvPr/>
        </p:nvPicPr>
        <p:blipFill>
          <a:blip r:embed="rId6"/>
          <a:stretch>
            <a:fillRect/>
          </a:stretch>
        </p:blipFill>
        <p:spPr>
          <a:xfrm>
            <a:off x="7792899" y="4974789"/>
            <a:ext cx="2232585" cy="1309131"/>
          </a:xfrm>
          <a:prstGeom prst="rect">
            <a:avLst/>
          </a:prstGeom>
        </p:spPr>
      </p:pic>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5332" y="3362316"/>
            <a:ext cx="2276132" cy="1547770"/>
          </a:xfrm>
          <a:prstGeom prst="rect">
            <a:avLst/>
          </a:prstGeom>
        </p:spPr>
      </p:pic>
    </p:spTree>
  </p:cSld>
  <p:clrMapOvr>
    <a:masterClrMapping/>
  </p:clrMapOvr>
  <p:transition advClick="0"/>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内容占位符 6"/>
          <p:cNvGraphicFramePr>
            <a:graphicFrameLocks noGrp="1"/>
          </p:cNvGraphicFramePr>
          <p:nvPr>
            <p:ph sz="quarter" idx="10"/>
            <p:extLst>
              <p:ext uri="{D42A27DB-BD31-4B8C-83A1-F6EECF244321}">
                <p14:modId xmlns:p14="http://schemas.microsoft.com/office/powerpoint/2010/main" val="4118719571"/>
              </p:ext>
            </p:extLst>
          </p:nvPr>
        </p:nvGraphicFramePr>
        <p:xfrm>
          <a:off x="349250" y="1717675"/>
          <a:ext cx="5376863" cy="482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descr="aa"/>
          <p:cNvPicPr>
            <a:picLocks noGrp="1" noChangeAspect="1" noChangeArrowheads="1" noCrop="1"/>
          </p:cNvPicPr>
          <p:nvPr>
            <p:ph sz="quarter" idx="11"/>
          </p:nvPr>
        </p:nvPicPr>
        <p:blipFill>
          <a:blip r:embed="rId7">
            <a:extLst>
              <a:ext uri="{28A0092B-C50C-407E-A947-70E740481C1C}">
                <a14:useLocalDpi xmlns:a14="http://schemas.microsoft.com/office/drawing/2010/main" val="0"/>
              </a:ext>
            </a:extLst>
          </a:blip>
          <a:srcRect/>
          <a:stretch>
            <a:fillRect/>
          </a:stretch>
        </p:blipFill>
        <p:spPr bwMode="auto">
          <a:xfrm>
            <a:off x="7176120" y="1700213"/>
            <a:ext cx="3166851" cy="251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3"/>
          <p:cNvSpPr>
            <a:spLocks noGrp="1"/>
          </p:cNvSpPr>
          <p:nvPr>
            <p:ph type="title"/>
          </p:nvPr>
        </p:nvSpPr>
        <p:spPr/>
        <p:txBody>
          <a:bodyPr>
            <a:normAutofit/>
          </a:bodyPr>
          <a:lstStyle/>
          <a:p>
            <a:r>
              <a:rPr lang="zh-CN" altLang="en-US" dirty="0"/>
              <a:t>石英晶体</a:t>
            </a:r>
          </a:p>
        </p:txBody>
      </p:sp>
      <p:sp>
        <p:nvSpPr>
          <p:cNvPr id="104453" name="标题 1"/>
          <p:cNvSpPr txBox="1">
            <a:spLocks/>
          </p:cNvSpPr>
          <p:nvPr/>
        </p:nvSpPr>
        <p:spPr bwMode="auto">
          <a:xfrm>
            <a:off x="3792538" y="214314"/>
            <a:ext cx="5160962"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20000"/>
              </a:spcBef>
              <a:buSzPct val="120000"/>
              <a:buBlip>
                <a:blip r:embed="rId8"/>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3400" b="1" dirty="0">
              <a:ea typeface="宋体" panose="02010600030101010101" pitchFamily="2" charset="-122"/>
            </a:endParaRPr>
          </a:p>
        </p:txBody>
      </p:sp>
      <p:pic>
        <p:nvPicPr>
          <p:cNvPr id="2" name="图片 1"/>
          <p:cNvPicPr>
            <a:picLocks noChangeAspect="1"/>
          </p:cNvPicPr>
          <p:nvPr/>
        </p:nvPicPr>
        <p:blipFill>
          <a:blip r:embed="rId9"/>
          <a:stretch>
            <a:fillRect/>
          </a:stretch>
        </p:blipFill>
        <p:spPr>
          <a:xfrm>
            <a:off x="6745211" y="4375662"/>
            <a:ext cx="2222353" cy="1999481"/>
          </a:xfrm>
          <a:prstGeom prst="rect">
            <a:avLst/>
          </a:prstGeom>
        </p:spPr>
      </p:pic>
      <p:sp>
        <p:nvSpPr>
          <p:cNvPr id="5" name="文本框 4"/>
          <p:cNvSpPr txBox="1"/>
          <p:nvPr/>
        </p:nvSpPr>
        <p:spPr>
          <a:xfrm>
            <a:off x="9264352" y="5085184"/>
            <a:ext cx="2304050" cy="1015663"/>
          </a:xfrm>
          <a:prstGeom prst="rect">
            <a:avLst/>
          </a:prstGeom>
          <a:noFill/>
        </p:spPr>
        <p:txBody>
          <a:bodyPr wrap="square" rtlCol="0">
            <a:spAutoFit/>
          </a:bodyPr>
          <a:lstStyle/>
          <a:p>
            <a:r>
              <a:rPr lang="zh-CN" altLang="en-US" sz="2000" b="1" dirty="0">
                <a:cs typeface="Arial" panose="020B0604020202020204" pitchFamily="34" charset="0"/>
              </a:rPr>
              <a:t>压电效应 </a:t>
            </a:r>
            <a:r>
              <a:rPr lang="en-US" altLang="zh-CN" sz="2000" b="1" i="1" dirty="0">
                <a:cs typeface="Arial" panose="020B0604020202020204" pitchFamily="34" charset="0"/>
              </a:rPr>
              <a:t>Q=k</a:t>
            </a:r>
            <a:r>
              <a:rPr lang="en-US" altLang="zh-CN" sz="2000" b="1" i="1" baseline="-25000" dirty="0">
                <a:cs typeface="Arial" panose="020B0604020202020204" pitchFamily="34" charset="0"/>
              </a:rPr>
              <a:t>1</a:t>
            </a:r>
            <a:r>
              <a:rPr lang="en-US" altLang="zh-CN" sz="2000" b="1" i="1" dirty="0">
                <a:cs typeface="Arial" panose="020B0604020202020204" pitchFamily="34" charset="0"/>
              </a:rPr>
              <a:t>F</a:t>
            </a:r>
          </a:p>
          <a:p>
            <a:endParaRPr lang="en-US" altLang="zh-CN" sz="2000" b="1" dirty="0">
              <a:cs typeface="Arial" panose="020B0604020202020204" pitchFamily="34" charset="0"/>
            </a:endParaRPr>
          </a:p>
          <a:p>
            <a:r>
              <a:rPr lang="zh-CN" altLang="en-US" sz="2000" b="1" dirty="0">
                <a:cs typeface="Arial" panose="020B0604020202020204" pitchFamily="34" charset="0"/>
              </a:rPr>
              <a:t>逆压电效应 </a:t>
            </a:r>
            <a:r>
              <a:rPr lang="zh-CN" altLang="en-US" sz="2000" b="1" i="1" dirty="0">
                <a:cs typeface="Arial" panose="020B0604020202020204" pitchFamily="34" charset="0"/>
                <a:sym typeface="Symbol" panose="05050102010706020507" pitchFamily="18" charset="2"/>
              </a:rPr>
              <a:t> </a:t>
            </a:r>
            <a:r>
              <a:rPr lang="en-US" altLang="zh-CN" sz="2000" b="1" i="1" dirty="0">
                <a:cs typeface="Arial" panose="020B0604020202020204" pitchFamily="34" charset="0"/>
                <a:sym typeface="Symbol" panose="05050102010706020507" pitchFamily="18" charset="2"/>
              </a:rPr>
              <a:t>=k</a:t>
            </a:r>
            <a:r>
              <a:rPr lang="en-US" altLang="zh-CN" sz="2000" b="1" i="1" baseline="-25000" dirty="0">
                <a:cs typeface="Arial" panose="020B0604020202020204" pitchFamily="34" charset="0"/>
                <a:sym typeface="Symbol" panose="05050102010706020507" pitchFamily="18" charset="2"/>
              </a:rPr>
              <a:t>2</a:t>
            </a:r>
            <a:r>
              <a:rPr lang="en-US" altLang="zh-CN" sz="2000" b="1" i="1" dirty="0">
                <a:cs typeface="Arial" panose="020B0604020202020204" pitchFamily="34" charset="0"/>
                <a:sym typeface="Symbol" panose="05050102010706020507" pitchFamily="18" charset="2"/>
              </a:rPr>
              <a:t>E</a:t>
            </a:r>
            <a:endParaRPr lang="zh-CN" altLang="en-US" sz="2000" b="1" i="1" dirty="0">
              <a:cs typeface="Arial" panose="020B0604020202020204" pitchFamily="34" charset="0"/>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1" name="Rectangle 2"/>
          <p:cNvSpPr>
            <a:spLocks noGrp="1" noChangeArrowheads="1"/>
          </p:cNvSpPr>
          <p:nvPr>
            <p:ph type="title"/>
          </p:nvPr>
        </p:nvSpPr>
        <p:spPr/>
        <p:txBody>
          <a:bodyPr vert="horz" lIns="91440" tIns="45720" rIns="91440" bIns="45720" rtlCol="0" anchor="b" anchorCtr="0">
            <a:normAutofit/>
          </a:bodyPr>
          <a:lstStyle/>
          <a:p>
            <a:r>
              <a:rPr lang="zh-CN" altLang="en-US" dirty="0">
                <a:latin typeface="+mj-ea"/>
              </a:rPr>
              <a:t>压电元件的等效电路</a:t>
            </a:r>
          </a:p>
        </p:txBody>
      </p:sp>
      <p:pic>
        <p:nvPicPr>
          <p:cNvPr id="9" name="Picture 5">
            <a:extLst>
              <a:ext uri="{FF2B5EF4-FFF2-40B4-BE49-F238E27FC236}">
                <a16:creationId xmlns:a16="http://schemas.microsoft.com/office/drawing/2014/main" id="{B72EF984-4E87-421C-861C-A8C5053D6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456" y="3573463"/>
            <a:ext cx="29654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0" name="Object 9">
                <a:extLst>
                  <a:ext uri="{FF2B5EF4-FFF2-40B4-BE49-F238E27FC236}">
                    <a16:creationId xmlns:a16="http://schemas.microsoft.com/office/drawing/2014/main" id="{D78537D2-9ADD-4CAD-BE99-F1C6B4BD708D}"/>
                  </a:ext>
                </a:extLst>
              </p:cNvPr>
              <p:cNvSpPr txBox="1"/>
              <p:nvPr/>
            </p:nvSpPr>
            <p:spPr bwMode="auto">
              <a:xfrm>
                <a:off x="4708774" y="1739901"/>
                <a:ext cx="1890712" cy="6953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m:rPr>
                              <m:sty m:val="p"/>
                            </m:rPr>
                            <a:rPr lang="zh-CN" altLang="en-US" i="1">
                              <a:solidFill>
                                <a:srgbClr val="000000"/>
                              </a:solidFill>
                              <a:latin typeface="Cambria Math" panose="02040503050406030204" pitchFamily="18" charset="0"/>
                            </a:rPr>
                            <m:t>a</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𝜀</m:t>
                              </m:r>
                            </m:e>
                            <m:sub>
                              <m:r>
                                <m:rPr>
                                  <m:sty m:val="p"/>
                                </m:rPr>
                                <a:rPr lang="zh-CN" altLang="en-US" i="1">
                                  <a:solidFill>
                                    <a:srgbClr val="000000"/>
                                  </a:solidFill>
                                  <a:latin typeface="Cambria Math" panose="02040503050406030204" pitchFamily="18" charset="0"/>
                                </a:rPr>
                                <m:t>r</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𝜀</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𝐴</m:t>
                          </m:r>
                        </m:num>
                        <m:den>
                          <m:r>
                            <a:rPr lang="zh-CN" altLang="en-US" i="1">
                              <a:solidFill>
                                <a:srgbClr val="000000"/>
                              </a:solidFill>
                              <a:latin typeface="Cambria Math" panose="02040503050406030204" pitchFamily="18" charset="0"/>
                            </a:rPr>
                            <m:t>h</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𝜀</m:t>
                          </m:r>
                          <m:r>
                            <a:rPr lang="zh-CN" altLang="en-US" i="1">
                              <a:solidFill>
                                <a:srgbClr val="000000"/>
                              </a:solidFill>
                              <a:latin typeface="Cambria Math" panose="02040503050406030204" pitchFamily="18" charset="0"/>
                            </a:rPr>
                            <m:t>𝐴</m:t>
                          </m:r>
                        </m:num>
                        <m:den>
                          <m:r>
                            <a:rPr lang="zh-CN" altLang="en-US" i="1">
                              <a:solidFill>
                                <a:srgbClr val="000000"/>
                              </a:solidFill>
                              <a:latin typeface="Cambria Math" panose="02040503050406030204" pitchFamily="18" charset="0"/>
                            </a:rPr>
                            <m:t>h</m:t>
                          </m:r>
                        </m:den>
                      </m:f>
                    </m:oMath>
                  </m:oMathPara>
                </a14:m>
                <a:endParaRPr lang="zh-CN" altLang="en-US"/>
              </a:p>
            </p:txBody>
          </p:sp>
        </mc:Choice>
        <mc:Fallback xmlns="">
          <p:sp>
            <p:nvSpPr>
              <p:cNvPr id="10" name="Object 9">
                <a:extLst>
                  <a:ext uri="{FF2B5EF4-FFF2-40B4-BE49-F238E27FC236}">
                    <a16:creationId xmlns:a16="http://schemas.microsoft.com/office/drawing/2014/main" id="{D78537D2-9ADD-4CAD-BE99-F1C6B4BD708D}"/>
                  </a:ext>
                </a:extLst>
              </p:cNvPr>
              <p:cNvSpPr txBox="1">
                <a:spLocks noRot="1" noChangeAspect="1" noMove="1" noResize="1" noEditPoints="1" noAdjustHandles="1" noChangeArrowheads="1" noChangeShapeType="1" noTextEdit="1"/>
              </p:cNvSpPr>
              <p:nvPr/>
            </p:nvSpPr>
            <p:spPr bwMode="auto">
              <a:xfrm>
                <a:off x="4708774" y="1739901"/>
                <a:ext cx="1890712" cy="695325"/>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bject 10">
                <a:extLst>
                  <a:ext uri="{FF2B5EF4-FFF2-40B4-BE49-F238E27FC236}">
                    <a16:creationId xmlns:a16="http://schemas.microsoft.com/office/drawing/2014/main" id="{411B42E7-DC1B-4775-AAF2-0FC2100ABB38}"/>
                  </a:ext>
                </a:extLst>
              </p:cNvPr>
              <p:cNvSpPr txBox="1"/>
              <p:nvPr/>
            </p:nvSpPr>
            <p:spPr bwMode="auto">
              <a:xfrm>
                <a:off x="4727824" y="2565400"/>
                <a:ext cx="1293812" cy="44608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𝑈</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m:rPr>
                              <m:sty m:val="p"/>
                            </m:rPr>
                            <a:rPr lang="zh-CN" altLang="en-US" i="1">
                              <a:solidFill>
                                <a:srgbClr val="000000"/>
                              </a:solidFill>
                              <a:latin typeface="Cambria Math" panose="02040503050406030204" pitchFamily="18" charset="0"/>
                            </a:rPr>
                            <m:t>a</m:t>
                          </m:r>
                        </m:sub>
                      </m:sSub>
                    </m:oMath>
                  </m:oMathPara>
                </a14:m>
                <a:endParaRPr lang="zh-CN" altLang="en-US" dirty="0"/>
              </a:p>
            </p:txBody>
          </p:sp>
        </mc:Choice>
        <mc:Fallback xmlns="">
          <p:sp>
            <p:nvSpPr>
              <p:cNvPr id="11" name="Object 10">
                <a:extLst>
                  <a:ext uri="{FF2B5EF4-FFF2-40B4-BE49-F238E27FC236}">
                    <a16:creationId xmlns:a16="http://schemas.microsoft.com/office/drawing/2014/main" id="{411B42E7-DC1B-4775-AAF2-0FC2100ABB38}"/>
                  </a:ext>
                </a:extLst>
              </p:cNvPr>
              <p:cNvSpPr txBox="1">
                <a:spLocks noRot="1" noChangeAspect="1" noMove="1" noResize="1" noEditPoints="1" noAdjustHandles="1" noChangeArrowheads="1" noChangeShapeType="1" noTextEdit="1"/>
              </p:cNvSpPr>
              <p:nvPr/>
            </p:nvSpPr>
            <p:spPr bwMode="auto">
              <a:xfrm>
                <a:off x="4727824" y="2565400"/>
                <a:ext cx="1293812" cy="446088"/>
              </a:xfrm>
              <a:prstGeom prst="rect">
                <a:avLst/>
              </a:prstGeom>
              <a:blipFill>
                <a:blip r:embed="rId4"/>
                <a:stretch>
                  <a:fillRect/>
                </a:stretch>
              </a:blipFill>
              <a:ln>
                <a:noFill/>
              </a:ln>
            </p:spPr>
            <p:txBody>
              <a:bodyPr/>
              <a:lstStyle/>
              <a:p>
                <a:r>
                  <a:rPr lang="zh-CN" altLang="en-US">
                    <a:noFill/>
                  </a:rPr>
                  <a:t> </a:t>
                </a:r>
              </a:p>
            </p:txBody>
          </p:sp>
        </mc:Fallback>
      </mc:AlternateContent>
      <p:pic>
        <p:nvPicPr>
          <p:cNvPr id="12" name="内容占位符 4" descr="4z95.tif">
            <a:extLst>
              <a:ext uri="{FF2B5EF4-FFF2-40B4-BE49-F238E27FC236}">
                <a16:creationId xmlns:a16="http://schemas.microsoft.com/office/drawing/2014/main" id="{FA82986F-0493-4A95-A448-4CDCC58CBC3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24602" y="3405189"/>
            <a:ext cx="4140200" cy="208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
            <a:extLst>
              <a:ext uri="{FF2B5EF4-FFF2-40B4-BE49-F238E27FC236}">
                <a16:creationId xmlns:a16="http://schemas.microsoft.com/office/drawing/2014/main" id="{94B0CB15-B487-4A4C-AC06-B3FCB8FD483A}"/>
              </a:ext>
            </a:extLst>
          </p:cNvPr>
          <p:cNvSpPr>
            <a:spLocks noChangeArrowheads="1"/>
          </p:cNvSpPr>
          <p:nvPr/>
        </p:nvSpPr>
        <p:spPr bwMode="auto">
          <a:xfrm>
            <a:off x="5630940" y="5514975"/>
            <a:ext cx="43291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600" dirty="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600" dirty="0">
                <a:latin typeface="Times New Roman" panose="02020603050405020304" pitchFamily="18" charset="0"/>
                <a:ea typeface="华文仿宋" panose="02010600040101010101" pitchFamily="2" charset="-122"/>
                <a:cs typeface="Times New Roman" panose="02020603050405020304" pitchFamily="18" charset="0"/>
              </a:rPr>
              <a:t>4-95	</a:t>
            </a:r>
            <a:r>
              <a:rPr lang="zh-CN" altLang="en-US" sz="1600" dirty="0">
                <a:latin typeface="Times New Roman" panose="02020603050405020304" pitchFamily="18" charset="0"/>
                <a:ea typeface="华文仿宋" panose="02010600040101010101" pitchFamily="2" charset="-122"/>
                <a:cs typeface="Times New Roman" panose="02020603050405020304" pitchFamily="18" charset="0"/>
              </a:rPr>
              <a:t>压电元件的等效电路</a:t>
            </a:r>
          </a:p>
          <a:p>
            <a:pPr algn="ctr" eaLnBrk="1" hangingPunct="1">
              <a:spcBef>
                <a:spcPct val="0"/>
              </a:spcBef>
              <a:buFontTx/>
              <a:buNone/>
            </a:pPr>
            <a:r>
              <a:rPr lang="en-US" altLang="zh-CN" sz="1600" dirty="0">
                <a:latin typeface="Times New Roman" panose="02020603050405020304" pitchFamily="18" charset="0"/>
                <a:ea typeface="华文仿宋" panose="02010600040101010101" pitchFamily="2" charset="-122"/>
                <a:cs typeface="Times New Roman" panose="02020603050405020304" pitchFamily="18" charset="0"/>
              </a:rPr>
              <a:t>a</a:t>
            </a:r>
            <a:r>
              <a:rPr lang="zh-CN" altLang="en-US" sz="1600" dirty="0">
                <a:latin typeface="Times New Roman" panose="02020603050405020304" pitchFamily="18" charset="0"/>
                <a:ea typeface="华文仿宋" panose="02010600040101010101" pitchFamily="2" charset="-122"/>
                <a:cs typeface="Times New Roman" panose="02020603050405020304" pitchFamily="18" charset="0"/>
              </a:rPr>
              <a:t>）结构图      </a:t>
            </a:r>
            <a:r>
              <a:rPr lang="en-US" altLang="zh-CN" sz="1600" dirty="0">
                <a:latin typeface="Times New Roman" panose="02020603050405020304" pitchFamily="18" charset="0"/>
                <a:ea typeface="华文仿宋" panose="02010600040101010101" pitchFamily="2" charset="-122"/>
                <a:cs typeface="Times New Roman" panose="02020603050405020304" pitchFamily="18" charset="0"/>
              </a:rPr>
              <a:t>b</a:t>
            </a:r>
            <a:r>
              <a:rPr lang="zh-CN" altLang="en-US" sz="1600" dirty="0">
                <a:latin typeface="Times New Roman" panose="02020603050405020304" pitchFamily="18" charset="0"/>
                <a:ea typeface="华文仿宋" panose="02010600040101010101" pitchFamily="2" charset="-122"/>
                <a:cs typeface="Times New Roman" panose="02020603050405020304" pitchFamily="18" charset="0"/>
              </a:rPr>
              <a:t>）等效电荷源	</a:t>
            </a:r>
            <a:r>
              <a:rPr lang="en-US" altLang="zh-CN" sz="1600" dirty="0">
                <a:latin typeface="Times New Roman" panose="02020603050405020304" pitchFamily="18" charset="0"/>
                <a:ea typeface="华文仿宋" panose="02010600040101010101" pitchFamily="2" charset="-122"/>
                <a:cs typeface="Times New Roman" panose="02020603050405020304" pitchFamily="18" charset="0"/>
              </a:rPr>
              <a:t>c</a:t>
            </a:r>
            <a:r>
              <a:rPr lang="zh-CN" altLang="en-US" sz="1600" dirty="0">
                <a:latin typeface="Times New Roman" panose="02020603050405020304" pitchFamily="18" charset="0"/>
                <a:ea typeface="华文仿宋" panose="02010600040101010101" pitchFamily="2" charset="-122"/>
                <a:cs typeface="Times New Roman" panose="02020603050405020304" pitchFamily="18" charset="0"/>
              </a:rPr>
              <a:t>）等效电压源 </a:t>
            </a:r>
          </a:p>
        </p:txBody>
      </p:sp>
      <p:sp>
        <p:nvSpPr>
          <p:cNvPr id="15" name="文本框 14">
            <a:extLst>
              <a:ext uri="{FF2B5EF4-FFF2-40B4-BE49-F238E27FC236}">
                <a16:creationId xmlns:a16="http://schemas.microsoft.com/office/drawing/2014/main" id="{0343C23F-2BCC-429C-AF32-7FA3302089CB}"/>
              </a:ext>
            </a:extLst>
          </p:cNvPr>
          <p:cNvSpPr txBox="1"/>
          <p:nvPr/>
        </p:nvSpPr>
        <p:spPr>
          <a:xfrm>
            <a:off x="9960052" y="4166037"/>
            <a:ext cx="1104500" cy="307777"/>
          </a:xfrm>
          <a:prstGeom prst="rect">
            <a:avLst/>
          </a:prstGeom>
          <a:noFill/>
        </p:spPr>
        <p:txBody>
          <a:bodyPr wrap="square">
            <a:spAutoFit/>
          </a:bodyPr>
          <a:lstStyle/>
          <a:p>
            <a:r>
              <a:rPr lang="zh-CN" altLang="en-US" sz="1400" dirty="0">
                <a:solidFill>
                  <a:schemeClr val="tx1"/>
                </a:solidFill>
              </a:rPr>
              <a:t>绝缘电阻</a:t>
            </a:r>
            <a:r>
              <a:rPr lang="en-US" altLang="zh-CN" sz="1400" i="1" dirty="0">
                <a:solidFill>
                  <a:schemeClr val="tx1"/>
                </a:solidFill>
                <a:latin typeface="+mn-lt"/>
              </a:rPr>
              <a:t>R</a:t>
            </a:r>
            <a:r>
              <a:rPr lang="en-US" altLang="zh-CN" sz="1400" baseline="-25000" dirty="0">
                <a:solidFill>
                  <a:schemeClr val="tx1"/>
                </a:solidFill>
                <a:latin typeface="+mn-lt"/>
              </a:rPr>
              <a:t>a</a:t>
            </a:r>
            <a:endParaRPr lang="zh-CN" altLang="en-US" sz="1400" dirty="0">
              <a:solidFill>
                <a:schemeClr val="tx1"/>
              </a:solidFill>
              <a:latin typeface="+mn-lt"/>
            </a:endParaRPr>
          </a:p>
        </p:txBody>
      </p:sp>
      <p:sp>
        <p:nvSpPr>
          <p:cNvPr id="16" name="文本框 15">
            <a:extLst>
              <a:ext uri="{FF2B5EF4-FFF2-40B4-BE49-F238E27FC236}">
                <a16:creationId xmlns:a16="http://schemas.microsoft.com/office/drawing/2014/main" id="{99CD127F-226C-423D-BC10-F50D154695B7}"/>
              </a:ext>
            </a:extLst>
          </p:cNvPr>
          <p:cNvSpPr txBox="1"/>
          <p:nvPr/>
        </p:nvSpPr>
        <p:spPr>
          <a:xfrm>
            <a:off x="335360" y="1844824"/>
            <a:ext cx="4176464" cy="369332"/>
          </a:xfrm>
          <a:prstGeom prst="rect">
            <a:avLst/>
          </a:prstGeom>
          <a:noFill/>
        </p:spPr>
        <p:txBody>
          <a:bodyPr wrap="square">
            <a:spAutoFit/>
          </a:bodyPr>
          <a:lstStyle/>
          <a:p>
            <a:r>
              <a:rPr lang="zh-CN" altLang="en-US" dirty="0">
                <a:solidFill>
                  <a:schemeClr val="tx1"/>
                </a:solidFill>
              </a:rPr>
              <a:t>相当于以压电材料为电介质的</a:t>
            </a:r>
            <a:r>
              <a:rPr lang="zh-CN" altLang="en-US" dirty="0">
                <a:solidFill>
                  <a:srgbClr val="FF0000"/>
                </a:solidFill>
              </a:rPr>
              <a:t>电容器</a:t>
            </a:r>
            <a:r>
              <a:rPr lang="zh-CN" altLang="en-US" dirty="0">
                <a:solidFill>
                  <a:schemeClr val="tx1"/>
                </a:solidFill>
              </a:rPr>
              <a:t>：</a:t>
            </a:r>
          </a:p>
        </p:txBody>
      </p:sp>
      <p:sp>
        <p:nvSpPr>
          <p:cNvPr id="17" name="文本框 16">
            <a:extLst>
              <a:ext uri="{FF2B5EF4-FFF2-40B4-BE49-F238E27FC236}">
                <a16:creationId xmlns:a16="http://schemas.microsoft.com/office/drawing/2014/main" id="{5E287958-A583-4481-891B-E1982BF4CD7C}"/>
              </a:ext>
            </a:extLst>
          </p:cNvPr>
          <p:cNvSpPr txBox="1"/>
          <p:nvPr/>
        </p:nvSpPr>
        <p:spPr>
          <a:xfrm>
            <a:off x="2150502" y="2591465"/>
            <a:ext cx="2503517" cy="369332"/>
          </a:xfrm>
          <a:prstGeom prst="rect">
            <a:avLst/>
          </a:prstGeom>
          <a:noFill/>
        </p:spPr>
        <p:txBody>
          <a:bodyPr wrap="square">
            <a:spAutoFit/>
          </a:bodyPr>
          <a:lstStyle/>
          <a:p>
            <a:r>
              <a:rPr lang="zh-CN" altLang="en-US" dirty="0">
                <a:solidFill>
                  <a:schemeClr val="tx1"/>
                </a:solidFill>
              </a:rPr>
              <a:t>压电元件开路电压：</a:t>
            </a:r>
          </a:p>
        </p:txBody>
      </p:sp>
    </p:spTree>
    <p:extLst>
      <p:ext uri="{BB962C8B-B14F-4D97-AF65-F5344CB8AC3E}">
        <p14:creationId xmlns:p14="http://schemas.microsoft.com/office/powerpoint/2010/main" val="268508904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压电传感器的静态、动态特性</a:t>
            </a:r>
          </a:p>
        </p:txBody>
      </p:sp>
      <p:pic>
        <p:nvPicPr>
          <p:cNvPr id="3" name="内容占位符 4" descr="4z98.ti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59520" y="1989065"/>
            <a:ext cx="7924712" cy="3262313"/>
          </a:xfrm>
          <a:prstGeom prst="rect">
            <a:avLst/>
          </a:prstGeom>
        </p:spPr>
      </p:pic>
      <p:sp>
        <p:nvSpPr>
          <p:cNvPr id="4" name="Rectangle 1"/>
          <p:cNvSpPr>
            <a:spLocks noChangeArrowheads="1"/>
          </p:cNvSpPr>
          <p:nvPr/>
        </p:nvSpPr>
        <p:spPr bwMode="auto">
          <a:xfrm>
            <a:off x="2417063" y="5707374"/>
            <a:ext cx="38779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800" dirty="0">
                <a:solidFill>
                  <a:schemeClr val="accent1"/>
                </a:solidFill>
                <a:latin typeface="+mn-ea"/>
                <a:ea typeface="+mn-ea"/>
                <a:cs typeface="Times New Roman" panose="02020603050405020304" pitchFamily="18" charset="0"/>
              </a:rPr>
              <a:t>图</a:t>
            </a:r>
            <a:r>
              <a:rPr lang="en-US" altLang="zh-CN" sz="1800" dirty="0">
                <a:solidFill>
                  <a:schemeClr val="accent1"/>
                </a:solidFill>
                <a:latin typeface="+mn-ea"/>
                <a:ea typeface="+mn-ea"/>
                <a:cs typeface="Times New Roman" panose="02020603050405020304" pitchFamily="18" charset="0"/>
              </a:rPr>
              <a:t>4-98	</a:t>
            </a:r>
            <a:r>
              <a:rPr lang="zh-CN" altLang="en-US" sz="1800" dirty="0">
                <a:solidFill>
                  <a:schemeClr val="accent1"/>
                </a:solidFill>
                <a:latin typeface="+mn-ea"/>
                <a:ea typeface="+mn-ea"/>
                <a:cs typeface="Times New Roman" panose="02020603050405020304" pitchFamily="18" charset="0"/>
              </a:rPr>
              <a:t>压电传感器的频率响应曲线</a:t>
            </a:r>
          </a:p>
        </p:txBody>
      </p:sp>
      <p:sp>
        <p:nvSpPr>
          <p:cNvPr id="6" name="矩形 5"/>
          <p:cNvSpPr/>
          <p:nvPr/>
        </p:nvSpPr>
        <p:spPr>
          <a:xfrm>
            <a:off x="8452592" y="1967889"/>
            <a:ext cx="3277313" cy="3416320"/>
          </a:xfrm>
          <a:prstGeom prst="rect">
            <a:avLst/>
          </a:prstGeom>
        </p:spPr>
        <p:txBody>
          <a:bodyPr wrap="square">
            <a:spAutoFit/>
          </a:bodyPr>
          <a:lstStyle/>
          <a:p>
            <a:pPr lvl="0">
              <a:lnSpc>
                <a:spcPct val="150000"/>
              </a:lnSpc>
            </a:pPr>
            <a:r>
              <a:rPr lang="zh-CN" altLang="en-US" b="1" dirty="0"/>
              <a:t>压电元件的绝缘电阻以及后级调理电路的输入阻抗不可能是无穷大，所以压电材料上产生的电荷会发生泄漏，因此压电式传感器不适合静态测量。但压电材料在交变力的作用下，电荷可以不断补充，故</a:t>
            </a:r>
            <a:r>
              <a:rPr lang="zh-CN" altLang="en-US" b="1" dirty="0">
                <a:solidFill>
                  <a:srgbClr val="FF0000"/>
                </a:solidFill>
              </a:rPr>
              <a:t>适用于动态测量。 </a:t>
            </a:r>
            <a:endParaRPr lang="zh-CN" altLang="zh-CN" dirty="0">
              <a:solidFill>
                <a:srgbClr val="FF0000"/>
              </a:solidFill>
            </a:endParaRPr>
          </a:p>
        </p:txBody>
      </p:sp>
      <p:sp>
        <p:nvSpPr>
          <p:cNvPr id="7" name="Rectangle 1">
            <a:extLst>
              <a:ext uri="{FF2B5EF4-FFF2-40B4-BE49-F238E27FC236}">
                <a16:creationId xmlns:a16="http://schemas.microsoft.com/office/drawing/2014/main" id="{CA248F21-4C51-45D7-9560-F5B139551A7B}"/>
              </a:ext>
            </a:extLst>
          </p:cNvPr>
          <p:cNvSpPr>
            <a:spLocks noChangeArrowheads="1"/>
          </p:cNvSpPr>
          <p:nvPr/>
        </p:nvSpPr>
        <p:spPr bwMode="auto">
          <a:xfrm>
            <a:off x="339572" y="5199543"/>
            <a:ext cx="80329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1800" dirty="0">
                <a:solidFill>
                  <a:schemeClr val="accent1"/>
                </a:solidFill>
                <a:latin typeface="+mn-ea"/>
                <a:ea typeface="+mn-ea"/>
                <a:cs typeface="Times New Roman" panose="02020603050405020304" pitchFamily="18" charset="0"/>
              </a:rPr>
              <a:t>a</a:t>
            </a:r>
            <a:r>
              <a:rPr lang="zh-CN" altLang="en-US" sz="1800" dirty="0">
                <a:solidFill>
                  <a:schemeClr val="accent1"/>
                </a:solidFill>
                <a:latin typeface="+mn-ea"/>
                <a:ea typeface="+mn-ea"/>
                <a:cs typeface="Times New Roman" panose="02020603050405020304" pitchFamily="18" charset="0"/>
              </a:rPr>
              <a:t>）静态力                   </a:t>
            </a:r>
            <a:r>
              <a:rPr lang="en-US" altLang="zh-CN" sz="1800" dirty="0">
                <a:solidFill>
                  <a:schemeClr val="accent1"/>
                </a:solidFill>
                <a:latin typeface="+mn-ea"/>
                <a:ea typeface="+mn-ea"/>
                <a:cs typeface="Times New Roman" panose="02020603050405020304" pitchFamily="18" charset="0"/>
              </a:rPr>
              <a:t>b</a:t>
            </a:r>
            <a:r>
              <a:rPr lang="zh-CN" altLang="en-US" sz="1800" dirty="0">
                <a:solidFill>
                  <a:schemeClr val="accent1"/>
                </a:solidFill>
                <a:latin typeface="+mn-ea"/>
                <a:ea typeface="+mn-ea"/>
                <a:cs typeface="Times New Roman" panose="02020603050405020304" pitchFamily="18" charset="0"/>
              </a:rPr>
              <a:t>）低频外力                </a:t>
            </a:r>
            <a:r>
              <a:rPr lang="en-US" altLang="zh-CN" sz="1800" dirty="0">
                <a:solidFill>
                  <a:schemeClr val="accent1"/>
                </a:solidFill>
                <a:latin typeface="+mn-ea"/>
                <a:ea typeface="+mn-ea"/>
                <a:cs typeface="Times New Roman" panose="02020603050405020304" pitchFamily="18" charset="0"/>
              </a:rPr>
              <a:t>c</a:t>
            </a:r>
            <a:r>
              <a:rPr lang="zh-CN" altLang="en-US" sz="1800" dirty="0">
                <a:solidFill>
                  <a:schemeClr val="accent1"/>
                </a:solidFill>
                <a:latin typeface="+mn-ea"/>
                <a:ea typeface="+mn-ea"/>
                <a:cs typeface="Times New Roman" panose="02020603050405020304" pitchFamily="18" charset="0"/>
              </a:rPr>
              <a:t>）高频外力</a:t>
            </a:r>
          </a:p>
        </p:txBody>
      </p:sp>
    </p:spTree>
    <p:extLst>
      <p:ext uri="{BB962C8B-B14F-4D97-AF65-F5344CB8AC3E}">
        <p14:creationId xmlns:p14="http://schemas.microsoft.com/office/powerpoint/2010/main" val="257447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Picture 6" descr="t346"/>
          <p:cNvPicPr>
            <a:picLocks noGrp="1" noChangeAspect="1" noChangeArrowheads="1"/>
          </p:cNvPicPr>
          <p:nvPr>
            <p:ph sz="quarter" idx="10"/>
          </p:nvPr>
        </p:nvPicPr>
        <p:blipFill rotWithShape="1">
          <a:blip r:embed="rId3" cstate="print">
            <a:extLst>
              <a:ext uri="{28A0092B-C50C-407E-A947-70E740481C1C}">
                <a14:useLocalDpi xmlns:a14="http://schemas.microsoft.com/office/drawing/2010/main" val="0"/>
              </a:ext>
            </a:extLst>
          </a:blip>
          <a:srcRect r="49190"/>
          <a:stretch/>
        </p:blipFill>
        <p:spPr bwMode="auto">
          <a:xfrm>
            <a:off x="1019191" y="1721459"/>
            <a:ext cx="4035498" cy="2173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内容占位符 2"/>
          <p:cNvGraphicFramePr>
            <a:graphicFrameLocks noGrp="1"/>
          </p:cNvGraphicFramePr>
          <p:nvPr>
            <p:ph sz="quarter" idx="11"/>
            <p:extLst>
              <p:ext uri="{D42A27DB-BD31-4B8C-83A1-F6EECF244321}">
                <p14:modId xmlns:p14="http://schemas.microsoft.com/office/powerpoint/2010/main" val="193630207"/>
              </p:ext>
            </p:extLst>
          </p:nvPr>
        </p:nvGraphicFramePr>
        <p:xfrm>
          <a:off x="6672064" y="1916831"/>
          <a:ext cx="5086020" cy="46270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5714" name="Rectangle 2"/>
          <p:cNvSpPr>
            <a:spLocks noGrp="1" noChangeArrowheads="1"/>
          </p:cNvSpPr>
          <p:nvPr>
            <p:ph type="title"/>
          </p:nvPr>
        </p:nvSpPr>
        <p:spPr>
          <a:xfrm>
            <a:off x="349859" y="975600"/>
            <a:ext cx="4522006" cy="576000"/>
          </a:xfrm>
        </p:spPr>
        <p:txBody>
          <a:bodyPr vert="horz" lIns="91440" tIns="45720" rIns="91440" bIns="45720" rtlCol="0" anchor="b" anchorCtr="0">
            <a:normAutofit/>
          </a:bodyPr>
          <a:lstStyle/>
          <a:p>
            <a:r>
              <a:rPr lang="zh-CN" altLang="en-US" dirty="0">
                <a:latin typeface="+mj-ea"/>
              </a:rPr>
              <a:t>压电传感器的等效电路</a:t>
            </a:r>
          </a:p>
        </p:txBody>
      </p:sp>
      <p:pic>
        <p:nvPicPr>
          <p:cNvPr id="8" name="Picture 6" descr="t34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867"/>
          <a:stretch/>
        </p:blipFill>
        <p:spPr bwMode="auto">
          <a:xfrm>
            <a:off x="767408" y="4177098"/>
            <a:ext cx="3888432" cy="235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2"/>
          <p:cNvGraphicFramePr>
            <a:graphicFrameLocks noChangeAspect="1"/>
          </p:cNvGraphicFramePr>
          <p:nvPr>
            <p:extLst>
              <p:ext uri="{D42A27DB-BD31-4B8C-83A1-F6EECF244321}">
                <p14:modId xmlns:p14="http://schemas.microsoft.com/office/powerpoint/2010/main" val="1621030676"/>
              </p:ext>
            </p:extLst>
          </p:nvPr>
        </p:nvGraphicFramePr>
        <p:xfrm>
          <a:off x="4439816" y="2348880"/>
          <a:ext cx="1715326" cy="681732"/>
        </p:xfrm>
        <a:graphic>
          <a:graphicData uri="http://schemas.openxmlformats.org/presentationml/2006/ole">
            <mc:AlternateContent xmlns:mc="http://schemas.openxmlformats.org/markup-compatibility/2006">
              <mc:Choice xmlns:v="urn:schemas-microsoft-com:vml" Requires="v">
                <p:oleObj spid="_x0000_s21513" name="Equation" r:id="rId9" imgW="990170" imgH="393529" progId="">
                  <p:embed/>
                </p:oleObj>
              </mc:Choice>
              <mc:Fallback>
                <p:oleObj name="Equation" r:id="rId9" imgW="990170" imgH="393529" progId="">
                  <p:embed/>
                  <p:pic>
                    <p:nvPicPr>
                      <p:cNvPr id="270353"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39816" y="2348880"/>
                        <a:ext cx="1715326" cy="681732"/>
                      </a:xfrm>
                      <a:prstGeom prst="rect">
                        <a:avLst/>
                      </a:prstGeom>
                      <a:noFill/>
                      <a:ln>
                        <a:noFill/>
                      </a:ln>
                    </p:spPr>
                  </p:pic>
                </p:oleObj>
              </mc:Fallback>
            </mc:AlternateContent>
          </a:graphicData>
        </a:graphic>
      </p:graphicFrame>
      <p:sp>
        <p:nvSpPr>
          <p:cNvPr id="4" name="椭圆形标注 3"/>
          <p:cNvSpPr/>
          <p:nvPr/>
        </p:nvSpPr>
        <p:spPr>
          <a:xfrm>
            <a:off x="4080037" y="3658033"/>
            <a:ext cx="2252060" cy="659038"/>
          </a:xfrm>
          <a:prstGeom prst="wedgeEllipseCallout">
            <a:avLst>
              <a:gd name="adj1" fmla="val -95123"/>
              <a:gd name="adj2" fmla="val -1827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输入电缆电容</a:t>
            </a:r>
          </a:p>
        </p:txBody>
      </p:sp>
      <p:sp>
        <p:nvSpPr>
          <p:cNvPr id="10" name="椭圆形标注 9"/>
          <p:cNvSpPr/>
          <p:nvPr/>
        </p:nvSpPr>
        <p:spPr>
          <a:xfrm>
            <a:off x="4529764" y="1181255"/>
            <a:ext cx="2062134" cy="847044"/>
          </a:xfrm>
          <a:prstGeom prst="wedgeEllipseCallout">
            <a:avLst>
              <a:gd name="adj1" fmla="val -66267"/>
              <a:gd name="adj2" fmla="val 1169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测量电路</a:t>
            </a:r>
            <a:endParaRPr lang="en-US" altLang="zh-CN" dirty="0"/>
          </a:p>
          <a:p>
            <a:pPr algn="ctr"/>
            <a:r>
              <a:rPr lang="zh-CN" altLang="en-US" dirty="0"/>
              <a:t>输入电容</a:t>
            </a:r>
          </a:p>
        </p:txBody>
      </p:sp>
    </p:spTree>
  </p:cSld>
  <p:clrMapOvr>
    <a:masterClrMapping/>
  </p:clrMapOvr>
  <p:transition advClick="0"/>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6741" name="Picture 7" descr="t34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3861093"/>
            <a:ext cx="4824536" cy="270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内容占位符 3"/>
          <p:cNvGraphicFramePr>
            <a:graphicFrameLocks noGrp="1"/>
          </p:cNvGraphicFramePr>
          <p:nvPr>
            <p:ph sz="quarter" idx="10"/>
            <p:extLst>
              <p:ext uri="{D42A27DB-BD31-4B8C-83A1-F6EECF244321}">
                <p14:modId xmlns:p14="http://schemas.microsoft.com/office/powerpoint/2010/main" val="345780000"/>
              </p:ext>
            </p:extLst>
          </p:nvPr>
        </p:nvGraphicFramePr>
        <p:xfrm>
          <a:off x="349858" y="1916832"/>
          <a:ext cx="5376000" cy="29523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内容占位符 2"/>
          <p:cNvGraphicFramePr>
            <a:graphicFrameLocks noGrp="1"/>
          </p:cNvGraphicFramePr>
          <p:nvPr>
            <p:ph sz="quarter" idx="11"/>
            <p:extLst>
              <p:ext uri="{D42A27DB-BD31-4B8C-83A1-F6EECF244321}">
                <p14:modId xmlns:p14="http://schemas.microsoft.com/office/powerpoint/2010/main" val="605463306"/>
              </p:ext>
            </p:extLst>
          </p:nvPr>
        </p:nvGraphicFramePr>
        <p:xfrm>
          <a:off x="6531162" y="2060848"/>
          <a:ext cx="5469494" cy="135128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16739" name="Rectangle 2"/>
          <p:cNvSpPr>
            <a:spLocks noGrp="1" noChangeArrowheads="1"/>
          </p:cNvSpPr>
          <p:nvPr>
            <p:ph type="title"/>
          </p:nvPr>
        </p:nvSpPr>
        <p:spPr/>
        <p:txBody>
          <a:bodyPr vert="horz" lIns="91440" tIns="45720" rIns="91440" bIns="45720" rtlCol="0" anchor="b" anchorCtr="0">
            <a:normAutofit/>
          </a:bodyPr>
          <a:lstStyle/>
          <a:p>
            <a:r>
              <a:rPr lang="zh-CN" altLang="en-US" dirty="0">
                <a:latin typeface="+mj-ea"/>
              </a:rPr>
              <a:t>压电传感器调理电路</a:t>
            </a:r>
          </a:p>
        </p:txBody>
      </p:sp>
      <p:graphicFrame>
        <p:nvGraphicFramePr>
          <p:cNvPr id="7" name="Object 2"/>
          <p:cNvGraphicFramePr>
            <a:graphicFrameLocks noChangeAspect="1"/>
          </p:cNvGraphicFramePr>
          <p:nvPr>
            <p:extLst>
              <p:ext uri="{D42A27DB-BD31-4B8C-83A1-F6EECF244321}">
                <p14:modId xmlns:p14="http://schemas.microsoft.com/office/powerpoint/2010/main" val="1110069903"/>
              </p:ext>
            </p:extLst>
          </p:nvPr>
        </p:nvGraphicFramePr>
        <p:xfrm>
          <a:off x="6672063" y="3484140"/>
          <a:ext cx="4980605" cy="2825179"/>
        </p:xfrm>
        <a:graphic>
          <a:graphicData uri="http://schemas.openxmlformats.org/presentationml/2006/ole">
            <mc:AlternateContent xmlns:mc="http://schemas.openxmlformats.org/markup-compatibility/2006">
              <mc:Choice xmlns:v="urn:schemas-microsoft-com:vml" Requires="v">
                <p:oleObj spid="_x0000_s22537" name="Picture" r:id="rId14" imgW="2221338" imgH="1457563" progId="Word.Picture.8">
                  <p:embed/>
                </p:oleObj>
              </mc:Choice>
              <mc:Fallback>
                <p:oleObj name="Picture" r:id="rId14" imgW="2221338" imgH="1457563" progId="Word.Picture.8">
                  <p:embed/>
                  <p:pic>
                    <p:nvPicPr>
                      <p:cNvPr id="117764" name="Object 2"/>
                      <p:cNvPicPr>
                        <a:picLocks noChangeAspect="1" noChangeArrowheads="1"/>
                      </p:cNvPicPr>
                      <p:nvPr/>
                    </p:nvPicPr>
                    <p:blipFill>
                      <a:blip r:embed="rId15">
                        <a:extLst>
                          <a:ext uri="{28A0092B-C50C-407E-A947-70E740481C1C}">
                            <a14:useLocalDpi xmlns:a14="http://schemas.microsoft.com/office/drawing/2010/main" val="0"/>
                          </a:ext>
                        </a:extLst>
                      </a:blip>
                      <a:srcRect t="2956" b="1724"/>
                      <a:stretch>
                        <a:fillRect/>
                      </a:stretch>
                    </p:blipFill>
                    <p:spPr bwMode="auto">
                      <a:xfrm>
                        <a:off x="6672063" y="3484140"/>
                        <a:ext cx="4980605" cy="2825179"/>
                      </a:xfrm>
                      <a:prstGeom prst="rect">
                        <a:avLst/>
                      </a:prstGeom>
                      <a:solidFill>
                        <a:schemeClr val="bg1"/>
                      </a:solidFill>
                      <a:ln>
                        <a:noFill/>
                      </a:ln>
                    </p:spPr>
                  </p:pic>
                </p:oleObj>
              </mc:Fallback>
            </mc:AlternateContent>
          </a:graphicData>
        </a:graphic>
      </p:graphicFrame>
    </p:spTree>
  </p:cSld>
  <p:clrMapOvr>
    <a:masterClrMapping/>
  </p:clrMapOvr>
  <p:transition advClick="0"/>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5663952" y="4509120"/>
            <a:ext cx="6192688" cy="1339850"/>
          </a:xfrm>
        </p:spPr>
        <p:txBody>
          <a:bodyPr/>
          <a:lstStyle/>
          <a:p>
            <a:pPr>
              <a:buFont typeface="Wingdings" panose="05000000000000000000" pitchFamily="2" charset="2"/>
              <a:buChar char="n"/>
            </a:pPr>
            <a:r>
              <a:rPr kumimoji="1" lang="zh-CN" altLang="en-US" dirty="0">
                <a:solidFill>
                  <a:schemeClr val="accent1">
                    <a:lumMod val="75000"/>
                  </a:schemeClr>
                </a:solidFill>
                <a:latin typeface="+mn-ea"/>
              </a:rPr>
              <a:t>为了放大器的工作稳定，在反馈电容</a:t>
            </a:r>
            <a:r>
              <a:rPr kumimoji="1" lang="en-US" altLang="zh-CN" dirty="0" err="1">
                <a:solidFill>
                  <a:schemeClr val="accent1">
                    <a:lumMod val="75000"/>
                  </a:schemeClr>
                </a:solidFill>
                <a:latin typeface="Times New Roman" panose="02020603050405020304" pitchFamily="18" charset="0"/>
                <a:cs typeface="Times New Roman" panose="02020603050405020304" pitchFamily="18" charset="0"/>
              </a:rPr>
              <a:t>C</a:t>
            </a:r>
            <a:r>
              <a:rPr kumimoji="1" lang="en-US" altLang="zh-CN" baseline="-25000" dirty="0" err="1">
                <a:solidFill>
                  <a:schemeClr val="accent1">
                    <a:lumMod val="75000"/>
                  </a:schemeClr>
                </a:solidFill>
                <a:latin typeface="Times New Roman" panose="02020603050405020304" pitchFamily="18" charset="0"/>
                <a:cs typeface="Times New Roman" panose="02020603050405020304" pitchFamily="18" charset="0"/>
              </a:rPr>
              <a:t>f</a:t>
            </a:r>
            <a:r>
              <a:rPr kumimoji="1" lang="zh-CN" altLang="en-US" dirty="0">
                <a:solidFill>
                  <a:schemeClr val="accent1">
                    <a:lumMod val="75000"/>
                  </a:schemeClr>
                </a:solidFill>
                <a:latin typeface="+mn-ea"/>
              </a:rPr>
              <a:t>两端并联了一反馈电阻，形成直流负反馈，用于稳定放大器的直流工作点</a:t>
            </a:r>
          </a:p>
          <a:p>
            <a:endParaRPr lang="zh-CN" altLang="en-US" dirty="0">
              <a:latin typeface="+mn-ea"/>
            </a:endParaRPr>
          </a:p>
        </p:txBody>
      </p:sp>
      <p:sp>
        <p:nvSpPr>
          <p:cNvPr id="14" name="内容占位符 1"/>
          <p:cNvSpPr>
            <a:spLocks noGrp="1"/>
          </p:cNvSpPr>
          <p:nvPr>
            <p:ph sz="quarter" idx="11"/>
          </p:nvPr>
        </p:nvSpPr>
        <p:spPr>
          <a:xfrm>
            <a:off x="5678482" y="1811797"/>
            <a:ext cx="6096413" cy="1308116"/>
          </a:xfrm>
        </p:spPr>
        <p:txBody>
          <a:bodyPr>
            <a:normAutofit/>
          </a:bodyPr>
          <a:lstStyle/>
          <a:p>
            <a:pPr>
              <a:buFont typeface="Wingdings" panose="05000000000000000000" pitchFamily="2" charset="2"/>
              <a:buChar char="n"/>
            </a:pPr>
            <a:r>
              <a:rPr kumimoji="1" lang="zh-CN" altLang="en-US" dirty="0">
                <a:solidFill>
                  <a:schemeClr val="accent1">
                    <a:lumMod val="75000"/>
                  </a:schemeClr>
                </a:solidFill>
                <a:latin typeface="+mn-ea"/>
              </a:rPr>
              <a:t>结论：电荷放大器的输出电压仅取决于输入电荷与反馈电容</a:t>
            </a:r>
            <a:r>
              <a:rPr kumimoji="1" lang="en-US" altLang="zh-CN" i="1" dirty="0" err="1">
                <a:solidFill>
                  <a:schemeClr val="accent1">
                    <a:lumMod val="75000"/>
                  </a:schemeClr>
                </a:solidFill>
                <a:latin typeface="Times New Roman" panose="02020603050405020304" pitchFamily="18" charset="0"/>
                <a:cs typeface="Times New Roman" panose="02020603050405020304" pitchFamily="18" charset="0"/>
              </a:rPr>
              <a:t>C</a:t>
            </a:r>
            <a:r>
              <a:rPr kumimoji="1" lang="en-US" altLang="zh-CN" i="1" baseline="-25000" dirty="0" err="1">
                <a:solidFill>
                  <a:schemeClr val="accent1">
                    <a:lumMod val="75000"/>
                  </a:schemeClr>
                </a:solidFill>
                <a:latin typeface="Times New Roman" panose="02020603050405020304" pitchFamily="18" charset="0"/>
                <a:cs typeface="Times New Roman" panose="02020603050405020304" pitchFamily="18" charset="0"/>
              </a:rPr>
              <a:t>f</a:t>
            </a:r>
            <a:r>
              <a:rPr kumimoji="1" lang="zh-CN" altLang="en-US" dirty="0">
                <a:solidFill>
                  <a:schemeClr val="accent1">
                    <a:lumMod val="75000"/>
                  </a:schemeClr>
                </a:solidFill>
                <a:latin typeface="+mn-ea"/>
              </a:rPr>
              <a:t>，电缆电容</a:t>
            </a:r>
            <a:r>
              <a:rPr kumimoji="1" lang="en-US" altLang="zh-CN" i="1" dirty="0">
                <a:solidFill>
                  <a:schemeClr val="accent1">
                    <a:lumMod val="75000"/>
                  </a:schemeClr>
                </a:solidFill>
                <a:latin typeface="Times New Roman" panose="02020603050405020304" pitchFamily="18" charset="0"/>
                <a:cs typeface="Times New Roman" panose="02020603050405020304" pitchFamily="18" charset="0"/>
              </a:rPr>
              <a:t>C</a:t>
            </a:r>
            <a:r>
              <a:rPr kumimoji="1" lang="en-US" altLang="zh-CN" baseline="-25000" dirty="0">
                <a:solidFill>
                  <a:schemeClr val="accent1">
                    <a:lumMod val="75000"/>
                  </a:schemeClr>
                </a:solidFill>
                <a:latin typeface="Times New Roman" panose="02020603050405020304" pitchFamily="18" charset="0"/>
                <a:cs typeface="Times New Roman" panose="02020603050405020304" pitchFamily="18" charset="0"/>
              </a:rPr>
              <a:t>c</a:t>
            </a:r>
            <a:r>
              <a:rPr kumimoji="1" lang="zh-CN" altLang="en-US" dirty="0">
                <a:solidFill>
                  <a:schemeClr val="accent1">
                    <a:lumMod val="75000"/>
                  </a:schemeClr>
                </a:solidFill>
                <a:latin typeface="+mn-ea"/>
              </a:rPr>
              <a:t>等其它因素的影响可以忽略不计，且与电荷</a:t>
            </a:r>
            <a:r>
              <a:rPr kumimoji="1" lang="en-US" altLang="zh-CN" i="1" dirty="0">
                <a:solidFill>
                  <a:schemeClr val="accent1">
                    <a:lumMod val="75000"/>
                  </a:schemeClr>
                </a:solidFill>
                <a:latin typeface="Times New Roman" panose="02020603050405020304" pitchFamily="18" charset="0"/>
                <a:cs typeface="Times New Roman" panose="02020603050405020304" pitchFamily="18" charset="0"/>
              </a:rPr>
              <a:t>Q</a:t>
            </a:r>
            <a:r>
              <a:rPr kumimoji="1" lang="zh-CN" altLang="en-US" dirty="0">
                <a:solidFill>
                  <a:schemeClr val="accent1">
                    <a:lumMod val="75000"/>
                  </a:schemeClr>
                </a:solidFill>
                <a:latin typeface="+mn-ea"/>
              </a:rPr>
              <a:t>成正比。</a:t>
            </a:r>
          </a:p>
        </p:txBody>
      </p:sp>
      <p:sp>
        <p:nvSpPr>
          <p:cNvPr id="119810" name="Rectangle 2"/>
          <p:cNvSpPr>
            <a:spLocks noGrp="1" noChangeArrowheads="1"/>
          </p:cNvSpPr>
          <p:nvPr>
            <p:ph type="title"/>
          </p:nvPr>
        </p:nvSpPr>
        <p:spPr/>
        <p:txBody>
          <a:bodyPr vert="horz" lIns="91440" tIns="45720" rIns="91440" bIns="45720" rtlCol="0" anchor="b" anchorCtr="0">
            <a:normAutofit/>
          </a:bodyPr>
          <a:lstStyle/>
          <a:p>
            <a:r>
              <a:rPr lang="zh-CN" altLang="en-US" dirty="0">
                <a:latin typeface="+mj-ea"/>
              </a:rPr>
              <a:t>压电传感器调理电路</a:t>
            </a:r>
          </a:p>
        </p:txBody>
      </p:sp>
      <p:sp>
        <p:nvSpPr>
          <p:cNvPr id="119813"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19814" name="Rectangle 8"/>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pic>
        <p:nvPicPr>
          <p:cNvPr id="10" name="Picture 6" descr="t34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587" y="4149080"/>
            <a:ext cx="4420955" cy="24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extLst>
              <p:ext uri="{D42A27DB-BD31-4B8C-83A1-F6EECF244321}">
                <p14:modId xmlns:p14="http://schemas.microsoft.com/office/powerpoint/2010/main" val="2410945426"/>
              </p:ext>
            </p:extLst>
          </p:nvPr>
        </p:nvGraphicFramePr>
        <p:xfrm>
          <a:off x="783462" y="1606326"/>
          <a:ext cx="4027261" cy="2275377"/>
        </p:xfrm>
        <a:graphic>
          <a:graphicData uri="http://schemas.openxmlformats.org/presentationml/2006/ole">
            <mc:AlternateContent xmlns:mc="http://schemas.openxmlformats.org/markup-compatibility/2006">
              <mc:Choice xmlns:v="urn:schemas-microsoft-com:vml" Requires="v">
                <p:oleObj spid="_x0000_s23561" name="Picture" r:id="rId5" imgW="2219400" imgH="1457280" progId="Word.Picture.8">
                  <p:embed/>
                </p:oleObj>
              </mc:Choice>
              <mc:Fallback>
                <p:oleObj name="Picture" r:id="rId5" imgW="2219400" imgH="1457280" progId="Word.Picture.8">
                  <p:embed/>
                  <p:pic>
                    <p:nvPicPr>
                      <p:cNvPr id="15" name="Object 2"/>
                      <p:cNvPicPr>
                        <a:picLocks noChangeAspect="1" noChangeArrowheads="1"/>
                      </p:cNvPicPr>
                      <p:nvPr/>
                    </p:nvPicPr>
                    <p:blipFill>
                      <a:blip r:embed="rId6"/>
                      <a:srcRect t="2956" b="1724"/>
                      <a:stretch>
                        <a:fillRect/>
                      </a:stretch>
                    </p:blipFill>
                    <p:spPr bwMode="auto">
                      <a:xfrm>
                        <a:off x="783462" y="1606326"/>
                        <a:ext cx="4027261" cy="2275377"/>
                      </a:xfrm>
                      <a:prstGeom prst="rect">
                        <a:avLst/>
                      </a:prstGeom>
                      <a:solidFill>
                        <a:schemeClr val="bg1"/>
                      </a:solidFill>
                      <a:ln>
                        <a:noFill/>
                      </a:ln>
                    </p:spPr>
                  </p:pic>
                </p:oleObj>
              </mc:Fallback>
            </mc:AlternateContent>
          </a:graphicData>
        </a:graphic>
      </p:graphicFrame>
      <mc:AlternateContent xmlns:mc="http://schemas.openxmlformats.org/markup-compatibility/2006" xmlns:a14="http://schemas.microsoft.com/office/drawing/2010/main">
        <mc:Choice Requires="a14">
          <p:sp>
            <p:nvSpPr>
              <p:cNvPr id="13" name="对象 12"/>
              <p:cNvSpPr txBox="1"/>
              <p:nvPr/>
            </p:nvSpPr>
            <p:spPr>
              <a:xfrm>
                <a:off x="6456040" y="3244061"/>
                <a:ext cx="3096344" cy="759468"/>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m:rPr>
                              <m:sty m:val="p"/>
                            </m:rPr>
                            <a:rPr lang="zh-CN" altLang="en-US" i="0">
                              <a:solidFill>
                                <a:srgbClr val="000000"/>
                              </a:solidFill>
                              <a:latin typeface="Cambria Math" panose="02040503050406030204" pitchFamily="18" charset="0"/>
                            </a:rPr>
                            <m:t>O</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𝐾𝑄</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𝐾</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𝑓</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𝑄</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𝑓</m:t>
                              </m:r>
                            </m:sub>
                          </m:sSub>
                        </m:den>
                      </m:f>
                    </m:oMath>
                  </m:oMathPara>
                </a14:m>
                <a:endParaRPr lang="zh-CN" altLang="en-US"/>
              </a:p>
            </p:txBody>
          </p:sp>
        </mc:Choice>
        <mc:Fallback xmlns="">
          <p:sp>
            <p:nvSpPr>
              <p:cNvPr id="13" name="对象 12"/>
              <p:cNvSpPr txBox="1">
                <a:spLocks noRot="1" noChangeAspect="1" noMove="1" noResize="1" noEditPoints="1" noAdjustHandles="1" noChangeArrowheads="1" noChangeShapeType="1" noTextEdit="1"/>
              </p:cNvSpPr>
              <p:nvPr/>
            </p:nvSpPr>
            <p:spPr>
              <a:xfrm>
                <a:off x="6456040" y="3244061"/>
                <a:ext cx="3096344" cy="759468"/>
              </a:xfrm>
              <a:prstGeom prst="rect">
                <a:avLst/>
              </a:prstGeom>
              <a:blipFill>
                <a:blip r:embed="rId7"/>
                <a:stretch>
                  <a:fillRect/>
                </a:stretch>
              </a:blipFill>
            </p:spPr>
            <p:txBody>
              <a:bodyPr/>
              <a:lstStyle/>
              <a:p>
                <a:r>
                  <a:rPr lang="zh-CN" altLang="en-US">
                    <a:noFill/>
                  </a:rPr>
                  <a:t> </a:t>
                </a:r>
              </a:p>
            </p:txBody>
          </p:sp>
        </mc:Fallback>
      </mc:AlternateContent>
    </p:spTree>
  </p:cSld>
  <p:clrMapOvr>
    <a:masterClrMapping/>
  </p:clrMapOvr>
  <p:transition advClick="0"/>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335360" y="970962"/>
            <a:ext cx="11162884" cy="576000"/>
          </a:xfrm>
        </p:spPr>
        <p:txBody>
          <a:bodyPr vert="horz" lIns="91440" tIns="45720" rIns="91440" bIns="45720" rtlCol="0" anchor="b" anchorCtr="0">
            <a:normAutofit/>
          </a:bodyPr>
          <a:lstStyle/>
          <a:p>
            <a:r>
              <a:rPr lang="zh-CN" altLang="en-US" dirty="0">
                <a:latin typeface="+mj-ea"/>
              </a:rPr>
              <a:t>压电式传感器的应用举例</a:t>
            </a:r>
          </a:p>
        </p:txBody>
      </p:sp>
      <p:pic>
        <p:nvPicPr>
          <p:cNvPr id="6" name="图片 5"/>
          <p:cNvPicPr>
            <a:picLocks noChangeAspect="1"/>
          </p:cNvPicPr>
          <p:nvPr/>
        </p:nvPicPr>
        <p:blipFill>
          <a:blip r:embed="rId2"/>
          <a:stretch>
            <a:fillRect/>
          </a:stretch>
        </p:blipFill>
        <p:spPr>
          <a:xfrm>
            <a:off x="6198569" y="1551600"/>
            <a:ext cx="5976664" cy="3505244"/>
          </a:xfrm>
          <a:prstGeom prst="rect">
            <a:avLst/>
          </a:prstGeom>
        </p:spPr>
      </p:pic>
      <p:pic>
        <p:nvPicPr>
          <p:cNvPr id="7" name="图片 6"/>
          <p:cNvPicPr>
            <a:picLocks noChangeAspect="1"/>
          </p:cNvPicPr>
          <p:nvPr/>
        </p:nvPicPr>
        <p:blipFill>
          <a:blip r:embed="rId3"/>
          <a:stretch>
            <a:fillRect/>
          </a:stretch>
        </p:blipFill>
        <p:spPr>
          <a:xfrm>
            <a:off x="0" y="2060848"/>
            <a:ext cx="4439816" cy="3152489"/>
          </a:xfrm>
          <a:prstGeom prst="rect">
            <a:avLst/>
          </a:prstGeom>
        </p:spPr>
      </p:pic>
      <p:pic>
        <p:nvPicPr>
          <p:cNvPr id="5" name="图片 4"/>
          <p:cNvPicPr>
            <a:picLocks noChangeAspect="1"/>
          </p:cNvPicPr>
          <p:nvPr/>
        </p:nvPicPr>
        <p:blipFill>
          <a:blip r:embed="rId4"/>
          <a:stretch>
            <a:fillRect/>
          </a:stretch>
        </p:blipFill>
        <p:spPr>
          <a:xfrm>
            <a:off x="4727848" y="4077072"/>
            <a:ext cx="2541238" cy="2495505"/>
          </a:xfrm>
          <a:prstGeom prst="rect">
            <a:avLst/>
          </a:prstGeom>
        </p:spPr>
      </p:pic>
      <p:sp>
        <p:nvSpPr>
          <p:cNvPr id="8" name="文本框 7">
            <a:extLst>
              <a:ext uri="{FF2B5EF4-FFF2-40B4-BE49-F238E27FC236}">
                <a16:creationId xmlns:a16="http://schemas.microsoft.com/office/drawing/2014/main" id="{DA8AB00D-E370-402C-A57D-F35ABFA852C1}"/>
              </a:ext>
            </a:extLst>
          </p:cNvPr>
          <p:cNvSpPr txBox="1"/>
          <p:nvPr/>
        </p:nvSpPr>
        <p:spPr>
          <a:xfrm>
            <a:off x="359817" y="5563872"/>
            <a:ext cx="4176464" cy="646331"/>
          </a:xfrm>
          <a:prstGeom prst="rect">
            <a:avLst/>
          </a:prstGeom>
          <a:noFill/>
        </p:spPr>
        <p:txBody>
          <a:bodyPr wrap="square">
            <a:spAutoFit/>
          </a:bodyPr>
          <a:lstStyle/>
          <a:p>
            <a:r>
              <a:rPr kumimoji="1" lang="zh-CN" altLang="en-US" dirty="0">
                <a:solidFill>
                  <a:schemeClr val="accent1">
                    <a:lumMod val="75000"/>
                  </a:schemeClr>
                </a:solidFill>
                <a:latin typeface="+mn-ea"/>
              </a:rPr>
              <a:t>压电元件对力敏感，主要用来测量最终能转换为力的物理量。</a:t>
            </a:r>
          </a:p>
        </p:txBody>
      </p:sp>
    </p:spTree>
  </p:cSld>
  <p:clrMapOvr>
    <a:masterClrMapping/>
  </p:clrMapOvr>
  <p:transition advClick="0"/>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lIns="91440" tIns="45720" rIns="91440" bIns="45720" rtlCol="0" anchor="b" anchorCtr="0">
            <a:normAutofit fontScale="90000"/>
          </a:bodyPr>
          <a:lstStyle/>
          <a:p>
            <a:pPr eaLnBrk="1" hangingPunct="1"/>
            <a:r>
              <a:rPr lang="zh-CN" altLang="zh-CN" b="0">
                <a:ea typeface="宋体" panose="02010600030101010101" pitchFamily="2" charset="-122"/>
              </a:rPr>
              <a:t>常用传感器及其调理电路</a:t>
            </a:r>
            <a:endParaRPr lang="zh-CN" altLang="en-US">
              <a:ea typeface="宋体" panose="02010600030101010101" pitchFamily="2" charset="-122"/>
            </a:endParaRPr>
          </a:p>
        </p:txBody>
      </p:sp>
      <p:grpSp>
        <p:nvGrpSpPr>
          <p:cNvPr id="5" name="组合 4"/>
          <p:cNvGrpSpPr/>
          <p:nvPr/>
        </p:nvGrpSpPr>
        <p:grpSpPr>
          <a:xfrm>
            <a:off x="695400" y="907852"/>
            <a:ext cx="5460930" cy="472042"/>
            <a:chOff x="1841535" y="1274734"/>
            <a:chExt cx="5460930" cy="472042"/>
          </a:xfrm>
        </p:grpSpPr>
        <p:grpSp>
          <p:nvGrpSpPr>
            <p:cNvPr id="48" name="组合 47"/>
            <p:cNvGrpSpPr/>
            <p:nvPr/>
          </p:nvGrpSpPr>
          <p:grpSpPr>
            <a:xfrm>
              <a:off x="1841535" y="1303550"/>
              <a:ext cx="843427" cy="443226"/>
              <a:chOff x="666810" y="2586037"/>
              <a:chExt cx="468000" cy="245937"/>
            </a:xfrm>
          </p:grpSpPr>
          <p:sp>
            <p:nvSpPr>
              <p:cNvPr id="5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2" name="文本框 5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9" name="直接连接符 48"/>
            <p:cNvCxnSpPr>
              <a:stCxn id="51"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zh-CN" sz="2400" dirty="0">
                  <a:solidFill>
                    <a:schemeClr val="accent1"/>
                  </a:solidFill>
                  <a:latin typeface="Tahoma" pitchFamily="34" charset="0"/>
                </a:rPr>
                <a:t>传感器概述</a:t>
              </a:r>
              <a:endParaRPr kumimoji="1" lang="en-US" altLang="zh-CN" sz="2400" dirty="0">
                <a:solidFill>
                  <a:schemeClr val="accent1"/>
                </a:solidFill>
                <a:latin typeface="Tahoma" pitchFamily="34" charset="0"/>
              </a:endParaRPr>
            </a:p>
          </p:txBody>
        </p:sp>
      </p:grpSp>
      <p:grpSp>
        <p:nvGrpSpPr>
          <p:cNvPr id="6" name="组合 5"/>
          <p:cNvGrpSpPr/>
          <p:nvPr/>
        </p:nvGrpSpPr>
        <p:grpSpPr>
          <a:xfrm>
            <a:off x="695400" y="1504614"/>
            <a:ext cx="5460930" cy="472042"/>
            <a:chOff x="1841535" y="2194707"/>
            <a:chExt cx="5460930" cy="472042"/>
          </a:xfrm>
        </p:grpSpPr>
        <p:grpSp>
          <p:nvGrpSpPr>
            <p:cNvPr id="43" name="组合 42"/>
            <p:cNvGrpSpPr/>
            <p:nvPr/>
          </p:nvGrpSpPr>
          <p:grpSpPr>
            <a:xfrm>
              <a:off x="1841535" y="2223523"/>
              <a:ext cx="843427" cy="443226"/>
              <a:chOff x="666810" y="2586037"/>
              <a:chExt cx="468000" cy="245937"/>
            </a:xfrm>
          </p:grpSpPr>
          <p:sp>
            <p:nvSpPr>
              <p:cNvPr id="4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7" name="文本框 4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4" name="直接连接符 43"/>
            <p:cNvCxnSpPr>
              <a:stCxn id="46"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2915073" y="2194707"/>
              <a:ext cx="4387392" cy="461665"/>
            </a:xfrm>
            <a:prstGeom prst="rect">
              <a:avLst/>
            </a:prstGeom>
            <a:noFill/>
          </p:spPr>
          <p:txBody>
            <a:bodyPr wrap="square" rtlCol="0">
              <a:spAutoFit/>
            </a:bodyPr>
            <a:lstStyle/>
            <a:p>
              <a:r>
                <a:rPr lang="zh-CN" altLang="en-US" sz="2400" dirty="0"/>
                <a:t>金属温度传感器</a:t>
              </a:r>
            </a:p>
          </p:txBody>
        </p:sp>
      </p:grpSp>
      <p:grpSp>
        <p:nvGrpSpPr>
          <p:cNvPr id="7" name="组合 6"/>
          <p:cNvGrpSpPr/>
          <p:nvPr/>
        </p:nvGrpSpPr>
        <p:grpSpPr>
          <a:xfrm>
            <a:off x="695400" y="2101376"/>
            <a:ext cx="5460930" cy="472042"/>
            <a:chOff x="1841535" y="3114680"/>
            <a:chExt cx="5460930" cy="472042"/>
          </a:xfrm>
        </p:grpSpPr>
        <p:grpSp>
          <p:nvGrpSpPr>
            <p:cNvPr id="38" name="组合 37"/>
            <p:cNvGrpSpPr/>
            <p:nvPr/>
          </p:nvGrpSpPr>
          <p:grpSpPr>
            <a:xfrm>
              <a:off x="1841535" y="3143496"/>
              <a:ext cx="843427" cy="443226"/>
              <a:chOff x="666810" y="2586037"/>
              <a:chExt cx="468000" cy="245937"/>
            </a:xfrm>
          </p:grpSpPr>
          <p:sp>
            <p:nvSpPr>
              <p:cNvPr id="4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2" name="文本框 4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9" name="直接连接符 38"/>
            <p:cNvCxnSpPr>
              <a:stCxn id="41"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2915073" y="3114680"/>
              <a:ext cx="4387392" cy="461665"/>
            </a:xfrm>
            <a:prstGeom prst="rect">
              <a:avLst/>
            </a:prstGeom>
            <a:noFill/>
          </p:spPr>
          <p:txBody>
            <a:bodyPr wrap="square" rtlCol="0">
              <a:spAutoFit/>
            </a:bodyPr>
            <a:lstStyle/>
            <a:p>
              <a:r>
                <a:rPr lang="zh-CN" altLang="en-US" sz="2400" dirty="0"/>
                <a:t>热电偶</a:t>
              </a:r>
            </a:p>
          </p:txBody>
        </p:sp>
      </p:grpSp>
      <p:grpSp>
        <p:nvGrpSpPr>
          <p:cNvPr id="8" name="组合 7"/>
          <p:cNvGrpSpPr/>
          <p:nvPr/>
        </p:nvGrpSpPr>
        <p:grpSpPr>
          <a:xfrm>
            <a:off x="695400" y="2698138"/>
            <a:ext cx="5460930" cy="472042"/>
            <a:chOff x="1841535" y="4034653"/>
            <a:chExt cx="5460930" cy="472042"/>
          </a:xfrm>
        </p:grpSpPr>
        <p:grpSp>
          <p:nvGrpSpPr>
            <p:cNvPr id="33" name="组合 32"/>
            <p:cNvGrpSpPr/>
            <p:nvPr/>
          </p:nvGrpSpPr>
          <p:grpSpPr>
            <a:xfrm>
              <a:off x="1841535" y="4063469"/>
              <a:ext cx="843427" cy="443226"/>
              <a:chOff x="666810" y="2586037"/>
              <a:chExt cx="468000" cy="245937"/>
            </a:xfrm>
          </p:grpSpPr>
          <p:sp>
            <p:nvSpPr>
              <p:cNvPr id="3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7" name="文本框 3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4" name="直接连接符 33"/>
            <p:cNvCxnSpPr>
              <a:stCxn id="36"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915073" y="4034653"/>
              <a:ext cx="4387392" cy="461665"/>
            </a:xfrm>
            <a:prstGeom prst="rect">
              <a:avLst/>
            </a:prstGeom>
            <a:noFill/>
          </p:spPr>
          <p:txBody>
            <a:bodyPr wrap="square" rtlCol="0">
              <a:spAutoFit/>
            </a:bodyPr>
            <a:lstStyle/>
            <a:p>
              <a:r>
                <a:rPr lang="zh-CN" altLang="en-US" sz="2400" dirty="0"/>
                <a:t>热敏电阻</a:t>
              </a:r>
            </a:p>
          </p:txBody>
        </p:sp>
      </p:grpSp>
      <p:grpSp>
        <p:nvGrpSpPr>
          <p:cNvPr id="9" name="组合 8"/>
          <p:cNvGrpSpPr/>
          <p:nvPr/>
        </p:nvGrpSpPr>
        <p:grpSpPr>
          <a:xfrm>
            <a:off x="696234" y="3294900"/>
            <a:ext cx="5460930" cy="472042"/>
            <a:chOff x="1841535" y="4954628"/>
            <a:chExt cx="5460930" cy="472042"/>
          </a:xfrm>
        </p:grpSpPr>
        <p:grpSp>
          <p:nvGrpSpPr>
            <p:cNvPr id="28" name="组合 27"/>
            <p:cNvGrpSpPr/>
            <p:nvPr/>
          </p:nvGrpSpPr>
          <p:grpSpPr>
            <a:xfrm>
              <a:off x="1841535" y="4983444"/>
              <a:ext cx="843427" cy="443226"/>
              <a:chOff x="666810" y="2586037"/>
              <a:chExt cx="468000" cy="245937"/>
            </a:xfrm>
          </p:grpSpPr>
          <p:sp>
            <p:nvSpPr>
              <p:cNvPr id="3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2" name="文本框 3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9" name="直接连接符 28"/>
            <p:cNvCxnSpPr>
              <a:stCxn id="3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915073" y="4954628"/>
              <a:ext cx="4387392" cy="461665"/>
            </a:xfrm>
            <a:prstGeom prst="rect">
              <a:avLst/>
            </a:prstGeom>
            <a:noFill/>
          </p:spPr>
          <p:txBody>
            <a:bodyPr wrap="square" rtlCol="0">
              <a:spAutoFit/>
            </a:bodyPr>
            <a:lstStyle/>
            <a:p>
              <a:r>
                <a:rPr lang="zh-CN" altLang="en-US" sz="2400" dirty="0"/>
                <a:t>霍尔传感器</a:t>
              </a:r>
            </a:p>
          </p:txBody>
        </p:sp>
      </p:grpSp>
      <p:grpSp>
        <p:nvGrpSpPr>
          <p:cNvPr id="10" name="组合 9"/>
          <p:cNvGrpSpPr/>
          <p:nvPr/>
        </p:nvGrpSpPr>
        <p:grpSpPr>
          <a:xfrm>
            <a:off x="695400" y="3891662"/>
            <a:ext cx="5460930" cy="472042"/>
            <a:chOff x="1993935" y="1427134"/>
            <a:chExt cx="5460930" cy="472042"/>
          </a:xfrm>
        </p:grpSpPr>
        <p:grpSp>
          <p:nvGrpSpPr>
            <p:cNvPr id="23" name="组合 22"/>
            <p:cNvGrpSpPr/>
            <p:nvPr/>
          </p:nvGrpSpPr>
          <p:grpSpPr>
            <a:xfrm>
              <a:off x="1993935" y="1455950"/>
              <a:ext cx="843427" cy="443226"/>
              <a:chOff x="666810" y="2586037"/>
              <a:chExt cx="468000" cy="245937"/>
            </a:xfrm>
          </p:grpSpPr>
          <p:sp>
            <p:nvSpPr>
              <p:cNvPr id="2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7" name="文本框 2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4" name="直接连接符 23"/>
            <p:cNvCxnSpPr>
              <a:stCxn id="26" idx="6"/>
            </p:cNvCxnSpPr>
            <p:nvPr/>
          </p:nvCxnSpPr>
          <p:spPr>
            <a:xfrm>
              <a:off x="2686433" y="18636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67473" y="1427134"/>
              <a:ext cx="4387392" cy="461665"/>
            </a:xfrm>
            <a:prstGeom prst="rect">
              <a:avLst/>
            </a:prstGeom>
            <a:noFill/>
          </p:spPr>
          <p:txBody>
            <a:bodyPr wrap="square" rtlCol="0">
              <a:spAutoFit/>
            </a:bodyPr>
            <a:lstStyle/>
            <a:p>
              <a:r>
                <a:rPr lang="zh-CN" altLang="en-US" sz="2400" dirty="0"/>
                <a:t>磁阻传感器</a:t>
              </a:r>
            </a:p>
          </p:txBody>
        </p:sp>
      </p:grpSp>
      <p:grpSp>
        <p:nvGrpSpPr>
          <p:cNvPr id="11" name="组合 10"/>
          <p:cNvGrpSpPr/>
          <p:nvPr/>
        </p:nvGrpSpPr>
        <p:grpSpPr>
          <a:xfrm>
            <a:off x="695400" y="4488424"/>
            <a:ext cx="5460930" cy="472042"/>
            <a:chOff x="1841535" y="5284653"/>
            <a:chExt cx="5460930" cy="472042"/>
          </a:xfrm>
        </p:grpSpPr>
        <p:grpSp>
          <p:nvGrpSpPr>
            <p:cNvPr id="18" name="组合 17"/>
            <p:cNvGrpSpPr/>
            <p:nvPr/>
          </p:nvGrpSpPr>
          <p:grpSpPr>
            <a:xfrm>
              <a:off x="1841535" y="5313469"/>
              <a:ext cx="843427" cy="443226"/>
              <a:chOff x="666810" y="2586037"/>
              <a:chExt cx="468000" cy="245937"/>
            </a:xfrm>
          </p:grpSpPr>
          <p:sp>
            <p:nvSpPr>
              <p:cNvPr id="2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2" name="文本框 2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9" name="直接连接符 18"/>
            <p:cNvCxnSpPr>
              <a:stCxn id="21"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15073" y="5284653"/>
              <a:ext cx="4387392" cy="461665"/>
            </a:xfrm>
            <a:prstGeom prst="rect">
              <a:avLst/>
            </a:prstGeom>
            <a:noFill/>
          </p:spPr>
          <p:txBody>
            <a:bodyPr wrap="square" rtlCol="0">
              <a:spAutoFit/>
            </a:bodyPr>
            <a:lstStyle/>
            <a:p>
              <a:r>
                <a:rPr lang="zh-CN" altLang="en-US" sz="2400" dirty="0"/>
                <a:t>电场测量探头</a:t>
              </a:r>
            </a:p>
          </p:txBody>
        </p:sp>
      </p:grpSp>
      <p:grpSp>
        <p:nvGrpSpPr>
          <p:cNvPr id="12" name="组合 11"/>
          <p:cNvGrpSpPr/>
          <p:nvPr/>
        </p:nvGrpSpPr>
        <p:grpSpPr>
          <a:xfrm>
            <a:off x="695400" y="5085184"/>
            <a:ext cx="5460930" cy="472042"/>
            <a:chOff x="1841535" y="5284653"/>
            <a:chExt cx="5460930" cy="472042"/>
          </a:xfrm>
        </p:grpSpPr>
        <p:grpSp>
          <p:nvGrpSpPr>
            <p:cNvPr id="13" name="组合 12"/>
            <p:cNvGrpSpPr/>
            <p:nvPr/>
          </p:nvGrpSpPr>
          <p:grpSpPr>
            <a:xfrm>
              <a:off x="1841535" y="5313469"/>
              <a:ext cx="843427" cy="443226"/>
              <a:chOff x="666810" y="2586037"/>
              <a:chExt cx="468000" cy="245937"/>
            </a:xfrm>
          </p:grpSpPr>
          <p:sp>
            <p:nvSpPr>
              <p:cNvPr id="16"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7" name="文本框 16"/>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8</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4" name="直接连接符 13"/>
            <p:cNvCxnSpPr>
              <a:stCxn id="16" idx="6"/>
            </p:cNvCxnSpPr>
            <p:nvPr/>
          </p:nvCxnSpPr>
          <p:spPr>
            <a:xfrm>
              <a:off x="2534033" y="572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15073" y="5284653"/>
              <a:ext cx="4387392" cy="461665"/>
            </a:xfrm>
            <a:prstGeom prst="rect">
              <a:avLst/>
            </a:prstGeom>
            <a:noFill/>
          </p:spPr>
          <p:txBody>
            <a:bodyPr wrap="square" rtlCol="0">
              <a:spAutoFit/>
            </a:bodyPr>
            <a:lstStyle/>
            <a:p>
              <a:r>
                <a:rPr lang="zh-CN" altLang="en-US" sz="2400" dirty="0"/>
                <a:t>电涡流传感器</a:t>
              </a:r>
            </a:p>
          </p:txBody>
        </p:sp>
      </p:grpSp>
      <p:grpSp>
        <p:nvGrpSpPr>
          <p:cNvPr id="53" name="组合 52"/>
          <p:cNvGrpSpPr/>
          <p:nvPr/>
        </p:nvGrpSpPr>
        <p:grpSpPr>
          <a:xfrm>
            <a:off x="6385607" y="936668"/>
            <a:ext cx="5460930" cy="472042"/>
            <a:chOff x="1841535" y="1274734"/>
            <a:chExt cx="5460930" cy="472042"/>
          </a:xfrm>
        </p:grpSpPr>
        <p:grpSp>
          <p:nvGrpSpPr>
            <p:cNvPr id="54" name="组合 53"/>
            <p:cNvGrpSpPr/>
            <p:nvPr/>
          </p:nvGrpSpPr>
          <p:grpSpPr>
            <a:xfrm>
              <a:off x="1841535" y="1303550"/>
              <a:ext cx="843427" cy="443226"/>
              <a:chOff x="666810" y="2586037"/>
              <a:chExt cx="468000" cy="245937"/>
            </a:xfrm>
          </p:grpSpPr>
          <p:sp>
            <p:nvSpPr>
              <p:cNvPr id="57"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8" name="文本框 57"/>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9</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5" name="直接连接符 54"/>
            <p:cNvCxnSpPr>
              <a:stCxn id="57"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915073" y="1274734"/>
              <a:ext cx="4387392" cy="461665"/>
            </a:xfrm>
            <a:prstGeom prst="rect">
              <a:avLst/>
            </a:prstGeom>
            <a:noFill/>
          </p:spPr>
          <p:txBody>
            <a:bodyPr wrap="square" rtlCol="0">
              <a:spAutoFit/>
            </a:bodyPr>
            <a:lstStyle/>
            <a:p>
              <a:pPr eaLnBrk="1" hangingPunct="1">
                <a:defRPr/>
              </a:pPr>
              <a:r>
                <a:rPr kumimoji="1" lang="zh-CN" altLang="en-US" sz="2400" dirty="0">
                  <a:solidFill>
                    <a:schemeClr val="accent1"/>
                  </a:solidFill>
                  <a:latin typeface="Tahoma" pitchFamily="34" charset="0"/>
                </a:rPr>
                <a:t>压电传感器</a:t>
              </a:r>
            </a:p>
          </p:txBody>
        </p:sp>
      </p:grpSp>
      <p:grpSp>
        <p:nvGrpSpPr>
          <p:cNvPr id="59" name="组合 58"/>
          <p:cNvGrpSpPr/>
          <p:nvPr/>
        </p:nvGrpSpPr>
        <p:grpSpPr>
          <a:xfrm>
            <a:off x="6385607" y="1533430"/>
            <a:ext cx="5460930" cy="472042"/>
            <a:chOff x="1841535" y="2194707"/>
            <a:chExt cx="5460930" cy="472042"/>
          </a:xfrm>
        </p:grpSpPr>
        <p:grpSp>
          <p:nvGrpSpPr>
            <p:cNvPr id="60" name="组合 59"/>
            <p:cNvGrpSpPr/>
            <p:nvPr/>
          </p:nvGrpSpPr>
          <p:grpSpPr>
            <a:xfrm>
              <a:off x="1841535" y="2223523"/>
              <a:ext cx="843427" cy="443226"/>
              <a:chOff x="666810" y="2586037"/>
              <a:chExt cx="468000" cy="245937"/>
            </a:xfrm>
          </p:grpSpPr>
          <p:sp>
            <p:nvSpPr>
              <p:cNvPr id="6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4" name="文本框 6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10</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1" name="直接连接符 60"/>
            <p:cNvCxnSpPr>
              <a:stCxn id="6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2915073" y="2194707"/>
              <a:ext cx="4387392" cy="461665"/>
            </a:xfrm>
            <a:prstGeom prst="rect">
              <a:avLst/>
            </a:prstGeom>
            <a:noFill/>
          </p:spPr>
          <p:txBody>
            <a:bodyPr wrap="square" rtlCol="0">
              <a:spAutoFit/>
            </a:bodyPr>
            <a:lstStyle/>
            <a:p>
              <a:r>
                <a:rPr lang="zh-CN" altLang="en-US" sz="2400" dirty="0"/>
                <a:t>光电传感器</a:t>
              </a:r>
            </a:p>
          </p:txBody>
        </p:sp>
      </p:grpSp>
      <p:grpSp>
        <p:nvGrpSpPr>
          <p:cNvPr id="65" name="组合 64"/>
          <p:cNvGrpSpPr/>
          <p:nvPr/>
        </p:nvGrpSpPr>
        <p:grpSpPr>
          <a:xfrm>
            <a:off x="6385607" y="2130192"/>
            <a:ext cx="5460930" cy="472042"/>
            <a:chOff x="1841535" y="3114680"/>
            <a:chExt cx="5460930" cy="472042"/>
          </a:xfrm>
        </p:grpSpPr>
        <p:grpSp>
          <p:nvGrpSpPr>
            <p:cNvPr id="66" name="组合 65"/>
            <p:cNvGrpSpPr/>
            <p:nvPr/>
          </p:nvGrpSpPr>
          <p:grpSpPr>
            <a:xfrm>
              <a:off x="1841535" y="3143496"/>
              <a:ext cx="843427" cy="443226"/>
              <a:chOff x="666810" y="2586037"/>
              <a:chExt cx="468000" cy="245937"/>
            </a:xfrm>
          </p:grpSpPr>
          <p:sp>
            <p:nvSpPr>
              <p:cNvPr id="6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0" name="文本框 6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7" name="直接连接符 66"/>
            <p:cNvCxnSpPr>
              <a:stCxn id="69"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915073" y="3114680"/>
              <a:ext cx="4387392" cy="461665"/>
            </a:xfrm>
            <a:prstGeom prst="rect">
              <a:avLst/>
            </a:prstGeom>
            <a:noFill/>
          </p:spPr>
          <p:txBody>
            <a:bodyPr wrap="square" rtlCol="0">
              <a:spAutoFit/>
            </a:bodyPr>
            <a:lstStyle/>
            <a:p>
              <a:r>
                <a:rPr lang="zh-CN" altLang="en-US" sz="2400" dirty="0"/>
                <a:t>电容式传感器</a:t>
              </a:r>
            </a:p>
          </p:txBody>
        </p:sp>
      </p:grpSp>
      <p:grpSp>
        <p:nvGrpSpPr>
          <p:cNvPr id="71" name="组合 70"/>
          <p:cNvGrpSpPr/>
          <p:nvPr/>
        </p:nvGrpSpPr>
        <p:grpSpPr>
          <a:xfrm>
            <a:off x="6385607" y="2726954"/>
            <a:ext cx="5460930" cy="472042"/>
            <a:chOff x="1841535" y="4034653"/>
            <a:chExt cx="5460930" cy="472042"/>
          </a:xfrm>
        </p:grpSpPr>
        <p:grpSp>
          <p:nvGrpSpPr>
            <p:cNvPr id="72" name="组合 71"/>
            <p:cNvGrpSpPr/>
            <p:nvPr/>
          </p:nvGrpSpPr>
          <p:grpSpPr>
            <a:xfrm>
              <a:off x="1841535" y="4063469"/>
              <a:ext cx="843427" cy="443226"/>
              <a:chOff x="666810" y="2586037"/>
              <a:chExt cx="468000" cy="245937"/>
            </a:xfrm>
          </p:grpSpPr>
          <p:sp>
            <p:nvSpPr>
              <p:cNvPr id="75"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6" name="文本框 75"/>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3" name="直接连接符 72"/>
            <p:cNvCxnSpPr>
              <a:stCxn id="75"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2915073" y="4034653"/>
              <a:ext cx="4387392" cy="461665"/>
            </a:xfrm>
            <a:prstGeom prst="rect">
              <a:avLst/>
            </a:prstGeom>
            <a:noFill/>
          </p:spPr>
          <p:txBody>
            <a:bodyPr wrap="square" rtlCol="0">
              <a:spAutoFit/>
            </a:bodyPr>
            <a:lstStyle/>
            <a:p>
              <a:r>
                <a:rPr lang="zh-CN" altLang="en-US" sz="2400" dirty="0"/>
                <a:t>电感式传感器</a:t>
              </a:r>
            </a:p>
          </p:txBody>
        </p:sp>
      </p:grpSp>
      <p:grpSp>
        <p:nvGrpSpPr>
          <p:cNvPr id="77" name="组合 76"/>
          <p:cNvGrpSpPr/>
          <p:nvPr/>
        </p:nvGrpSpPr>
        <p:grpSpPr>
          <a:xfrm>
            <a:off x="6386441" y="3323716"/>
            <a:ext cx="5460930" cy="472042"/>
            <a:chOff x="1841535" y="4954628"/>
            <a:chExt cx="5460930" cy="472042"/>
          </a:xfrm>
        </p:grpSpPr>
        <p:grpSp>
          <p:nvGrpSpPr>
            <p:cNvPr id="78" name="组合 77"/>
            <p:cNvGrpSpPr/>
            <p:nvPr/>
          </p:nvGrpSpPr>
          <p:grpSpPr>
            <a:xfrm>
              <a:off x="1841535" y="4983444"/>
              <a:ext cx="843427" cy="443226"/>
              <a:chOff x="666810" y="2586037"/>
              <a:chExt cx="468000" cy="245937"/>
            </a:xfrm>
          </p:grpSpPr>
          <p:sp>
            <p:nvSpPr>
              <p:cNvPr id="8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2" name="文本框 81"/>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9" name="直接连接符 78"/>
            <p:cNvCxnSpPr>
              <a:stCxn id="81"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2915073" y="4954628"/>
              <a:ext cx="4387392" cy="461665"/>
            </a:xfrm>
            <a:prstGeom prst="rect">
              <a:avLst/>
            </a:prstGeom>
            <a:noFill/>
          </p:spPr>
          <p:txBody>
            <a:bodyPr wrap="square" rtlCol="0">
              <a:spAutoFit/>
            </a:bodyPr>
            <a:lstStyle/>
            <a:p>
              <a:r>
                <a:rPr lang="zh-CN" altLang="en-US" sz="2400" dirty="0"/>
                <a:t>差动传感器与测量电桥</a:t>
              </a:r>
            </a:p>
          </p:txBody>
        </p:sp>
      </p:grpSp>
    </p:spTree>
    <p:extLst>
      <p:ext uri="{BB962C8B-B14F-4D97-AF65-F5344CB8AC3E}">
        <p14:creationId xmlns:p14="http://schemas.microsoft.com/office/powerpoint/2010/main" val="41851011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9"/>
          <p:cNvSpPr>
            <a:spLocks noGrp="1" noChangeArrowheads="1"/>
          </p:cNvSpPr>
          <p:nvPr>
            <p:ph type="title"/>
          </p:nvPr>
        </p:nvSpPr>
        <p:spPr/>
        <p:txBody>
          <a:bodyPr vert="horz" lIns="91440" tIns="45720" rIns="91440" bIns="45720" rtlCol="0" anchor="b" anchorCtr="0">
            <a:normAutofit/>
          </a:bodyPr>
          <a:lstStyle/>
          <a:p>
            <a:r>
              <a:rPr lang="zh-CN" altLang="en-US" dirty="0">
                <a:latin typeface="+mj-ea"/>
              </a:rPr>
              <a:t>传感器分类</a:t>
            </a:r>
          </a:p>
        </p:txBody>
      </p:sp>
      <p:grpSp>
        <p:nvGrpSpPr>
          <p:cNvPr id="6" name="组合 5">
            <a:extLst>
              <a:ext uri="{FF2B5EF4-FFF2-40B4-BE49-F238E27FC236}">
                <a16:creationId xmlns:a16="http://schemas.microsoft.com/office/drawing/2014/main" id="{61B3950F-0C87-4C1A-B581-694080F529A6}"/>
              </a:ext>
            </a:extLst>
          </p:cNvPr>
          <p:cNvGrpSpPr/>
          <p:nvPr/>
        </p:nvGrpSpPr>
        <p:grpSpPr>
          <a:xfrm>
            <a:off x="191344" y="1628800"/>
            <a:ext cx="2640927" cy="4921250"/>
            <a:chOff x="2691" y="0"/>
            <a:chExt cx="2640927" cy="4921250"/>
          </a:xfrm>
        </p:grpSpPr>
        <p:sp>
          <p:nvSpPr>
            <p:cNvPr id="8" name="矩形: 圆角 7">
              <a:extLst>
                <a:ext uri="{FF2B5EF4-FFF2-40B4-BE49-F238E27FC236}">
                  <a16:creationId xmlns:a16="http://schemas.microsoft.com/office/drawing/2014/main" id="{2631E724-A7E4-4FA5-982B-4DB64CB36803}"/>
                </a:ext>
              </a:extLst>
            </p:cNvPr>
            <p:cNvSpPr/>
            <p:nvPr/>
          </p:nvSpPr>
          <p:spPr>
            <a:xfrm>
              <a:off x="2691" y="0"/>
              <a:ext cx="2640927" cy="492125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矩形: 圆角 4">
              <a:extLst>
                <a:ext uri="{FF2B5EF4-FFF2-40B4-BE49-F238E27FC236}">
                  <a16:creationId xmlns:a16="http://schemas.microsoft.com/office/drawing/2014/main" id="{5D3BC1D0-5C24-459C-B40A-05C40A96276B}"/>
                </a:ext>
              </a:extLst>
            </p:cNvPr>
            <p:cNvSpPr txBox="1"/>
            <p:nvPr/>
          </p:nvSpPr>
          <p:spPr>
            <a:xfrm>
              <a:off x="2691" y="0"/>
              <a:ext cx="2640927" cy="14763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zh-CN" altLang="en-US" sz="3200" b="1" kern="1200" dirty="0"/>
                <a:t>按被测量的性质分类</a:t>
              </a:r>
              <a:endParaRPr lang="zh-CN" altLang="en-US" sz="3200" kern="1200" dirty="0"/>
            </a:p>
          </p:txBody>
        </p:sp>
      </p:grpSp>
      <p:grpSp>
        <p:nvGrpSpPr>
          <p:cNvPr id="10" name="组合 9">
            <a:extLst>
              <a:ext uri="{FF2B5EF4-FFF2-40B4-BE49-F238E27FC236}">
                <a16:creationId xmlns:a16="http://schemas.microsoft.com/office/drawing/2014/main" id="{2CF72FA5-122D-4735-88CB-46B5E07851A6}"/>
              </a:ext>
            </a:extLst>
          </p:cNvPr>
          <p:cNvGrpSpPr/>
          <p:nvPr/>
        </p:nvGrpSpPr>
        <p:grpSpPr>
          <a:xfrm>
            <a:off x="407368" y="3094576"/>
            <a:ext cx="2112741" cy="472480"/>
            <a:chOff x="266784" y="1476615"/>
            <a:chExt cx="2112741" cy="472480"/>
          </a:xfrm>
        </p:grpSpPr>
        <p:sp>
          <p:nvSpPr>
            <p:cNvPr id="26" name="矩形: 圆角 25">
              <a:extLst>
                <a:ext uri="{FF2B5EF4-FFF2-40B4-BE49-F238E27FC236}">
                  <a16:creationId xmlns:a16="http://schemas.microsoft.com/office/drawing/2014/main" id="{3054EB19-A85B-4B1A-86A4-F6D9D4D4FED6}"/>
                </a:ext>
              </a:extLst>
            </p:cNvPr>
            <p:cNvSpPr/>
            <p:nvPr/>
          </p:nvSpPr>
          <p:spPr>
            <a:xfrm>
              <a:off x="266784" y="1476615"/>
              <a:ext cx="2112741" cy="47248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矩形: 圆角 4">
              <a:extLst>
                <a:ext uri="{FF2B5EF4-FFF2-40B4-BE49-F238E27FC236}">
                  <a16:creationId xmlns:a16="http://schemas.microsoft.com/office/drawing/2014/main" id="{7E951BD8-A1C2-4E98-A4A4-666F40D95495}"/>
                </a:ext>
              </a:extLst>
            </p:cNvPr>
            <p:cNvSpPr txBox="1"/>
            <p:nvPr/>
          </p:nvSpPr>
          <p:spPr>
            <a:xfrm>
              <a:off x="280622" y="1490453"/>
              <a:ext cx="2085065" cy="4448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zh-CN" sz="1400" kern="1200" dirty="0"/>
                <a:t>机械量： 位移、力、</a:t>
              </a:r>
              <a:r>
                <a:rPr lang="en-US" sz="1400" kern="1200" dirty="0"/>
                <a:t>(</a:t>
              </a:r>
              <a:r>
                <a:rPr lang="zh-CN" sz="1400" kern="1200" dirty="0"/>
                <a:t>角</a:t>
              </a:r>
              <a:r>
                <a:rPr lang="en-US" sz="1400" kern="1200" dirty="0"/>
                <a:t>)</a:t>
              </a:r>
              <a:r>
                <a:rPr lang="zh-CN" sz="1400" kern="1200" dirty="0"/>
                <a:t>速度、加速度、重量等；</a:t>
              </a:r>
            </a:p>
          </p:txBody>
        </p:sp>
      </p:grpSp>
      <p:grpSp>
        <p:nvGrpSpPr>
          <p:cNvPr id="11" name="组合 10">
            <a:extLst>
              <a:ext uri="{FF2B5EF4-FFF2-40B4-BE49-F238E27FC236}">
                <a16:creationId xmlns:a16="http://schemas.microsoft.com/office/drawing/2014/main" id="{11B8CB17-C889-4559-B25A-6435B271AE4A}"/>
              </a:ext>
            </a:extLst>
          </p:cNvPr>
          <p:cNvGrpSpPr/>
          <p:nvPr/>
        </p:nvGrpSpPr>
        <p:grpSpPr>
          <a:xfrm>
            <a:off x="407368" y="3639746"/>
            <a:ext cx="2112741" cy="472480"/>
            <a:chOff x="266784" y="2021785"/>
            <a:chExt cx="2112741" cy="472480"/>
          </a:xfrm>
        </p:grpSpPr>
        <p:sp>
          <p:nvSpPr>
            <p:cNvPr id="24" name="矩形: 圆角 23">
              <a:extLst>
                <a:ext uri="{FF2B5EF4-FFF2-40B4-BE49-F238E27FC236}">
                  <a16:creationId xmlns:a16="http://schemas.microsoft.com/office/drawing/2014/main" id="{9DD8AE8F-6473-44CE-BA70-B72B6E52A56E}"/>
                </a:ext>
              </a:extLst>
            </p:cNvPr>
            <p:cNvSpPr/>
            <p:nvPr/>
          </p:nvSpPr>
          <p:spPr>
            <a:xfrm>
              <a:off x="266784" y="2021785"/>
              <a:ext cx="2112741" cy="47248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矩形: 圆角 6">
              <a:extLst>
                <a:ext uri="{FF2B5EF4-FFF2-40B4-BE49-F238E27FC236}">
                  <a16:creationId xmlns:a16="http://schemas.microsoft.com/office/drawing/2014/main" id="{0AE02998-AC89-492C-A14A-56F975F1A579}"/>
                </a:ext>
              </a:extLst>
            </p:cNvPr>
            <p:cNvSpPr txBox="1"/>
            <p:nvPr/>
          </p:nvSpPr>
          <p:spPr>
            <a:xfrm>
              <a:off x="280622" y="2035623"/>
              <a:ext cx="2085065" cy="4448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zh-CN" altLang="en-US" sz="1400" kern="1200" dirty="0"/>
                <a:t>电气量： 电压、电流、功率、频率等；</a:t>
              </a:r>
            </a:p>
          </p:txBody>
        </p:sp>
      </p:grpSp>
      <p:grpSp>
        <p:nvGrpSpPr>
          <p:cNvPr id="12" name="组合 11">
            <a:extLst>
              <a:ext uri="{FF2B5EF4-FFF2-40B4-BE49-F238E27FC236}">
                <a16:creationId xmlns:a16="http://schemas.microsoft.com/office/drawing/2014/main" id="{9671401B-9DC1-417D-A8F6-3E528B10955A}"/>
              </a:ext>
            </a:extLst>
          </p:cNvPr>
          <p:cNvGrpSpPr/>
          <p:nvPr/>
        </p:nvGrpSpPr>
        <p:grpSpPr>
          <a:xfrm>
            <a:off x="407368" y="4184916"/>
            <a:ext cx="2112741" cy="552984"/>
            <a:chOff x="266784" y="2566955"/>
            <a:chExt cx="2112741" cy="552984"/>
          </a:xfrm>
        </p:grpSpPr>
        <p:sp>
          <p:nvSpPr>
            <p:cNvPr id="22" name="矩形: 圆角 21">
              <a:extLst>
                <a:ext uri="{FF2B5EF4-FFF2-40B4-BE49-F238E27FC236}">
                  <a16:creationId xmlns:a16="http://schemas.microsoft.com/office/drawing/2014/main" id="{E0B2F5F6-76FB-48F6-9499-B68602C80DDC}"/>
                </a:ext>
              </a:extLst>
            </p:cNvPr>
            <p:cNvSpPr/>
            <p:nvPr/>
          </p:nvSpPr>
          <p:spPr>
            <a:xfrm>
              <a:off x="266784" y="2566955"/>
              <a:ext cx="2112741" cy="47248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矩形: 圆角 8">
              <a:extLst>
                <a:ext uri="{FF2B5EF4-FFF2-40B4-BE49-F238E27FC236}">
                  <a16:creationId xmlns:a16="http://schemas.microsoft.com/office/drawing/2014/main" id="{9123F83A-96CF-4A60-9B15-3D0783FF22D6}"/>
                </a:ext>
              </a:extLst>
            </p:cNvPr>
            <p:cNvSpPr txBox="1"/>
            <p:nvPr/>
          </p:nvSpPr>
          <p:spPr>
            <a:xfrm>
              <a:off x="280622" y="2675135"/>
              <a:ext cx="2085065" cy="4448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zh-CN" altLang="en-US" sz="1400" kern="1200" dirty="0"/>
                <a:t>热工量： 温度、压力、流量、液位、物位、流速等；</a:t>
              </a:r>
            </a:p>
          </p:txBody>
        </p:sp>
      </p:grpSp>
      <p:grpSp>
        <p:nvGrpSpPr>
          <p:cNvPr id="13" name="组合 12">
            <a:extLst>
              <a:ext uri="{FF2B5EF4-FFF2-40B4-BE49-F238E27FC236}">
                <a16:creationId xmlns:a16="http://schemas.microsoft.com/office/drawing/2014/main" id="{04BE0F9E-58AF-49D6-8291-B6A06FFEC472}"/>
              </a:ext>
            </a:extLst>
          </p:cNvPr>
          <p:cNvGrpSpPr/>
          <p:nvPr/>
        </p:nvGrpSpPr>
        <p:grpSpPr>
          <a:xfrm>
            <a:off x="407368" y="4730086"/>
            <a:ext cx="2112741" cy="472480"/>
            <a:chOff x="266784" y="3112125"/>
            <a:chExt cx="2112741" cy="472480"/>
          </a:xfrm>
        </p:grpSpPr>
        <p:sp>
          <p:nvSpPr>
            <p:cNvPr id="20" name="矩形: 圆角 19">
              <a:extLst>
                <a:ext uri="{FF2B5EF4-FFF2-40B4-BE49-F238E27FC236}">
                  <a16:creationId xmlns:a16="http://schemas.microsoft.com/office/drawing/2014/main" id="{7566091C-E6EA-43A3-91F7-09B4C2929A5D}"/>
                </a:ext>
              </a:extLst>
            </p:cNvPr>
            <p:cNvSpPr/>
            <p:nvPr/>
          </p:nvSpPr>
          <p:spPr>
            <a:xfrm>
              <a:off x="266784" y="3112125"/>
              <a:ext cx="2112741" cy="47248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矩形: 圆角 10">
              <a:extLst>
                <a:ext uri="{FF2B5EF4-FFF2-40B4-BE49-F238E27FC236}">
                  <a16:creationId xmlns:a16="http://schemas.microsoft.com/office/drawing/2014/main" id="{E9D85123-81F1-48C4-AC26-2497360F2F76}"/>
                </a:ext>
              </a:extLst>
            </p:cNvPr>
            <p:cNvSpPr txBox="1"/>
            <p:nvPr/>
          </p:nvSpPr>
          <p:spPr>
            <a:xfrm>
              <a:off x="280622" y="3125963"/>
              <a:ext cx="2085065" cy="4448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2860" rIns="30480" bIns="22860" numCol="1" spcCol="1270" anchor="ctr" anchorCtr="0">
              <a:noAutofit/>
            </a:bodyPr>
            <a:lstStyle/>
            <a:p>
              <a:pPr marL="0" lvl="0" indent="0" algn="ctr" defTabSz="533400" rtl="0">
                <a:lnSpc>
                  <a:spcPct val="90000"/>
                </a:lnSpc>
                <a:spcBef>
                  <a:spcPct val="0"/>
                </a:spcBef>
                <a:spcAft>
                  <a:spcPct val="35000"/>
                </a:spcAft>
                <a:buNone/>
              </a:pPr>
              <a:r>
                <a:rPr lang="zh-CN" altLang="en-US" sz="1200" kern="1200" dirty="0"/>
                <a:t>化学量： 浓度、粘度、湿度、气体的组分、液体的组分等；</a:t>
              </a:r>
            </a:p>
          </p:txBody>
        </p:sp>
      </p:grpSp>
      <p:grpSp>
        <p:nvGrpSpPr>
          <p:cNvPr id="14" name="组合 13">
            <a:extLst>
              <a:ext uri="{FF2B5EF4-FFF2-40B4-BE49-F238E27FC236}">
                <a16:creationId xmlns:a16="http://schemas.microsoft.com/office/drawing/2014/main" id="{43186105-239B-4E03-86C8-F5CB0C6083AF}"/>
              </a:ext>
            </a:extLst>
          </p:cNvPr>
          <p:cNvGrpSpPr/>
          <p:nvPr/>
        </p:nvGrpSpPr>
        <p:grpSpPr>
          <a:xfrm>
            <a:off x="407368" y="5275257"/>
            <a:ext cx="2112741" cy="472480"/>
            <a:chOff x="266784" y="3657296"/>
            <a:chExt cx="2112741" cy="472480"/>
          </a:xfrm>
        </p:grpSpPr>
        <p:sp>
          <p:nvSpPr>
            <p:cNvPr id="18" name="矩形: 圆角 17">
              <a:extLst>
                <a:ext uri="{FF2B5EF4-FFF2-40B4-BE49-F238E27FC236}">
                  <a16:creationId xmlns:a16="http://schemas.microsoft.com/office/drawing/2014/main" id="{90E09A20-83A1-4E49-B8F3-48BB442156FA}"/>
                </a:ext>
              </a:extLst>
            </p:cNvPr>
            <p:cNvSpPr/>
            <p:nvPr/>
          </p:nvSpPr>
          <p:spPr>
            <a:xfrm>
              <a:off x="266784" y="3657296"/>
              <a:ext cx="2112741" cy="47248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矩形: 圆角 12">
              <a:extLst>
                <a:ext uri="{FF2B5EF4-FFF2-40B4-BE49-F238E27FC236}">
                  <a16:creationId xmlns:a16="http://schemas.microsoft.com/office/drawing/2014/main" id="{5EB703F1-6BD6-4425-B6D0-256F0685D6D2}"/>
                </a:ext>
              </a:extLst>
            </p:cNvPr>
            <p:cNvSpPr txBox="1"/>
            <p:nvPr/>
          </p:nvSpPr>
          <p:spPr>
            <a:xfrm>
              <a:off x="280622" y="3671134"/>
              <a:ext cx="2085065" cy="4448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zh-CN" altLang="en-US" sz="1400" kern="1200" dirty="0"/>
                <a:t>光学量： 光强、光通量、辐射能量等；</a:t>
              </a:r>
            </a:p>
          </p:txBody>
        </p:sp>
      </p:grpSp>
      <p:grpSp>
        <p:nvGrpSpPr>
          <p:cNvPr id="15" name="组合 14">
            <a:extLst>
              <a:ext uri="{FF2B5EF4-FFF2-40B4-BE49-F238E27FC236}">
                <a16:creationId xmlns:a16="http://schemas.microsoft.com/office/drawing/2014/main" id="{38484B1D-B6A0-4A77-ABDA-24FDBD5259AC}"/>
              </a:ext>
            </a:extLst>
          </p:cNvPr>
          <p:cNvGrpSpPr/>
          <p:nvPr/>
        </p:nvGrpSpPr>
        <p:grpSpPr>
          <a:xfrm>
            <a:off x="407368" y="5820427"/>
            <a:ext cx="2112741" cy="472480"/>
            <a:chOff x="266784" y="4202466"/>
            <a:chExt cx="2112741" cy="472480"/>
          </a:xfrm>
        </p:grpSpPr>
        <p:sp>
          <p:nvSpPr>
            <p:cNvPr id="16" name="矩形: 圆角 15">
              <a:extLst>
                <a:ext uri="{FF2B5EF4-FFF2-40B4-BE49-F238E27FC236}">
                  <a16:creationId xmlns:a16="http://schemas.microsoft.com/office/drawing/2014/main" id="{8B427F68-EF62-48BE-B7F1-0094A3135C64}"/>
                </a:ext>
              </a:extLst>
            </p:cNvPr>
            <p:cNvSpPr/>
            <p:nvPr/>
          </p:nvSpPr>
          <p:spPr>
            <a:xfrm>
              <a:off x="266784" y="4202466"/>
              <a:ext cx="2112741" cy="47248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矩形: 圆角 14">
              <a:extLst>
                <a:ext uri="{FF2B5EF4-FFF2-40B4-BE49-F238E27FC236}">
                  <a16:creationId xmlns:a16="http://schemas.microsoft.com/office/drawing/2014/main" id="{BC33CB74-46E5-4B56-8FE4-9F7E3698444D}"/>
                </a:ext>
              </a:extLst>
            </p:cNvPr>
            <p:cNvSpPr txBox="1"/>
            <p:nvPr/>
          </p:nvSpPr>
          <p:spPr>
            <a:xfrm>
              <a:off x="280622" y="4216304"/>
              <a:ext cx="2085065" cy="4448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zh-CN" altLang="en-US" sz="1400" kern="1200" dirty="0"/>
                <a:t>生物量： 血糖、血压、酶等；</a:t>
              </a:r>
            </a:p>
          </p:txBody>
        </p:sp>
      </p:grpSp>
      <p:grpSp>
        <p:nvGrpSpPr>
          <p:cNvPr id="29" name="组合 28">
            <a:extLst>
              <a:ext uri="{FF2B5EF4-FFF2-40B4-BE49-F238E27FC236}">
                <a16:creationId xmlns:a16="http://schemas.microsoft.com/office/drawing/2014/main" id="{8FB50608-E02C-4234-8451-CD957C97B1FB}"/>
              </a:ext>
            </a:extLst>
          </p:cNvPr>
          <p:cNvGrpSpPr/>
          <p:nvPr/>
        </p:nvGrpSpPr>
        <p:grpSpPr>
          <a:xfrm>
            <a:off x="2927648" y="1651601"/>
            <a:ext cx="2640927" cy="4921250"/>
            <a:chOff x="2841688" y="0"/>
            <a:chExt cx="2640927" cy="4921250"/>
          </a:xfrm>
        </p:grpSpPr>
        <p:sp>
          <p:nvSpPr>
            <p:cNvPr id="30" name="矩形: 圆角 29">
              <a:extLst>
                <a:ext uri="{FF2B5EF4-FFF2-40B4-BE49-F238E27FC236}">
                  <a16:creationId xmlns:a16="http://schemas.microsoft.com/office/drawing/2014/main" id="{44E16C64-1782-40B5-A711-05839D528AD7}"/>
                </a:ext>
              </a:extLst>
            </p:cNvPr>
            <p:cNvSpPr/>
            <p:nvPr/>
          </p:nvSpPr>
          <p:spPr>
            <a:xfrm>
              <a:off x="2841688" y="0"/>
              <a:ext cx="2640927" cy="492125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矩形: 圆角 4">
              <a:extLst>
                <a:ext uri="{FF2B5EF4-FFF2-40B4-BE49-F238E27FC236}">
                  <a16:creationId xmlns:a16="http://schemas.microsoft.com/office/drawing/2014/main" id="{A483E92C-049B-49C6-9A12-34151DF14F1E}"/>
                </a:ext>
              </a:extLst>
            </p:cNvPr>
            <p:cNvSpPr txBox="1"/>
            <p:nvPr/>
          </p:nvSpPr>
          <p:spPr>
            <a:xfrm>
              <a:off x="2841688" y="0"/>
              <a:ext cx="2640927" cy="14763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zh-CN" altLang="en-US" sz="3200" b="1" kern="1200" dirty="0"/>
                <a:t>按输出量的性质分类</a:t>
              </a:r>
              <a:endParaRPr lang="zh-CN" altLang="en-US" sz="3200" kern="1200" dirty="0"/>
            </a:p>
          </p:txBody>
        </p:sp>
      </p:grpSp>
      <p:grpSp>
        <p:nvGrpSpPr>
          <p:cNvPr id="32" name="组合 31">
            <a:extLst>
              <a:ext uri="{FF2B5EF4-FFF2-40B4-BE49-F238E27FC236}">
                <a16:creationId xmlns:a16="http://schemas.microsoft.com/office/drawing/2014/main" id="{DB6D5BDE-5F37-4B69-9548-4EB6D7A8B515}"/>
              </a:ext>
            </a:extLst>
          </p:cNvPr>
          <p:cNvGrpSpPr/>
          <p:nvPr/>
        </p:nvGrpSpPr>
        <p:grpSpPr>
          <a:xfrm>
            <a:off x="5807968" y="1659602"/>
            <a:ext cx="2640927" cy="4921250"/>
            <a:chOff x="5680684" y="0"/>
            <a:chExt cx="2640927" cy="4921250"/>
          </a:xfrm>
        </p:grpSpPr>
        <p:sp>
          <p:nvSpPr>
            <p:cNvPr id="33" name="矩形: 圆角 32">
              <a:extLst>
                <a:ext uri="{FF2B5EF4-FFF2-40B4-BE49-F238E27FC236}">
                  <a16:creationId xmlns:a16="http://schemas.microsoft.com/office/drawing/2014/main" id="{C451A802-A829-4071-B6DB-F5A69661D7DF}"/>
                </a:ext>
              </a:extLst>
            </p:cNvPr>
            <p:cNvSpPr/>
            <p:nvPr/>
          </p:nvSpPr>
          <p:spPr>
            <a:xfrm>
              <a:off x="5680684" y="0"/>
              <a:ext cx="2640927" cy="492125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矩形: 圆角 4">
              <a:extLst>
                <a:ext uri="{FF2B5EF4-FFF2-40B4-BE49-F238E27FC236}">
                  <a16:creationId xmlns:a16="http://schemas.microsoft.com/office/drawing/2014/main" id="{A5AA8C9C-D576-47B5-B3C0-17F122DB271A}"/>
                </a:ext>
              </a:extLst>
            </p:cNvPr>
            <p:cNvSpPr txBox="1"/>
            <p:nvPr/>
          </p:nvSpPr>
          <p:spPr>
            <a:xfrm>
              <a:off x="5680684" y="0"/>
              <a:ext cx="2640927" cy="14763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zh-CN" altLang="en-US" sz="3200" b="1" kern="1200" dirty="0"/>
                <a:t>按能量关系分类</a:t>
              </a:r>
              <a:endParaRPr lang="zh-CN" altLang="en-US" sz="3200" kern="1200" dirty="0"/>
            </a:p>
          </p:txBody>
        </p:sp>
      </p:grpSp>
      <p:grpSp>
        <p:nvGrpSpPr>
          <p:cNvPr id="35" name="组合 34">
            <a:extLst>
              <a:ext uri="{FF2B5EF4-FFF2-40B4-BE49-F238E27FC236}">
                <a16:creationId xmlns:a16="http://schemas.microsoft.com/office/drawing/2014/main" id="{75FDB448-AE1C-4152-83D4-874104598D08}"/>
              </a:ext>
            </a:extLst>
          </p:cNvPr>
          <p:cNvGrpSpPr/>
          <p:nvPr/>
        </p:nvGrpSpPr>
        <p:grpSpPr>
          <a:xfrm>
            <a:off x="8616280" y="1676102"/>
            <a:ext cx="2640927" cy="4921250"/>
            <a:chOff x="8519681" y="0"/>
            <a:chExt cx="2640927" cy="4921250"/>
          </a:xfrm>
        </p:grpSpPr>
        <p:sp>
          <p:nvSpPr>
            <p:cNvPr id="36" name="矩形: 圆角 35">
              <a:extLst>
                <a:ext uri="{FF2B5EF4-FFF2-40B4-BE49-F238E27FC236}">
                  <a16:creationId xmlns:a16="http://schemas.microsoft.com/office/drawing/2014/main" id="{F5D672E9-1AAF-4C75-BFFA-AC49ED11F518}"/>
                </a:ext>
              </a:extLst>
            </p:cNvPr>
            <p:cNvSpPr/>
            <p:nvPr/>
          </p:nvSpPr>
          <p:spPr>
            <a:xfrm>
              <a:off x="8519681" y="0"/>
              <a:ext cx="2640927" cy="492125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7" name="矩形: 圆角 4">
              <a:extLst>
                <a:ext uri="{FF2B5EF4-FFF2-40B4-BE49-F238E27FC236}">
                  <a16:creationId xmlns:a16="http://schemas.microsoft.com/office/drawing/2014/main" id="{1803078F-1231-4D10-A4DB-567373AA7CD0}"/>
                </a:ext>
              </a:extLst>
            </p:cNvPr>
            <p:cNvSpPr txBox="1"/>
            <p:nvPr/>
          </p:nvSpPr>
          <p:spPr>
            <a:xfrm>
              <a:off x="8519681" y="0"/>
              <a:ext cx="2640927" cy="14763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zh-CN" altLang="en-US" sz="3200" b="1" kern="1200" dirty="0"/>
                <a:t>按信号转化方式分类</a:t>
              </a:r>
              <a:endParaRPr lang="zh-CN" altLang="en-US" sz="3200" kern="1200" dirty="0"/>
            </a:p>
          </p:txBody>
        </p:sp>
      </p:grpSp>
      <p:grpSp>
        <p:nvGrpSpPr>
          <p:cNvPr id="38" name="组合 37">
            <a:extLst>
              <a:ext uri="{FF2B5EF4-FFF2-40B4-BE49-F238E27FC236}">
                <a16:creationId xmlns:a16="http://schemas.microsoft.com/office/drawing/2014/main" id="{39C63EDA-7FC2-42B3-9E86-1B362270EA9C}"/>
              </a:ext>
            </a:extLst>
          </p:cNvPr>
          <p:cNvGrpSpPr/>
          <p:nvPr/>
        </p:nvGrpSpPr>
        <p:grpSpPr>
          <a:xfrm>
            <a:off x="3190414" y="3117377"/>
            <a:ext cx="2112741" cy="1483824"/>
            <a:chOff x="3105780" y="1477816"/>
            <a:chExt cx="2112741" cy="1483824"/>
          </a:xfrm>
        </p:grpSpPr>
        <p:sp>
          <p:nvSpPr>
            <p:cNvPr id="42" name="矩形: 圆角 41">
              <a:extLst>
                <a:ext uri="{FF2B5EF4-FFF2-40B4-BE49-F238E27FC236}">
                  <a16:creationId xmlns:a16="http://schemas.microsoft.com/office/drawing/2014/main" id="{29A73CFD-240C-4916-8807-9A26E6DACE98}"/>
                </a:ext>
              </a:extLst>
            </p:cNvPr>
            <p:cNvSpPr/>
            <p:nvPr/>
          </p:nvSpPr>
          <p:spPr>
            <a:xfrm>
              <a:off x="3105780" y="1477816"/>
              <a:ext cx="2112741" cy="148382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矩形: 圆角 4">
              <a:extLst>
                <a:ext uri="{FF2B5EF4-FFF2-40B4-BE49-F238E27FC236}">
                  <a16:creationId xmlns:a16="http://schemas.microsoft.com/office/drawing/2014/main" id="{70B5A330-A4AC-4D0E-9BD4-DC92AC5BEDED}"/>
                </a:ext>
              </a:extLst>
            </p:cNvPr>
            <p:cNvSpPr txBox="1"/>
            <p:nvPr/>
          </p:nvSpPr>
          <p:spPr>
            <a:xfrm>
              <a:off x="3149240" y="1521276"/>
              <a:ext cx="2025821" cy="13969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28575" rIns="38100" bIns="28575" numCol="1" spcCol="1270" anchor="ctr" anchorCtr="0">
              <a:noAutofit/>
            </a:bodyPr>
            <a:lstStyle/>
            <a:p>
              <a:pPr marL="0" lvl="0" indent="0" algn="ctr" defTabSz="666750" rtl="0">
                <a:lnSpc>
                  <a:spcPct val="90000"/>
                </a:lnSpc>
                <a:spcBef>
                  <a:spcPct val="0"/>
                </a:spcBef>
                <a:spcAft>
                  <a:spcPct val="35000"/>
                </a:spcAft>
                <a:buNone/>
              </a:pPr>
              <a:r>
                <a:rPr lang="zh-CN" sz="1500" kern="1200" dirty="0"/>
                <a:t>电参数型：</a:t>
              </a:r>
              <a:endParaRPr lang="en-US" altLang="zh-CN" sz="1500" kern="1200" dirty="0"/>
            </a:p>
            <a:p>
              <a:pPr marL="0" lvl="0" indent="0" algn="ctr" defTabSz="666750" rtl="0">
                <a:lnSpc>
                  <a:spcPct val="90000"/>
                </a:lnSpc>
                <a:spcBef>
                  <a:spcPct val="0"/>
                </a:spcBef>
                <a:spcAft>
                  <a:spcPct val="35000"/>
                </a:spcAft>
                <a:buNone/>
              </a:pPr>
              <a:r>
                <a:rPr lang="zh-CN" sz="1500" kern="1200" dirty="0"/>
                <a:t>电阻式</a:t>
              </a:r>
              <a:r>
                <a:rPr lang="zh-CN" altLang="en-US" sz="1500" kern="1200" dirty="0"/>
                <a:t>，</a:t>
              </a:r>
              <a:r>
                <a:rPr lang="zh-CN" sz="1500" kern="1200" dirty="0"/>
                <a:t>电感式</a:t>
              </a:r>
              <a:endParaRPr lang="en-US" altLang="zh-CN" sz="1500" kern="1200" dirty="0"/>
            </a:p>
            <a:p>
              <a:pPr marL="0" lvl="0" indent="0" algn="ctr" defTabSz="666750" rtl="0">
                <a:lnSpc>
                  <a:spcPct val="90000"/>
                </a:lnSpc>
                <a:spcBef>
                  <a:spcPct val="0"/>
                </a:spcBef>
                <a:spcAft>
                  <a:spcPct val="35000"/>
                </a:spcAft>
                <a:buNone/>
              </a:pPr>
              <a:r>
                <a:rPr lang="zh-CN" sz="1500" kern="1200" dirty="0"/>
                <a:t>电容式</a:t>
              </a:r>
            </a:p>
          </p:txBody>
        </p:sp>
      </p:grpSp>
      <p:grpSp>
        <p:nvGrpSpPr>
          <p:cNvPr id="39" name="组合 38">
            <a:extLst>
              <a:ext uri="{FF2B5EF4-FFF2-40B4-BE49-F238E27FC236}">
                <a16:creationId xmlns:a16="http://schemas.microsoft.com/office/drawing/2014/main" id="{A36E9F7F-5264-44BB-877F-F698DDAB7728}"/>
              </a:ext>
            </a:extLst>
          </p:cNvPr>
          <p:cNvGrpSpPr/>
          <p:nvPr/>
        </p:nvGrpSpPr>
        <p:grpSpPr>
          <a:xfrm>
            <a:off x="3190414" y="4829482"/>
            <a:ext cx="2112741" cy="1483824"/>
            <a:chOff x="3105780" y="3189921"/>
            <a:chExt cx="2112741" cy="1483824"/>
          </a:xfrm>
        </p:grpSpPr>
        <p:sp>
          <p:nvSpPr>
            <p:cNvPr id="40" name="矩形: 圆角 39">
              <a:extLst>
                <a:ext uri="{FF2B5EF4-FFF2-40B4-BE49-F238E27FC236}">
                  <a16:creationId xmlns:a16="http://schemas.microsoft.com/office/drawing/2014/main" id="{8898B346-5CE1-43F3-957B-A05FEC5EB18C}"/>
                </a:ext>
              </a:extLst>
            </p:cNvPr>
            <p:cNvSpPr/>
            <p:nvPr/>
          </p:nvSpPr>
          <p:spPr>
            <a:xfrm>
              <a:off x="3105780" y="3189921"/>
              <a:ext cx="2112741" cy="148382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矩形: 圆角 6">
              <a:extLst>
                <a:ext uri="{FF2B5EF4-FFF2-40B4-BE49-F238E27FC236}">
                  <a16:creationId xmlns:a16="http://schemas.microsoft.com/office/drawing/2014/main" id="{E109D4E9-A454-475F-88F6-6E5DF6C149EA}"/>
                </a:ext>
              </a:extLst>
            </p:cNvPr>
            <p:cNvSpPr txBox="1"/>
            <p:nvPr/>
          </p:nvSpPr>
          <p:spPr>
            <a:xfrm>
              <a:off x="3149240" y="3233381"/>
              <a:ext cx="2025821" cy="13969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28575" rIns="38100" bIns="28575" numCol="1" spcCol="1270" anchor="ctr" anchorCtr="0">
              <a:noAutofit/>
            </a:bodyPr>
            <a:lstStyle/>
            <a:p>
              <a:pPr marL="0" lvl="0" indent="0" algn="ctr" defTabSz="666750" rtl="0">
                <a:lnSpc>
                  <a:spcPct val="90000"/>
                </a:lnSpc>
                <a:spcBef>
                  <a:spcPct val="0"/>
                </a:spcBef>
                <a:spcAft>
                  <a:spcPct val="35000"/>
                </a:spcAft>
                <a:buNone/>
              </a:pPr>
              <a:r>
                <a:rPr lang="zh-CN" sz="1500" kern="1200" dirty="0"/>
                <a:t>电量型</a:t>
              </a:r>
              <a:endParaRPr lang="en-US" altLang="zh-CN" sz="1500" kern="1200" dirty="0"/>
            </a:p>
            <a:p>
              <a:pPr marL="0" lvl="0" indent="0" algn="ctr" defTabSz="666750" rtl="0">
                <a:lnSpc>
                  <a:spcPct val="90000"/>
                </a:lnSpc>
                <a:spcBef>
                  <a:spcPct val="0"/>
                </a:spcBef>
                <a:spcAft>
                  <a:spcPct val="35000"/>
                </a:spcAft>
                <a:buNone/>
              </a:pPr>
              <a:r>
                <a:rPr lang="zh-CN" sz="1500" kern="1200" dirty="0"/>
                <a:t>热电式、压电式、</a:t>
              </a:r>
              <a:endParaRPr lang="en-US" altLang="zh-CN" sz="1500" kern="1200" dirty="0"/>
            </a:p>
            <a:p>
              <a:pPr marL="0" lvl="0" indent="0" algn="ctr" defTabSz="666750" rtl="0">
                <a:lnSpc>
                  <a:spcPct val="90000"/>
                </a:lnSpc>
                <a:spcBef>
                  <a:spcPct val="0"/>
                </a:spcBef>
                <a:spcAft>
                  <a:spcPct val="35000"/>
                </a:spcAft>
                <a:buNone/>
              </a:pPr>
              <a:r>
                <a:rPr lang="zh-CN" sz="1500" kern="1200" dirty="0"/>
                <a:t>光电式、磁电式等</a:t>
              </a:r>
            </a:p>
          </p:txBody>
        </p:sp>
      </p:grpSp>
      <p:grpSp>
        <p:nvGrpSpPr>
          <p:cNvPr id="44" name="组合 43">
            <a:extLst>
              <a:ext uri="{FF2B5EF4-FFF2-40B4-BE49-F238E27FC236}">
                <a16:creationId xmlns:a16="http://schemas.microsoft.com/office/drawing/2014/main" id="{FE3B1F4D-761D-402E-ADE9-813E0162D06A}"/>
              </a:ext>
            </a:extLst>
          </p:cNvPr>
          <p:cNvGrpSpPr/>
          <p:nvPr/>
        </p:nvGrpSpPr>
        <p:grpSpPr>
          <a:xfrm>
            <a:off x="5995119" y="3073917"/>
            <a:ext cx="2112741" cy="1483824"/>
            <a:chOff x="5944777" y="1477816"/>
            <a:chExt cx="2112741" cy="1483824"/>
          </a:xfrm>
        </p:grpSpPr>
        <p:sp>
          <p:nvSpPr>
            <p:cNvPr id="48" name="矩形: 圆角 47">
              <a:extLst>
                <a:ext uri="{FF2B5EF4-FFF2-40B4-BE49-F238E27FC236}">
                  <a16:creationId xmlns:a16="http://schemas.microsoft.com/office/drawing/2014/main" id="{51FFF8D6-48B2-4F75-B0F1-93FAE2A1723D}"/>
                </a:ext>
              </a:extLst>
            </p:cNvPr>
            <p:cNvSpPr/>
            <p:nvPr/>
          </p:nvSpPr>
          <p:spPr>
            <a:xfrm>
              <a:off x="5944777" y="1477816"/>
              <a:ext cx="2112741" cy="148382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矩形: 圆角 4">
              <a:extLst>
                <a:ext uri="{FF2B5EF4-FFF2-40B4-BE49-F238E27FC236}">
                  <a16:creationId xmlns:a16="http://schemas.microsoft.com/office/drawing/2014/main" id="{A3BDA358-8853-41D6-A1B6-A6B8FD18E0DE}"/>
                </a:ext>
              </a:extLst>
            </p:cNvPr>
            <p:cNvSpPr txBox="1"/>
            <p:nvPr/>
          </p:nvSpPr>
          <p:spPr>
            <a:xfrm>
              <a:off x="5988237" y="1521276"/>
              <a:ext cx="2025821" cy="13969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28575" rIns="38100" bIns="28575" numCol="1" spcCol="1270" anchor="ctr" anchorCtr="0">
              <a:noAutofit/>
            </a:bodyPr>
            <a:lstStyle/>
            <a:p>
              <a:pPr marL="0" lvl="0" indent="0" algn="ctr" defTabSz="666750" rtl="0">
                <a:lnSpc>
                  <a:spcPct val="90000"/>
                </a:lnSpc>
                <a:spcBef>
                  <a:spcPct val="0"/>
                </a:spcBef>
                <a:spcAft>
                  <a:spcPct val="35000"/>
                </a:spcAft>
                <a:buNone/>
              </a:pPr>
              <a:r>
                <a:rPr lang="zh-CN" sz="1500" kern="1200" dirty="0"/>
                <a:t>能量转换型</a:t>
              </a:r>
              <a:endParaRPr lang="en-US" altLang="zh-CN" sz="1500" kern="1200" dirty="0"/>
            </a:p>
            <a:p>
              <a:pPr marL="0" lvl="0" indent="0" algn="ctr" defTabSz="666750" rtl="0">
                <a:lnSpc>
                  <a:spcPct val="90000"/>
                </a:lnSpc>
                <a:spcBef>
                  <a:spcPct val="0"/>
                </a:spcBef>
                <a:spcAft>
                  <a:spcPct val="35000"/>
                </a:spcAft>
                <a:buNone/>
              </a:pPr>
              <a:r>
                <a:rPr lang="zh-CN" altLang="en-US" sz="1500" kern="1200" dirty="0"/>
                <a:t>如</a:t>
              </a:r>
              <a:r>
                <a:rPr lang="zh-CN" sz="1500" kern="1200" dirty="0"/>
                <a:t>热电偶、光电池等。</a:t>
              </a:r>
            </a:p>
          </p:txBody>
        </p:sp>
      </p:grpSp>
      <p:grpSp>
        <p:nvGrpSpPr>
          <p:cNvPr id="45" name="组合 44">
            <a:extLst>
              <a:ext uri="{FF2B5EF4-FFF2-40B4-BE49-F238E27FC236}">
                <a16:creationId xmlns:a16="http://schemas.microsoft.com/office/drawing/2014/main" id="{36064EEC-E161-48FC-949D-4D1A6D7E2705}"/>
              </a:ext>
            </a:extLst>
          </p:cNvPr>
          <p:cNvGrpSpPr/>
          <p:nvPr/>
        </p:nvGrpSpPr>
        <p:grpSpPr>
          <a:xfrm>
            <a:off x="6072060" y="4659599"/>
            <a:ext cx="2112741" cy="1483824"/>
            <a:chOff x="5944777" y="3189921"/>
            <a:chExt cx="2112741" cy="1483824"/>
          </a:xfrm>
        </p:grpSpPr>
        <p:sp>
          <p:nvSpPr>
            <p:cNvPr id="46" name="矩形: 圆角 45">
              <a:extLst>
                <a:ext uri="{FF2B5EF4-FFF2-40B4-BE49-F238E27FC236}">
                  <a16:creationId xmlns:a16="http://schemas.microsoft.com/office/drawing/2014/main" id="{E7EDEA96-5CEB-422F-B14D-FA4642C0A450}"/>
                </a:ext>
              </a:extLst>
            </p:cNvPr>
            <p:cNvSpPr/>
            <p:nvPr/>
          </p:nvSpPr>
          <p:spPr>
            <a:xfrm>
              <a:off x="5944777" y="3189921"/>
              <a:ext cx="2112741" cy="148382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矩形: 圆角 6">
              <a:extLst>
                <a:ext uri="{FF2B5EF4-FFF2-40B4-BE49-F238E27FC236}">
                  <a16:creationId xmlns:a16="http://schemas.microsoft.com/office/drawing/2014/main" id="{9511675C-A92B-45E5-84E6-1EDB95D928F0}"/>
                </a:ext>
              </a:extLst>
            </p:cNvPr>
            <p:cNvSpPr txBox="1"/>
            <p:nvPr/>
          </p:nvSpPr>
          <p:spPr>
            <a:xfrm>
              <a:off x="5988237" y="3233381"/>
              <a:ext cx="2025821" cy="13969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28575" rIns="38100" bIns="28575" numCol="1" spcCol="1270" anchor="ctr" anchorCtr="0">
              <a:noAutofit/>
            </a:bodyPr>
            <a:lstStyle/>
            <a:p>
              <a:pPr marL="0" lvl="0" indent="0" algn="ctr" defTabSz="666750" rtl="0">
                <a:lnSpc>
                  <a:spcPct val="90000"/>
                </a:lnSpc>
                <a:spcBef>
                  <a:spcPct val="0"/>
                </a:spcBef>
                <a:spcAft>
                  <a:spcPct val="35000"/>
                </a:spcAft>
                <a:buNone/>
              </a:pPr>
              <a:r>
                <a:rPr lang="zh-CN" sz="1500" kern="1200" dirty="0"/>
                <a:t>能量控制型</a:t>
              </a:r>
              <a:endParaRPr lang="en-US" altLang="zh-CN" sz="1500" kern="1200" dirty="0"/>
            </a:p>
            <a:p>
              <a:pPr marL="0" lvl="0" indent="0" algn="ctr" defTabSz="666750" rtl="0">
                <a:lnSpc>
                  <a:spcPct val="90000"/>
                </a:lnSpc>
                <a:spcBef>
                  <a:spcPct val="0"/>
                </a:spcBef>
                <a:spcAft>
                  <a:spcPct val="35000"/>
                </a:spcAft>
                <a:buNone/>
              </a:pPr>
              <a:r>
                <a:rPr lang="zh-CN" sz="1500" kern="1200" dirty="0"/>
                <a:t>如</a:t>
              </a:r>
              <a:r>
                <a:rPr lang="en-US" sz="1500" kern="1200" dirty="0"/>
                <a:t>R</a:t>
              </a:r>
              <a:r>
                <a:rPr lang="zh-CN" sz="1500" kern="1200" dirty="0"/>
                <a:t>、</a:t>
              </a:r>
              <a:r>
                <a:rPr lang="en-US" sz="1500" kern="1200" dirty="0"/>
                <a:t>L</a:t>
              </a:r>
              <a:r>
                <a:rPr lang="zh-CN" sz="1500" kern="1200" dirty="0"/>
                <a:t>、</a:t>
              </a:r>
              <a:r>
                <a:rPr lang="en-US" sz="1500" kern="1200" dirty="0"/>
                <a:t>C</a:t>
              </a:r>
              <a:r>
                <a:rPr lang="zh-CN" sz="1500" kern="1200" dirty="0"/>
                <a:t>电参数型传感器。</a:t>
              </a:r>
            </a:p>
          </p:txBody>
        </p:sp>
      </p:grpSp>
      <p:grpSp>
        <p:nvGrpSpPr>
          <p:cNvPr id="56" name="组合 55"/>
          <p:cNvGrpSpPr/>
          <p:nvPr/>
        </p:nvGrpSpPr>
        <p:grpSpPr>
          <a:xfrm>
            <a:off x="8832304" y="3185178"/>
            <a:ext cx="2112741" cy="1483824"/>
            <a:chOff x="8783774" y="1477816"/>
            <a:chExt cx="2112741" cy="1483824"/>
          </a:xfrm>
        </p:grpSpPr>
        <p:sp>
          <p:nvSpPr>
            <p:cNvPr id="57" name="圆角矩形 56"/>
            <p:cNvSpPr/>
            <p:nvPr/>
          </p:nvSpPr>
          <p:spPr>
            <a:xfrm>
              <a:off x="8783774" y="1477816"/>
              <a:ext cx="2112741" cy="148382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圆角矩形 4"/>
            <p:cNvSpPr/>
            <p:nvPr/>
          </p:nvSpPr>
          <p:spPr>
            <a:xfrm>
              <a:off x="8827234" y="1521276"/>
              <a:ext cx="2025821" cy="13969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lang="zh-CN" sz="1500" kern="1200" dirty="0"/>
                <a:t>结构型</a:t>
              </a:r>
              <a:endParaRPr lang="en-US" altLang="zh-CN" sz="1500" kern="1200" dirty="0"/>
            </a:p>
            <a:p>
              <a:pPr lvl="0" algn="ctr" defTabSz="666750" rtl="0">
                <a:lnSpc>
                  <a:spcPct val="90000"/>
                </a:lnSpc>
                <a:spcBef>
                  <a:spcPct val="0"/>
                </a:spcBef>
                <a:spcAft>
                  <a:spcPct val="35000"/>
                </a:spcAft>
              </a:pPr>
              <a:r>
                <a:rPr lang="zh-CN" sz="1500" kern="1200" dirty="0"/>
                <a:t>转换元件结构参数变化实现信号转换，常包括敏感元件和变换器</a:t>
              </a:r>
              <a:endParaRPr lang="en-US" altLang="zh-CN" sz="1500" kern="1200" dirty="0"/>
            </a:p>
            <a:p>
              <a:pPr lvl="0" algn="ctr" defTabSz="666750" rtl="0">
                <a:lnSpc>
                  <a:spcPct val="90000"/>
                </a:lnSpc>
                <a:spcBef>
                  <a:spcPct val="0"/>
                </a:spcBef>
                <a:spcAft>
                  <a:spcPct val="35000"/>
                </a:spcAft>
              </a:pPr>
              <a:r>
                <a:rPr lang="zh-CN" altLang="en-US" sz="1500" kern="1200" dirty="0"/>
                <a:t>如</a:t>
              </a:r>
              <a:r>
                <a:rPr lang="en-US" altLang="zh-CN" sz="1500" kern="1200" dirty="0"/>
                <a:t>MEMS</a:t>
              </a:r>
              <a:r>
                <a:rPr lang="zh-CN" altLang="en-US" sz="1500" kern="1200" dirty="0"/>
                <a:t>加速度传感器</a:t>
              </a:r>
              <a:endParaRPr lang="zh-CN" sz="1500" kern="1200" dirty="0"/>
            </a:p>
          </p:txBody>
        </p:sp>
      </p:grpSp>
      <p:grpSp>
        <p:nvGrpSpPr>
          <p:cNvPr id="59" name="组合 58"/>
          <p:cNvGrpSpPr/>
          <p:nvPr/>
        </p:nvGrpSpPr>
        <p:grpSpPr>
          <a:xfrm>
            <a:off x="8856915" y="4872942"/>
            <a:ext cx="2112741" cy="1483824"/>
            <a:chOff x="8783774" y="3189921"/>
            <a:chExt cx="2112741" cy="1483824"/>
          </a:xfrm>
        </p:grpSpPr>
        <p:sp>
          <p:nvSpPr>
            <p:cNvPr id="60" name="圆角矩形 59"/>
            <p:cNvSpPr/>
            <p:nvPr/>
          </p:nvSpPr>
          <p:spPr>
            <a:xfrm>
              <a:off x="8783774" y="3189921"/>
              <a:ext cx="2112741" cy="148382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 name="圆角矩形 4"/>
            <p:cNvSpPr/>
            <p:nvPr/>
          </p:nvSpPr>
          <p:spPr>
            <a:xfrm>
              <a:off x="8827234" y="3233381"/>
              <a:ext cx="2025821" cy="13969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lang="zh-CN" sz="1500" kern="1200" dirty="0"/>
                <a:t>物性型</a:t>
              </a:r>
              <a:endParaRPr lang="en-US" altLang="zh-CN" sz="1500" kern="1200" dirty="0"/>
            </a:p>
            <a:p>
              <a:pPr lvl="0" algn="ctr" defTabSz="666750" rtl="0">
                <a:lnSpc>
                  <a:spcPct val="90000"/>
                </a:lnSpc>
                <a:spcBef>
                  <a:spcPct val="0"/>
                </a:spcBef>
                <a:spcAft>
                  <a:spcPct val="35000"/>
                </a:spcAft>
              </a:pPr>
              <a:r>
                <a:rPr lang="zh-CN" sz="1500" kern="1200" dirty="0"/>
                <a:t>以转换元件物理特性变化实现信号转换</a:t>
              </a:r>
              <a:endParaRPr lang="en-US" altLang="zh-CN" sz="1500" kern="1200" dirty="0"/>
            </a:p>
            <a:p>
              <a:pPr lvl="0" algn="ctr" defTabSz="666750" rtl="0">
                <a:lnSpc>
                  <a:spcPct val="90000"/>
                </a:lnSpc>
                <a:spcBef>
                  <a:spcPct val="0"/>
                </a:spcBef>
                <a:spcAft>
                  <a:spcPct val="35000"/>
                </a:spcAft>
              </a:pPr>
              <a:r>
                <a:rPr lang="zh-CN" sz="1500" kern="1200" dirty="0"/>
                <a:t>如</a:t>
              </a:r>
              <a:r>
                <a:rPr lang="zh-CN" altLang="en-US" sz="1500" kern="1200" dirty="0"/>
                <a:t>热</a:t>
              </a:r>
              <a:r>
                <a:rPr lang="zh-CN" sz="1500" kern="1200" dirty="0"/>
                <a:t>电阻，热电偶</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9859" y="975600"/>
            <a:ext cx="3585902" cy="576000"/>
          </a:xfrm>
        </p:spPr>
        <p:txBody>
          <a:bodyPr>
            <a:normAutofit/>
          </a:bodyPr>
          <a:lstStyle/>
          <a:p>
            <a:r>
              <a:rPr lang="zh-CN" altLang="en-US" dirty="0"/>
              <a:t>光电效应</a:t>
            </a:r>
          </a:p>
        </p:txBody>
      </p:sp>
      <p:sp>
        <p:nvSpPr>
          <p:cNvPr id="9" name="Rectangle 6">
            <a:extLst>
              <a:ext uri="{FF2B5EF4-FFF2-40B4-BE49-F238E27FC236}">
                <a16:creationId xmlns:a16="http://schemas.microsoft.com/office/drawing/2014/main" id="{AE0708A0-24E6-403D-8116-BB699985595B}"/>
              </a:ext>
            </a:extLst>
          </p:cNvPr>
          <p:cNvSpPr>
            <a:spLocks noChangeArrowheads="1"/>
          </p:cNvSpPr>
          <p:nvPr/>
        </p:nvSpPr>
        <p:spPr bwMode="auto">
          <a:xfrm>
            <a:off x="2109267" y="1727575"/>
            <a:ext cx="8172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a:latin typeface="黑体" panose="02010609060101010101" pitchFamily="49" charset="-122"/>
                <a:ea typeface="黑体" panose="02010609060101010101" pitchFamily="49" charset="-122"/>
              </a:rPr>
              <a:t>光电传感器是将</a:t>
            </a:r>
            <a:r>
              <a:rPr lang="zh-CN" altLang="en-US" sz="2000" b="1" dirty="0">
                <a:solidFill>
                  <a:srgbClr val="FF0000"/>
                </a:solidFill>
                <a:latin typeface="黑体" panose="02010609060101010101" pitchFamily="49" charset="-122"/>
                <a:ea typeface="黑体" panose="02010609060101010101" pitchFamily="49" charset="-122"/>
              </a:rPr>
              <a:t>光量转换为电量</a:t>
            </a:r>
            <a:r>
              <a:rPr lang="zh-CN" altLang="en-US" sz="2000" b="1" dirty="0">
                <a:latin typeface="黑体" panose="02010609060101010101" pitchFamily="49" charset="-122"/>
                <a:ea typeface="黑体" panose="02010609060101010101" pitchFamily="49" charset="-122"/>
              </a:rPr>
              <a:t>。光电器件的物理基础是</a:t>
            </a:r>
            <a:r>
              <a:rPr lang="zh-CN" altLang="en-US" sz="2000" b="1" u="sng" dirty="0">
                <a:solidFill>
                  <a:srgbClr val="990033"/>
                </a:solidFill>
                <a:latin typeface="黑体" panose="02010609060101010101" pitchFamily="49" charset="-122"/>
                <a:ea typeface="黑体" panose="02010609060101010101" pitchFamily="49" charset="-122"/>
              </a:rPr>
              <a:t>光电效应</a:t>
            </a:r>
            <a:r>
              <a:rPr lang="zh-CN" altLang="en-US" sz="2000" b="1" dirty="0">
                <a:latin typeface="黑体" panose="02010609060101010101" pitchFamily="49" charset="-122"/>
                <a:ea typeface="黑体" panose="02010609060101010101" pitchFamily="49" charset="-122"/>
              </a:rPr>
              <a:t>。 </a:t>
            </a:r>
          </a:p>
        </p:txBody>
      </p:sp>
      <p:pic>
        <p:nvPicPr>
          <p:cNvPr id="10" name="Picture 9">
            <a:extLst>
              <a:ext uri="{FF2B5EF4-FFF2-40B4-BE49-F238E27FC236}">
                <a16:creationId xmlns:a16="http://schemas.microsoft.com/office/drawing/2014/main" id="{51B07DF9-0B27-4FCD-ABE0-8472CF3F4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6338" y="2851189"/>
            <a:ext cx="4952231" cy="2886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pic>
      <p:sp>
        <p:nvSpPr>
          <p:cNvPr id="11" name="Text Box 10">
            <a:extLst>
              <a:ext uri="{FF2B5EF4-FFF2-40B4-BE49-F238E27FC236}">
                <a16:creationId xmlns:a16="http://schemas.microsoft.com/office/drawing/2014/main" id="{7D197529-8BEB-4C8C-9F3A-D9C5E2257CCF}"/>
              </a:ext>
            </a:extLst>
          </p:cNvPr>
          <p:cNvSpPr txBox="1">
            <a:spLocks noChangeArrowheads="1"/>
          </p:cNvSpPr>
          <p:nvPr/>
        </p:nvSpPr>
        <p:spPr bwMode="auto">
          <a:xfrm>
            <a:off x="407368" y="2863103"/>
            <a:ext cx="5077021"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u="sng" dirty="0">
                <a:solidFill>
                  <a:srgbClr val="990033"/>
                </a:solidFill>
                <a:latin typeface="黑体" panose="02010609060101010101" pitchFamily="49" charset="-122"/>
                <a:ea typeface="黑体" panose="02010609060101010101" pitchFamily="49" charset="-122"/>
              </a:rPr>
              <a:t>光电效应：</a:t>
            </a:r>
            <a:r>
              <a:rPr lang="zh-CN" altLang="en-US" sz="2000" dirty="0">
                <a:latin typeface="黑体" panose="02010609060101010101" pitchFamily="49" charset="-122"/>
                <a:ea typeface="黑体" panose="02010609060101010101" pitchFamily="49" charset="-122"/>
              </a:rPr>
              <a:t>是指光照射在物体上，物体的电子吸收光子的能量而释放电子的现象。</a:t>
            </a:r>
            <a:endParaRPr lang="en-US" altLang="zh-CN" sz="2000" dirty="0">
              <a:latin typeface="黑体" panose="02010609060101010101" pitchFamily="49" charset="-122"/>
              <a:ea typeface="黑体" panose="02010609060101010101" pitchFamily="49" charset="-122"/>
            </a:endParaRPr>
          </a:p>
          <a:p>
            <a:pPr eaLnBrk="1" hangingPunct="1">
              <a:spcBef>
                <a:spcPct val="0"/>
              </a:spcBef>
              <a:buFontTx/>
              <a:buNone/>
            </a:pPr>
            <a:endParaRPr lang="en-US" altLang="zh-CN" sz="2000" dirty="0">
              <a:latin typeface="黑体" panose="02010609060101010101" pitchFamily="49" charset="-122"/>
              <a:ea typeface="黑体" panose="02010609060101010101" pitchFamily="49" charset="-122"/>
            </a:endParaRPr>
          </a:p>
          <a:p>
            <a:pPr eaLnBrk="1" hangingPunct="1">
              <a:spcBef>
                <a:spcPct val="0"/>
              </a:spcBef>
              <a:buFontTx/>
              <a:buNone/>
            </a:pPr>
            <a:r>
              <a:rPr lang="zh-CN" altLang="en-US" sz="2000" dirty="0">
                <a:latin typeface="黑体" panose="02010609060101010101" pitchFamily="49" charset="-122"/>
                <a:ea typeface="黑体" panose="02010609060101010101" pitchFamily="49" charset="-122"/>
              </a:rPr>
              <a:t>释放的电子称为光电子</a:t>
            </a:r>
            <a:endParaRPr lang="en-US" altLang="zh-CN" sz="2000" dirty="0">
              <a:latin typeface="黑体" panose="02010609060101010101" pitchFamily="49" charset="-122"/>
              <a:ea typeface="黑体" panose="02010609060101010101" pitchFamily="49" charset="-122"/>
            </a:endParaRPr>
          </a:p>
          <a:p>
            <a:pPr eaLnBrk="1" hangingPunct="1">
              <a:spcBef>
                <a:spcPct val="0"/>
              </a:spcBef>
              <a:buFontTx/>
              <a:buNone/>
            </a:pPr>
            <a:endParaRPr lang="en-US" altLang="zh-CN" sz="2000" dirty="0">
              <a:latin typeface="黑体" panose="02010609060101010101" pitchFamily="49" charset="-122"/>
              <a:ea typeface="黑体" panose="02010609060101010101" pitchFamily="49" charset="-122"/>
            </a:endParaRPr>
          </a:p>
          <a:p>
            <a:pPr eaLnBrk="1" hangingPunct="1">
              <a:spcBef>
                <a:spcPct val="0"/>
              </a:spcBef>
              <a:buFontTx/>
              <a:buNone/>
            </a:pPr>
            <a:r>
              <a:rPr lang="zh-CN" altLang="en-US" sz="2000" dirty="0">
                <a:latin typeface="黑体" panose="02010609060101010101" pitchFamily="49" charset="-122"/>
                <a:ea typeface="黑体" panose="02010609060101010101" pitchFamily="49" charset="-122"/>
              </a:rPr>
              <a:t>能产生光电效应的物质成为光电材料</a:t>
            </a:r>
            <a:endParaRPr lang="en-US" altLang="zh-CN" sz="2000" dirty="0">
              <a:latin typeface="黑体" panose="02010609060101010101" pitchFamily="49" charset="-122"/>
              <a:ea typeface="黑体" panose="02010609060101010101" pitchFamily="49" charset="-122"/>
            </a:endParaRPr>
          </a:p>
          <a:p>
            <a:pPr eaLnBrk="1" hangingPunct="1">
              <a:spcBef>
                <a:spcPct val="0"/>
              </a:spcBef>
              <a:buFontTx/>
              <a:buNone/>
            </a:pPr>
            <a:endParaRPr lang="en-US" altLang="zh-CN" sz="2000" dirty="0">
              <a:latin typeface="黑体" panose="02010609060101010101" pitchFamily="49" charset="-122"/>
              <a:ea typeface="黑体" panose="02010609060101010101" pitchFamily="49" charset="-122"/>
            </a:endParaRPr>
          </a:p>
          <a:p>
            <a:pPr eaLnBrk="1" hangingPunct="1">
              <a:spcBef>
                <a:spcPct val="0"/>
              </a:spcBef>
              <a:buFontTx/>
              <a:buNone/>
            </a:pPr>
            <a:r>
              <a:rPr lang="zh-CN" altLang="en-US" sz="2000" dirty="0">
                <a:latin typeface="黑体" panose="02010609060101010101" pitchFamily="49" charset="-122"/>
                <a:ea typeface="黑体" panose="02010609060101010101" pitchFamily="49" charset="-122"/>
              </a:rPr>
              <a:t>光电效应可分成</a:t>
            </a:r>
            <a:r>
              <a:rPr lang="zh-CN" altLang="en-US" sz="2000" u="sng" dirty="0">
                <a:solidFill>
                  <a:srgbClr val="990033"/>
                </a:solidFill>
                <a:latin typeface="黑体" panose="02010609060101010101" pitchFamily="49" charset="-122"/>
                <a:ea typeface="黑体" panose="02010609060101010101" pitchFamily="49" charset="-122"/>
              </a:rPr>
              <a:t>外光电效应、内光电效应以及光生伏特效应三</a:t>
            </a:r>
            <a:r>
              <a:rPr lang="zh-CN" altLang="en-US" sz="2000" dirty="0">
                <a:latin typeface="黑体" panose="02010609060101010101" pitchFamily="49" charset="-122"/>
                <a:ea typeface="黑体" panose="02010609060101010101" pitchFamily="49" charset="-122"/>
              </a:rPr>
              <a:t>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灯片编号占位符 5">
            <a:extLst>
              <a:ext uri="{FF2B5EF4-FFF2-40B4-BE49-F238E27FC236}">
                <a16:creationId xmlns:a16="http://schemas.microsoft.com/office/drawing/2014/main" id="{CF1E2C80-BD1A-4A30-A4B6-F61767BD71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75803BD-D74C-4C93-A3EC-3C0C5161BED8}" type="slidenum">
              <a:rPr lang="en-US" altLang="zh-CN" sz="1000">
                <a:solidFill>
                  <a:schemeClr val="bg1"/>
                </a:solidFill>
                <a:ea typeface="隶书" panose="02010509060101010101" pitchFamily="49" charset="-122"/>
              </a:rPr>
              <a:pPr>
                <a:spcBef>
                  <a:spcPct val="0"/>
                </a:spcBef>
                <a:buFontTx/>
                <a:buNone/>
              </a:pPr>
              <a:t>91</a:t>
            </a:fld>
            <a:endParaRPr lang="en-US" altLang="zh-CN" sz="1000">
              <a:solidFill>
                <a:schemeClr val="bg1"/>
              </a:solidFill>
              <a:ea typeface="隶书" panose="02010509060101010101" pitchFamily="49" charset="-122"/>
            </a:endParaRPr>
          </a:p>
        </p:txBody>
      </p:sp>
      <p:sp>
        <p:nvSpPr>
          <p:cNvPr id="1067010" name="Rectangle 2">
            <a:extLst>
              <a:ext uri="{FF2B5EF4-FFF2-40B4-BE49-F238E27FC236}">
                <a16:creationId xmlns:a16="http://schemas.microsoft.com/office/drawing/2014/main" id="{8F81326F-5F4C-4ACF-9639-EB9DC8C59919}"/>
              </a:ext>
            </a:extLst>
          </p:cNvPr>
          <p:cNvSpPr>
            <a:spLocks noGrp="1" noChangeArrowheads="1"/>
          </p:cNvSpPr>
          <p:nvPr>
            <p:ph type="title"/>
          </p:nvPr>
        </p:nvSpPr>
        <p:spPr>
          <a:xfrm>
            <a:off x="349859" y="1481742"/>
            <a:ext cx="11146741" cy="1223962"/>
          </a:xfrm>
        </p:spPr>
        <p:txBody>
          <a:bodyPr/>
          <a:lstStyle/>
          <a:p>
            <a:pPr algn="just" eaLnBrk="1" hangingPunct="1">
              <a:defRPr/>
            </a:pPr>
            <a:r>
              <a:rPr lang="en-US" altLang="zh-CN" sz="2800" dirty="0">
                <a:solidFill>
                  <a:srgbClr val="000066"/>
                </a:solidFill>
                <a:latin typeface="华文仿宋" pitchFamily="2" charset="-122"/>
                <a:ea typeface="华文仿宋" pitchFamily="2" charset="-122"/>
              </a:rPr>
              <a:t>       1905</a:t>
            </a:r>
            <a:r>
              <a:rPr lang="zh-CN" altLang="en-US" sz="2800" dirty="0">
                <a:solidFill>
                  <a:srgbClr val="000066"/>
                </a:solidFill>
                <a:latin typeface="华文仿宋" pitchFamily="2" charset="-122"/>
                <a:ea typeface="华文仿宋" pitchFamily="2" charset="-122"/>
              </a:rPr>
              <a:t>年德国物理学家爱因斯坦用光量子学说解释了光电发射效应，为此而获得</a:t>
            </a:r>
            <a:r>
              <a:rPr lang="en-US" altLang="zh-CN" sz="2800" dirty="0">
                <a:solidFill>
                  <a:srgbClr val="000066"/>
                </a:solidFill>
                <a:latin typeface="华文仿宋" pitchFamily="2" charset="-122"/>
                <a:ea typeface="华文仿宋" pitchFamily="2" charset="-122"/>
              </a:rPr>
              <a:t>1921</a:t>
            </a:r>
            <a:r>
              <a:rPr lang="zh-CN" altLang="en-US" sz="2800" dirty="0">
                <a:solidFill>
                  <a:srgbClr val="000066"/>
                </a:solidFill>
                <a:latin typeface="华文仿宋" pitchFamily="2" charset="-122"/>
                <a:ea typeface="华文仿宋" pitchFamily="2" charset="-122"/>
              </a:rPr>
              <a:t>年诺贝尔物理学奖</a:t>
            </a:r>
            <a:r>
              <a:rPr lang="zh-CN" altLang="en-US" sz="2800" dirty="0">
                <a:solidFill>
                  <a:srgbClr val="000066"/>
                </a:solidFill>
                <a:effectLst>
                  <a:outerShdw blurRad="38100" dist="38100" dir="2700000" algn="tl">
                    <a:srgbClr val="C0C0C0"/>
                  </a:outerShdw>
                </a:effectLst>
                <a:latin typeface="宋体" pitchFamily="2" charset="-122"/>
              </a:rPr>
              <a:t>。</a:t>
            </a:r>
            <a:r>
              <a:rPr lang="zh-CN" altLang="en-US" dirty="0">
                <a:latin typeface="Times New Roman" pitchFamily="18" charset="0"/>
              </a:rPr>
              <a:t> </a:t>
            </a:r>
          </a:p>
        </p:txBody>
      </p:sp>
      <p:pic>
        <p:nvPicPr>
          <p:cNvPr id="60421" name="Picture 7">
            <a:extLst>
              <a:ext uri="{FF2B5EF4-FFF2-40B4-BE49-F238E27FC236}">
                <a16:creationId xmlns:a16="http://schemas.microsoft.com/office/drawing/2014/main" id="{8D2C5D28-C538-4B51-910C-035286C27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3864" y="2635845"/>
            <a:ext cx="2916237"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pic>
      <p:pic>
        <p:nvPicPr>
          <p:cNvPr id="60422" name="Picture 9" descr="http://upload.uschinapress.com/2014/1210/1418256431290.jpg">
            <a:extLst>
              <a:ext uri="{FF2B5EF4-FFF2-40B4-BE49-F238E27FC236}">
                <a16:creationId xmlns:a16="http://schemas.microsoft.com/office/drawing/2014/main" id="{CBF6BE0F-2B57-4256-A81F-8AF0BA36C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9551" y="2599332"/>
            <a:ext cx="2740025" cy="370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a:extLst>
              <a:ext uri="{FF2B5EF4-FFF2-40B4-BE49-F238E27FC236}">
                <a16:creationId xmlns:a16="http://schemas.microsoft.com/office/drawing/2014/main" id="{3A3139A3-E2D8-4AEB-9037-A1CE5A981915}"/>
              </a:ext>
            </a:extLst>
          </p:cNvPr>
          <p:cNvSpPr txBox="1">
            <a:spLocks/>
          </p:cNvSpPr>
          <p:nvPr/>
        </p:nvSpPr>
        <p:spPr>
          <a:xfrm>
            <a:off x="349859" y="975600"/>
            <a:ext cx="3585902" cy="57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fontAlgn="auto">
              <a:spcAft>
                <a:spcPts val="0"/>
              </a:spcAft>
            </a:pPr>
            <a:r>
              <a:rPr lang="zh-CN" altLang="en-US" b="1" dirty="0">
                <a:solidFill>
                  <a:schemeClr val="accent1"/>
                </a:solidFill>
              </a:rPr>
              <a:t>光电效应</a:t>
            </a:r>
          </a:p>
        </p:txBody>
      </p:sp>
    </p:spTree>
  </p:cSld>
  <p:clrMapOvr>
    <a:masterClrMapping/>
  </p:clrMapOvr>
  <p:transition advTm="147500">
    <p:blinds/>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灯片编号占位符 5">
            <a:extLst>
              <a:ext uri="{FF2B5EF4-FFF2-40B4-BE49-F238E27FC236}">
                <a16:creationId xmlns:a16="http://schemas.microsoft.com/office/drawing/2014/main" id="{CF1E2C80-BD1A-4A30-A4B6-F61767BD71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75803BD-D74C-4C93-A3EC-3C0C5161BED8}" type="slidenum">
              <a:rPr lang="en-US" altLang="zh-CN" sz="1000">
                <a:solidFill>
                  <a:schemeClr val="bg1"/>
                </a:solidFill>
                <a:ea typeface="隶书" panose="02010509060101010101" pitchFamily="49" charset="-122"/>
              </a:rPr>
              <a:pPr>
                <a:spcBef>
                  <a:spcPct val="0"/>
                </a:spcBef>
                <a:buFontTx/>
                <a:buNone/>
              </a:pPr>
              <a:t>92</a:t>
            </a:fld>
            <a:endParaRPr lang="en-US" altLang="zh-CN" sz="1000">
              <a:solidFill>
                <a:schemeClr val="bg1"/>
              </a:solidFill>
              <a:ea typeface="隶书" panose="02010509060101010101" pitchFamily="49" charset="-122"/>
            </a:endParaRPr>
          </a:p>
        </p:txBody>
      </p:sp>
      <p:sp>
        <p:nvSpPr>
          <p:cNvPr id="7" name="标题 1">
            <a:extLst>
              <a:ext uri="{FF2B5EF4-FFF2-40B4-BE49-F238E27FC236}">
                <a16:creationId xmlns:a16="http://schemas.microsoft.com/office/drawing/2014/main" id="{3A3139A3-E2D8-4AEB-9037-A1CE5A981915}"/>
              </a:ext>
            </a:extLst>
          </p:cNvPr>
          <p:cNvSpPr txBox="1">
            <a:spLocks/>
          </p:cNvSpPr>
          <p:nvPr/>
        </p:nvSpPr>
        <p:spPr>
          <a:xfrm>
            <a:off x="349859" y="975600"/>
            <a:ext cx="3585902" cy="57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fontAlgn="auto">
              <a:spcAft>
                <a:spcPts val="0"/>
              </a:spcAft>
            </a:pPr>
            <a:r>
              <a:rPr lang="zh-CN" altLang="en-US" b="1" dirty="0">
                <a:solidFill>
                  <a:schemeClr val="accent1"/>
                </a:solidFill>
              </a:rPr>
              <a:t>外光电效应</a:t>
            </a:r>
          </a:p>
        </p:txBody>
      </p:sp>
      <p:sp>
        <p:nvSpPr>
          <p:cNvPr id="9" name="Rectangle 4">
            <a:extLst>
              <a:ext uri="{FF2B5EF4-FFF2-40B4-BE49-F238E27FC236}">
                <a16:creationId xmlns:a16="http://schemas.microsoft.com/office/drawing/2014/main" id="{FA12A78A-C2F3-40BA-9544-385EB2058548}"/>
              </a:ext>
            </a:extLst>
          </p:cNvPr>
          <p:cNvSpPr>
            <a:spLocks noChangeArrowheads="1"/>
          </p:cNvSpPr>
          <p:nvPr/>
        </p:nvSpPr>
        <p:spPr bwMode="auto">
          <a:xfrm>
            <a:off x="623392" y="1717387"/>
            <a:ext cx="57008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a:solidFill>
                  <a:srgbClr val="FF0000"/>
                </a:solidFill>
                <a:latin typeface="黑体" panose="02010609060101010101" pitchFamily="49" charset="-122"/>
                <a:ea typeface="黑体" panose="02010609060101010101" pitchFamily="49" charset="-122"/>
              </a:rPr>
              <a:t>在光线照射下，电子从物体表面逸出的现象。</a:t>
            </a:r>
            <a:endParaRPr lang="zh-CN" altLang="en-US" sz="2000" b="1" dirty="0">
              <a:latin typeface="黑体" panose="02010609060101010101" pitchFamily="49" charset="-122"/>
              <a:ea typeface="黑体" panose="02010609060101010101" pitchFamily="49" charset="-122"/>
            </a:endParaRPr>
          </a:p>
        </p:txBody>
      </p:sp>
      <p:sp>
        <p:nvSpPr>
          <p:cNvPr id="10" name="Text Box 4">
            <a:extLst>
              <a:ext uri="{FF2B5EF4-FFF2-40B4-BE49-F238E27FC236}">
                <a16:creationId xmlns:a16="http://schemas.microsoft.com/office/drawing/2014/main" id="{6509487C-37F9-4B93-951D-0B55598BDB01}"/>
              </a:ext>
            </a:extLst>
          </p:cNvPr>
          <p:cNvSpPr txBox="1">
            <a:spLocks noChangeArrowheads="1"/>
          </p:cNvSpPr>
          <p:nvPr/>
        </p:nvSpPr>
        <p:spPr bwMode="auto">
          <a:xfrm>
            <a:off x="695400" y="2657509"/>
            <a:ext cx="1021665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b="1" dirty="0">
                <a:latin typeface="黑体" panose="02010609060101010101" pitchFamily="49" charset="-122"/>
                <a:ea typeface="黑体" panose="02010609060101010101" pitchFamily="49" charset="-122"/>
              </a:rPr>
              <a:t>基于</a:t>
            </a:r>
            <a:r>
              <a:rPr lang="zh-CN" altLang="en-US" sz="2000" b="1" u="sng" dirty="0">
                <a:latin typeface="华文仿宋" panose="02010600040101010101" pitchFamily="2" charset="-122"/>
                <a:ea typeface="华文仿宋" panose="02010600040101010101" pitchFamily="2" charset="-122"/>
              </a:rPr>
              <a:t>外光电效应</a:t>
            </a:r>
            <a:r>
              <a:rPr lang="zh-CN" altLang="en-US" sz="2000" b="1" dirty="0">
                <a:latin typeface="黑体" panose="02010609060101010101" pitchFamily="49" charset="-122"/>
                <a:ea typeface="黑体" panose="02010609060101010101" pitchFamily="49" charset="-122"/>
              </a:rPr>
              <a:t>的光电器件属于光电发射型器件，有</a:t>
            </a:r>
            <a:r>
              <a:rPr lang="zh-CN" altLang="en-US" sz="2000" b="1" u="sng" dirty="0">
                <a:latin typeface="黑体" panose="02010609060101010101" pitchFamily="49" charset="-122"/>
                <a:ea typeface="黑体" panose="02010609060101010101" pitchFamily="49" charset="-122"/>
              </a:rPr>
              <a:t>光电管、光电倍增管</a:t>
            </a:r>
            <a:r>
              <a:rPr lang="zh-CN" altLang="en-US" sz="2000" b="1" dirty="0">
                <a:latin typeface="黑体" panose="02010609060101010101" pitchFamily="49" charset="-122"/>
                <a:ea typeface="黑体" panose="02010609060101010101" pitchFamily="49" charset="-122"/>
              </a:rPr>
              <a:t>等。光电管有</a:t>
            </a:r>
            <a:r>
              <a:rPr lang="zh-CN" altLang="en-US" sz="2000" b="1" u="sng" dirty="0">
                <a:latin typeface="黑体" panose="02010609060101010101" pitchFamily="49" charset="-122"/>
                <a:ea typeface="黑体" panose="02010609060101010101" pitchFamily="49" charset="-122"/>
              </a:rPr>
              <a:t>真空光电管和充气光电管</a:t>
            </a:r>
            <a:r>
              <a:rPr lang="zh-CN" altLang="en-US" sz="2000" b="1" dirty="0">
                <a:latin typeface="黑体" panose="02010609060101010101" pitchFamily="49" charset="-122"/>
                <a:ea typeface="黑体" panose="02010609060101010101" pitchFamily="49" charset="-122"/>
              </a:rPr>
              <a:t>。</a:t>
            </a:r>
          </a:p>
        </p:txBody>
      </p:sp>
      <p:sp>
        <p:nvSpPr>
          <p:cNvPr id="11" name="Rectangle 8">
            <a:extLst>
              <a:ext uri="{FF2B5EF4-FFF2-40B4-BE49-F238E27FC236}">
                <a16:creationId xmlns:a16="http://schemas.microsoft.com/office/drawing/2014/main" id="{E3821358-383D-4AA3-8259-CF1AD835B0CC}"/>
              </a:ext>
            </a:extLst>
          </p:cNvPr>
          <p:cNvSpPr>
            <a:spLocks noChangeArrowheads="1"/>
          </p:cNvSpPr>
          <p:nvPr/>
        </p:nvSpPr>
        <p:spPr bwMode="auto">
          <a:xfrm>
            <a:off x="5791896" y="5263703"/>
            <a:ext cx="168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 </a:t>
            </a:r>
          </a:p>
        </p:txBody>
      </p:sp>
      <p:sp>
        <p:nvSpPr>
          <p:cNvPr id="12" name="Rectangle 9">
            <a:extLst>
              <a:ext uri="{FF2B5EF4-FFF2-40B4-BE49-F238E27FC236}">
                <a16:creationId xmlns:a16="http://schemas.microsoft.com/office/drawing/2014/main" id="{8F86ED4D-382A-4CB4-861B-05F4AD5F69DA}"/>
              </a:ext>
            </a:extLst>
          </p:cNvPr>
          <p:cNvSpPr>
            <a:spLocks noChangeArrowheads="1"/>
          </p:cNvSpPr>
          <p:nvPr/>
        </p:nvSpPr>
        <p:spPr bwMode="auto">
          <a:xfrm>
            <a:off x="5791896" y="5263703"/>
            <a:ext cx="168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 </a:t>
            </a:r>
          </a:p>
        </p:txBody>
      </p:sp>
      <p:pic>
        <p:nvPicPr>
          <p:cNvPr id="13" name="Picture 11">
            <a:extLst>
              <a:ext uri="{FF2B5EF4-FFF2-40B4-BE49-F238E27FC236}">
                <a16:creationId xmlns:a16="http://schemas.microsoft.com/office/drawing/2014/main" id="{F91034C7-1160-418F-8673-AC42F9ABA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3" y="5336431"/>
            <a:ext cx="1928812"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pic>
      <p:sp>
        <p:nvSpPr>
          <p:cNvPr id="14" name="Rectangle 13">
            <a:extLst>
              <a:ext uri="{FF2B5EF4-FFF2-40B4-BE49-F238E27FC236}">
                <a16:creationId xmlns:a16="http://schemas.microsoft.com/office/drawing/2014/main" id="{2C70EE5C-45C3-4039-A32D-A0B354488E81}"/>
              </a:ext>
            </a:extLst>
          </p:cNvPr>
          <p:cNvSpPr>
            <a:spLocks noChangeArrowheads="1"/>
          </p:cNvSpPr>
          <p:nvPr/>
        </p:nvSpPr>
        <p:spPr bwMode="auto">
          <a:xfrm>
            <a:off x="4220271" y="5431978"/>
            <a:ext cx="1133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chemeClr val="folHlink"/>
                </a:solidFill>
                <a:latin typeface="幼圆" panose="02010509060101010101" pitchFamily="49" charset="-122"/>
                <a:ea typeface="幼圆" panose="02010509060101010101" pitchFamily="49" charset="-122"/>
              </a:rPr>
              <a:t>光电管</a:t>
            </a:r>
          </a:p>
        </p:txBody>
      </p:sp>
      <p:sp>
        <p:nvSpPr>
          <p:cNvPr id="15" name="Text Box 16">
            <a:extLst>
              <a:ext uri="{FF2B5EF4-FFF2-40B4-BE49-F238E27FC236}">
                <a16:creationId xmlns:a16="http://schemas.microsoft.com/office/drawing/2014/main" id="{66B1BEC4-8941-4D85-9767-8C5CF46A3AAD}"/>
              </a:ext>
            </a:extLst>
          </p:cNvPr>
          <p:cNvSpPr txBox="1">
            <a:spLocks noChangeArrowheads="1"/>
          </p:cNvSpPr>
          <p:nvPr/>
        </p:nvSpPr>
        <p:spPr bwMode="auto">
          <a:xfrm>
            <a:off x="1775520" y="4617590"/>
            <a:ext cx="1271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Char char="Ø"/>
            </a:pPr>
            <a:endParaRPr lang="zh-CN" altLang="zh-CN" sz="1800"/>
          </a:p>
        </p:txBody>
      </p:sp>
      <p:pic>
        <p:nvPicPr>
          <p:cNvPr id="16" name="Picture 17">
            <a:extLst>
              <a:ext uri="{FF2B5EF4-FFF2-40B4-BE49-F238E27FC236}">
                <a16:creationId xmlns:a16="http://schemas.microsoft.com/office/drawing/2014/main" id="{E525C646-86C5-4CED-A6CA-4C991D1A7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4908" y="3752404"/>
            <a:ext cx="2532062"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pic>
      <p:pic>
        <p:nvPicPr>
          <p:cNvPr id="17" name="Picture 10" descr="cb8065380cd79123340166a1ad345982b3b78006">
            <a:extLst>
              <a:ext uri="{FF2B5EF4-FFF2-40B4-BE49-F238E27FC236}">
                <a16:creationId xmlns:a16="http://schemas.microsoft.com/office/drawing/2014/main" id="{748013D5-AEC7-4426-B040-BC2BB0BA5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7809" y="3896865"/>
            <a:ext cx="3641725" cy="231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3">
            <a:extLst>
              <a:ext uri="{FF2B5EF4-FFF2-40B4-BE49-F238E27FC236}">
                <a16:creationId xmlns:a16="http://schemas.microsoft.com/office/drawing/2014/main" id="{6DB5926F-4473-4E4A-A493-2FD91EC8C8F9}"/>
              </a:ext>
            </a:extLst>
          </p:cNvPr>
          <p:cNvSpPr>
            <a:spLocks noChangeArrowheads="1"/>
          </p:cNvSpPr>
          <p:nvPr/>
        </p:nvSpPr>
        <p:spPr bwMode="auto">
          <a:xfrm>
            <a:off x="7460359" y="6246365"/>
            <a:ext cx="2008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chemeClr val="folHlink"/>
                </a:solidFill>
                <a:latin typeface="幼圆" panose="02010509060101010101" pitchFamily="49" charset="-122"/>
                <a:ea typeface="幼圆" panose="02010509060101010101" pitchFamily="49" charset="-122"/>
              </a:rPr>
              <a:t>光电倍增管</a:t>
            </a:r>
          </a:p>
        </p:txBody>
      </p:sp>
      <p:sp>
        <p:nvSpPr>
          <p:cNvPr id="19" name="Rectangle 13">
            <a:extLst>
              <a:ext uri="{FF2B5EF4-FFF2-40B4-BE49-F238E27FC236}">
                <a16:creationId xmlns:a16="http://schemas.microsoft.com/office/drawing/2014/main" id="{CF4500B1-75B8-4045-A380-35535A0A6B76}"/>
              </a:ext>
            </a:extLst>
          </p:cNvPr>
          <p:cNvSpPr>
            <a:spLocks noChangeArrowheads="1"/>
          </p:cNvSpPr>
          <p:nvPr/>
        </p:nvSpPr>
        <p:spPr bwMode="auto">
          <a:xfrm>
            <a:off x="6017320" y="3573016"/>
            <a:ext cx="4122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b="1">
                <a:solidFill>
                  <a:srgbClr val="FF0000"/>
                </a:solidFill>
                <a:latin typeface="幼圆" panose="02010509060101010101" pitchFamily="49" charset="-122"/>
                <a:ea typeface="幼圆" panose="02010509060101010101" pitchFamily="49" charset="-122"/>
              </a:rPr>
              <a:t>可以放大光电流，有</a:t>
            </a:r>
            <a:r>
              <a:rPr lang="en-US" altLang="zh-CN" sz="1400" b="1">
                <a:solidFill>
                  <a:srgbClr val="FF0000"/>
                </a:solidFill>
                <a:latin typeface="幼圆" panose="02010509060101010101" pitchFamily="49" charset="-122"/>
                <a:ea typeface="幼圆" panose="02010509060101010101" pitchFamily="49" charset="-122"/>
              </a:rPr>
              <a:t>n</a:t>
            </a:r>
            <a:r>
              <a:rPr lang="zh-CN" altLang="en-US" sz="1400" b="1">
                <a:solidFill>
                  <a:srgbClr val="FF0000"/>
                </a:solidFill>
                <a:latin typeface="幼圆" panose="02010509060101010101" pitchFamily="49" charset="-122"/>
                <a:ea typeface="幼圆" panose="02010509060101010101" pitchFamily="49" charset="-122"/>
              </a:rPr>
              <a:t>个对光电流放大的倍增极</a:t>
            </a:r>
          </a:p>
        </p:txBody>
      </p:sp>
    </p:spTree>
    <p:extLst>
      <p:ext uri="{BB962C8B-B14F-4D97-AF65-F5344CB8AC3E}">
        <p14:creationId xmlns:p14="http://schemas.microsoft.com/office/powerpoint/2010/main" val="3636507544"/>
      </p:ext>
    </p:extLst>
  </p:cSld>
  <p:clrMapOvr>
    <a:masterClrMapping/>
  </p:clrMapOvr>
  <p:transition advTm="147500">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nodePh="1">
                                  <p:stCondLst>
                                    <p:cond delay="0"/>
                                  </p:stCondLst>
                                  <p:endCondLst>
                                    <p:cond evt="begin" delay="0">
                                      <p:tn val="15"/>
                                    </p:cond>
                                  </p:end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8" grpId="0"/>
      <p:bldP spid="1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灯片编号占位符 5">
            <a:extLst>
              <a:ext uri="{FF2B5EF4-FFF2-40B4-BE49-F238E27FC236}">
                <a16:creationId xmlns:a16="http://schemas.microsoft.com/office/drawing/2014/main" id="{CF1E2C80-BD1A-4A30-A4B6-F61767BD71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75803BD-D74C-4C93-A3EC-3C0C5161BED8}" type="slidenum">
              <a:rPr lang="en-US" altLang="zh-CN" sz="1000">
                <a:solidFill>
                  <a:schemeClr val="bg1"/>
                </a:solidFill>
                <a:ea typeface="隶书" panose="02010509060101010101" pitchFamily="49" charset="-122"/>
              </a:rPr>
              <a:pPr>
                <a:spcBef>
                  <a:spcPct val="0"/>
                </a:spcBef>
                <a:buFontTx/>
                <a:buNone/>
              </a:pPr>
              <a:t>93</a:t>
            </a:fld>
            <a:endParaRPr lang="en-US" altLang="zh-CN" sz="1000">
              <a:solidFill>
                <a:schemeClr val="bg1"/>
              </a:solidFill>
              <a:ea typeface="隶书" panose="02010509060101010101" pitchFamily="49" charset="-122"/>
            </a:endParaRPr>
          </a:p>
        </p:txBody>
      </p:sp>
      <p:sp>
        <p:nvSpPr>
          <p:cNvPr id="7" name="标题 1">
            <a:extLst>
              <a:ext uri="{FF2B5EF4-FFF2-40B4-BE49-F238E27FC236}">
                <a16:creationId xmlns:a16="http://schemas.microsoft.com/office/drawing/2014/main" id="{3A3139A3-E2D8-4AEB-9037-A1CE5A981915}"/>
              </a:ext>
            </a:extLst>
          </p:cNvPr>
          <p:cNvSpPr txBox="1">
            <a:spLocks/>
          </p:cNvSpPr>
          <p:nvPr/>
        </p:nvSpPr>
        <p:spPr>
          <a:xfrm>
            <a:off x="349859" y="975600"/>
            <a:ext cx="3585902" cy="57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fontAlgn="auto">
              <a:spcAft>
                <a:spcPts val="0"/>
              </a:spcAft>
            </a:pPr>
            <a:r>
              <a:rPr lang="zh-CN" altLang="en-US" b="1" dirty="0">
                <a:solidFill>
                  <a:schemeClr val="accent1"/>
                </a:solidFill>
              </a:rPr>
              <a:t>内光电效应</a:t>
            </a:r>
          </a:p>
        </p:txBody>
      </p:sp>
      <p:sp>
        <p:nvSpPr>
          <p:cNvPr id="20" name="Rectangle 4">
            <a:extLst>
              <a:ext uri="{FF2B5EF4-FFF2-40B4-BE49-F238E27FC236}">
                <a16:creationId xmlns:a16="http://schemas.microsoft.com/office/drawing/2014/main" id="{5FB35A00-0A4C-4DA6-8EDA-4ACBB0A40DE2}"/>
              </a:ext>
            </a:extLst>
          </p:cNvPr>
          <p:cNvSpPr>
            <a:spLocks noChangeArrowheads="1"/>
          </p:cNvSpPr>
          <p:nvPr/>
        </p:nvSpPr>
        <p:spPr bwMode="auto">
          <a:xfrm>
            <a:off x="767408" y="1700808"/>
            <a:ext cx="10585176"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latin typeface="黑体" panose="02010609060101010101" pitchFamily="49" charset="-122"/>
                <a:ea typeface="黑体" panose="02010609060101010101" pitchFamily="49" charset="-122"/>
              </a:rPr>
              <a:t>在光线照射下，物体内的电子不能逸出物体表面，但使物体的</a:t>
            </a:r>
            <a:r>
              <a:rPr lang="zh-CN" altLang="en-US" sz="2400" u="sng" dirty="0">
                <a:solidFill>
                  <a:srgbClr val="0000FF"/>
                </a:solidFill>
                <a:latin typeface="华文仿宋" panose="02010600040101010101" pitchFamily="2" charset="-122"/>
                <a:ea typeface="华文仿宋" panose="02010600040101010101" pitchFamily="2" charset="-122"/>
              </a:rPr>
              <a:t>电阻率发生变化</a:t>
            </a:r>
            <a:r>
              <a:rPr lang="zh-CN" altLang="en-US" sz="2400" b="1" dirty="0">
                <a:latin typeface="黑体" panose="02010609060101010101" pitchFamily="49" charset="-122"/>
                <a:ea typeface="黑体" panose="02010609060101010101" pitchFamily="49" charset="-122"/>
              </a:rPr>
              <a:t>的现象。</a:t>
            </a:r>
            <a:endParaRPr lang="en-US" altLang="zh-CN" sz="2400" b="1" dirty="0">
              <a:latin typeface="黑体" panose="02010609060101010101" pitchFamily="49" charset="-122"/>
              <a:ea typeface="黑体" panose="02010609060101010101" pitchFamily="49" charset="-122"/>
            </a:endParaRPr>
          </a:p>
          <a:p>
            <a:pPr eaLnBrk="1" hangingPunct="1">
              <a:spcBef>
                <a:spcPct val="0"/>
              </a:spcBef>
              <a:buFontTx/>
              <a:buNone/>
            </a:pPr>
            <a:endParaRPr lang="zh-CN" altLang="en-US" sz="2400" b="1" dirty="0">
              <a:latin typeface="黑体" panose="02010609060101010101" pitchFamily="49" charset="-122"/>
              <a:ea typeface="黑体" panose="02010609060101010101" pitchFamily="49" charset="-122"/>
            </a:endParaRPr>
          </a:p>
          <a:p>
            <a:pPr eaLnBrk="1" hangingPunct="1">
              <a:spcBef>
                <a:spcPct val="0"/>
              </a:spcBef>
              <a:buFontTx/>
              <a:buNone/>
            </a:pPr>
            <a:endParaRPr lang="zh-CN" altLang="en-US" sz="2000" b="1" dirty="0">
              <a:latin typeface="黑体" panose="02010609060101010101" pitchFamily="49" charset="-122"/>
              <a:ea typeface="黑体" panose="02010609060101010101" pitchFamily="49" charset="-122"/>
            </a:endParaRPr>
          </a:p>
          <a:p>
            <a:pPr eaLnBrk="1" hangingPunct="1">
              <a:spcBef>
                <a:spcPct val="0"/>
              </a:spcBef>
              <a:buFontTx/>
              <a:buNone/>
            </a:pPr>
            <a:r>
              <a:rPr lang="zh-CN" altLang="en-US" sz="2400" b="1" dirty="0">
                <a:latin typeface="黑体" panose="02010609060101010101" pitchFamily="49" charset="-122"/>
                <a:ea typeface="黑体" panose="02010609060101010101" pitchFamily="49" charset="-122"/>
              </a:rPr>
              <a:t>	</a:t>
            </a:r>
            <a:endParaRPr lang="zh-CN" altLang="en-US" sz="2400" b="1" dirty="0">
              <a:solidFill>
                <a:srgbClr val="990033"/>
              </a:solidFill>
              <a:latin typeface="黑体" panose="02010609060101010101" pitchFamily="49" charset="-122"/>
              <a:ea typeface="黑体" panose="02010609060101010101" pitchFamily="49" charset="-122"/>
            </a:endParaRPr>
          </a:p>
        </p:txBody>
      </p:sp>
      <p:sp>
        <p:nvSpPr>
          <p:cNvPr id="21" name="Text Box 5">
            <a:extLst>
              <a:ext uri="{FF2B5EF4-FFF2-40B4-BE49-F238E27FC236}">
                <a16:creationId xmlns:a16="http://schemas.microsoft.com/office/drawing/2014/main" id="{947B9FF1-599E-4AAA-AE70-5B07BDEEB861}"/>
              </a:ext>
            </a:extLst>
          </p:cNvPr>
          <p:cNvSpPr txBox="1">
            <a:spLocks noChangeArrowheads="1"/>
          </p:cNvSpPr>
          <p:nvPr/>
        </p:nvSpPr>
        <p:spPr bwMode="auto">
          <a:xfrm>
            <a:off x="767408" y="3435168"/>
            <a:ext cx="1051316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dirty="0">
                <a:solidFill>
                  <a:srgbClr val="0000FF"/>
                </a:solidFill>
                <a:latin typeface="黑体" panose="02010609060101010101" pitchFamily="49" charset="-122"/>
                <a:ea typeface="黑体" panose="02010609060101010101" pitchFamily="49" charset="-122"/>
              </a:rPr>
              <a:t>也称为光电导效应：</a:t>
            </a:r>
          </a:p>
          <a:p>
            <a:pPr algn="just" eaLnBrk="1" hangingPunct="1">
              <a:spcBef>
                <a:spcPct val="50000"/>
              </a:spcBef>
              <a:buFontTx/>
              <a:buNone/>
            </a:pPr>
            <a:r>
              <a:rPr lang="zh-CN" altLang="en-US" sz="2400" dirty="0">
                <a:latin typeface="华文仿宋" panose="02010600040101010101" pitchFamily="2" charset="-122"/>
                <a:ea typeface="华文仿宋" panose="02010600040101010101" pitchFamily="2" charset="-122"/>
              </a:rPr>
              <a:t>        半导体材料受到光照时会产生电子</a:t>
            </a:r>
            <a:r>
              <a:rPr lang="en-US" altLang="zh-CN" sz="2400" dirty="0">
                <a:latin typeface="华文仿宋" panose="02010600040101010101" pitchFamily="2" charset="-122"/>
                <a:ea typeface="华文仿宋" panose="02010600040101010101" pitchFamily="2" charset="-122"/>
              </a:rPr>
              <a:t>-</a:t>
            </a:r>
            <a:r>
              <a:rPr lang="zh-CN" altLang="en-US" sz="2400" dirty="0">
                <a:latin typeface="华文仿宋" panose="02010600040101010101" pitchFamily="2" charset="-122"/>
                <a:ea typeface="华文仿宋" panose="02010600040101010101" pitchFamily="2" charset="-122"/>
              </a:rPr>
              <a:t>空穴对，使其导电性能增强，光线愈强，阻值愈低，这种光照后电阻率发生变化的现象，称为光电导效应。基于这种效应的光电器件有</a:t>
            </a:r>
            <a:r>
              <a:rPr lang="zh-CN" altLang="en-US" sz="2400" u="sng" dirty="0" smtClean="0">
                <a:solidFill>
                  <a:srgbClr val="990033"/>
                </a:solidFill>
                <a:latin typeface="华文仿宋" panose="02010600040101010101" pitchFamily="2" charset="-122"/>
                <a:ea typeface="华文仿宋" panose="02010600040101010101" pitchFamily="2" charset="-122"/>
              </a:rPr>
              <a:t>光敏电阻。 </a:t>
            </a:r>
            <a:endParaRPr lang="zh-CN" altLang="en-US" sz="2400" u="sng" dirty="0">
              <a:solidFill>
                <a:srgbClr val="990033"/>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902654010"/>
      </p:ext>
    </p:extLst>
  </p:cSld>
  <p:clrMapOvr>
    <a:masterClrMapping/>
  </p:clrMapOvr>
  <p:transition advTm="147500">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日期占位符 1">
            <a:extLst>
              <a:ext uri="{FF2B5EF4-FFF2-40B4-BE49-F238E27FC236}">
                <a16:creationId xmlns:a16="http://schemas.microsoft.com/office/drawing/2014/main" id="{6CCC2258-14DB-4FCB-8296-6523D0D9E3CD}"/>
              </a:ext>
            </a:extLst>
          </p:cNvPr>
          <p:cNvSpPr>
            <a:spLocks noGrp="1"/>
          </p:cNvSpPr>
          <p:nvPr>
            <p:ph type="dt" sz="quarter" idx="10"/>
          </p:nvPr>
        </p:nvSpPr>
        <p:spPr bwMode="auto">
          <a:xfrm>
            <a:off x="0" y="6381750"/>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sz="1000" b="1" kern="1200">
                <a:solidFill>
                  <a:schemeClr val="bg1"/>
                </a:solidFill>
                <a:latin typeface="Arial" charset="0"/>
                <a:ea typeface="宋体" charset="-122"/>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defRPr/>
            </a:pPr>
            <a:fld id="{1ED546CC-DFBE-4E85-BEEE-4EE80B70884B}" type="datetime12">
              <a:rPr lang="en-US" smtClean="0"/>
              <a:pPr>
                <a:spcBef>
                  <a:spcPct val="0"/>
                </a:spcBef>
                <a:buFontTx/>
                <a:buNone/>
                <a:defRPr/>
              </a:pPr>
              <a:t>11:37 AM</a:t>
            </a:fld>
            <a:endParaRPr lang="en-US" altLang="zh-CN" sz="1000">
              <a:solidFill>
                <a:schemeClr val="bg1"/>
              </a:solidFill>
            </a:endParaRPr>
          </a:p>
        </p:txBody>
      </p:sp>
      <p:sp>
        <p:nvSpPr>
          <p:cNvPr id="65539" name="灯片编号占位符 3">
            <a:extLst>
              <a:ext uri="{FF2B5EF4-FFF2-40B4-BE49-F238E27FC236}">
                <a16:creationId xmlns:a16="http://schemas.microsoft.com/office/drawing/2014/main" id="{C8240981-2B2D-4E77-8D57-C757193DA6C3}"/>
              </a:ext>
            </a:extLst>
          </p:cNvPr>
          <p:cNvSpPr>
            <a:spLocks noGrp="1"/>
          </p:cNvSpPr>
          <p:nvPr>
            <p:ph type="sldNum" sz="quarter" idx="12"/>
          </p:nvPr>
        </p:nvSpPr>
        <p:spPr bwMode="auto">
          <a:xfrm>
            <a:off x="7010400" y="6381750"/>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sz="1000" b="1" kern="1200">
                <a:solidFill>
                  <a:schemeClr val="bg1"/>
                </a:solidFill>
                <a:latin typeface="Arial" panose="020B0604020202020204" pitchFamily="34" charset="0"/>
                <a:ea typeface="隶书" panose="02010509060101010101" pitchFamily="49" charset="-122"/>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8C692684-DC97-4E9C-B840-6E10E5C1B76D}" type="slidenum">
              <a:rPr lang="en-US" altLang="zh-CN" smtClean="0"/>
              <a:pPr>
                <a:spcBef>
                  <a:spcPct val="0"/>
                </a:spcBef>
                <a:buFontTx/>
                <a:buNone/>
              </a:pPr>
              <a:t>94</a:t>
            </a:fld>
            <a:endParaRPr lang="en-US" altLang="zh-CN" sz="1000">
              <a:solidFill>
                <a:schemeClr val="bg1"/>
              </a:solidFill>
              <a:ea typeface="隶书" panose="02010509060101010101" pitchFamily="49" charset="-122"/>
            </a:endParaRPr>
          </a:p>
        </p:txBody>
      </p:sp>
      <p:pic>
        <p:nvPicPr>
          <p:cNvPr id="65540" name="Picture 6" descr="dh40">
            <a:extLst>
              <a:ext uri="{FF2B5EF4-FFF2-40B4-BE49-F238E27FC236}">
                <a16:creationId xmlns:a16="http://schemas.microsoft.com/office/drawing/2014/main" id="{C695C477-022E-47AC-92B4-492BFCB58D1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00263" y="2673351"/>
            <a:ext cx="3313112" cy="271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Rectangle 14">
            <a:extLst>
              <a:ext uri="{FF2B5EF4-FFF2-40B4-BE49-F238E27FC236}">
                <a16:creationId xmlns:a16="http://schemas.microsoft.com/office/drawing/2014/main" id="{ACF258E7-8678-47EC-8266-A14C98C838B7}"/>
              </a:ext>
            </a:extLst>
          </p:cNvPr>
          <p:cNvSpPr>
            <a:spLocks noChangeArrowheads="1"/>
          </p:cNvSpPr>
          <p:nvPr/>
        </p:nvSpPr>
        <p:spPr bwMode="auto">
          <a:xfrm>
            <a:off x="2208213" y="1022351"/>
            <a:ext cx="1871662" cy="460375"/>
          </a:xfrm>
          <a:prstGeom prst="rect">
            <a:avLst/>
          </a:prstGeom>
          <a:solidFill>
            <a:srgbClr val="0000FF">
              <a:alpha val="14902"/>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solidFill>
                  <a:srgbClr val="0000FF"/>
                </a:solidFill>
                <a:latin typeface="黑体" panose="02010609060101010101" pitchFamily="49" charset="-122"/>
                <a:ea typeface="黑体" panose="02010609060101010101" pitchFamily="49" charset="-122"/>
              </a:rPr>
              <a:t>光敏电阻</a:t>
            </a:r>
          </a:p>
        </p:txBody>
      </p:sp>
      <p:pic>
        <p:nvPicPr>
          <p:cNvPr id="65542" name="Picture 15">
            <a:extLst>
              <a:ext uri="{FF2B5EF4-FFF2-40B4-BE49-F238E27FC236}">
                <a16:creationId xmlns:a16="http://schemas.microsoft.com/office/drawing/2014/main" id="{7E772A68-6BBE-4C14-AB63-750944199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013" y="1844676"/>
            <a:ext cx="10795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pic>
      <p:sp>
        <p:nvSpPr>
          <p:cNvPr id="65543" name="Text Box 16">
            <a:extLst>
              <a:ext uri="{FF2B5EF4-FFF2-40B4-BE49-F238E27FC236}">
                <a16:creationId xmlns:a16="http://schemas.microsoft.com/office/drawing/2014/main" id="{BF5CEE3A-EE55-48B2-A4F6-DA36DBB111F4}"/>
              </a:ext>
            </a:extLst>
          </p:cNvPr>
          <p:cNvSpPr txBox="1">
            <a:spLocks noChangeArrowheads="1"/>
          </p:cNvSpPr>
          <p:nvPr/>
        </p:nvSpPr>
        <p:spPr bwMode="auto">
          <a:xfrm>
            <a:off x="7104064" y="1089026"/>
            <a:ext cx="1584325" cy="396875"/>
          </a:xfrm>
          <a:prstGeom prst="rect">
            <a:avLst/>
          </a:prstGeom>
          <a:gradFill rotWithShape="1">
            <a:gsLst>
              <a:gs pos="0">
                <a:srgbClr val="FFFF99">
                  <a:alpha val="14998"/>
                </a:srgbClr>
              </a:gs>
              <a:gs pos="100000">
                <a:srgbClr val="767647"/>
              </a:gs>
            </a:gsLst>
            <a:path path="rect">
              <a:fillToRect r="100000" b="100000"/>
            </a:path>
          </a:gradFill>
          <a:ln>
            <a:noFill/>
          </a:ln>
          <a:extLs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000" b="1">
                <a:solidFill>
                  <a:srgbClr val="990033"/>
                </a:solidFill>
                <a:latin typeface="黑体" panose="02010609060101010101" pitchFamily="49" charset="-122"/>
                <a:ea typeface="黑体" panose="02010609060101010101" pitchFamily="49" charset="-122"/>
              </a:rPr>
              <a:t>结构原理</a:t>
            </a:r>
          </a:p>
        </p:txBody>
      </p:sp>
      <p:sp>
        <p:nvSpPr>
          <p:cNvPr id="65544" name="Text Box 20">
            <a:extLst>
              <a:ext uri="{FF2B5EF4-FFF2-40B4-BE49-F238E27FC236}">
                <a16:creationId xmlns:a16="http://schemas.microsoft.com/office/drawing/2014/main" id="{07B49F53-66D7-4A3C-ACE7-058EE667BDD4}"/>
              </a:ext>
            </a:extLst>
          </p:cNvPr>
          <p:cNvSpPr txBox="1">
            <a:spLocks noChangeArrowheads="1"/>
          </p:cNvSpPr>
          <p:nvPr/>
        </p:nvSpPr>
        <p:spPr bwMode="auto">
          <a:xfrm>
            <a:off x="5808663" y="1651000"/>
            <a:ext cx="4464050" cy="4370388"/>
          </a:xfrm>
          <a:prstGeom prst="rect">
            <a:avLst/>
          </a:prstGeom>
          <a:solidFill>
            <a:schemeClr val="accent2">
              <a:alpha val="14902"/>
            </a:schemeClr>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a:solidFill>
                  <a:srgbClr val="000000"/>
                </a:solidFill>
                <a:latin typeface="华文仿宋" panose="02010600040101010101" pitchFamily="2" charset="-122"/>
                <a:ea typeface="华文仿宋" panose="02010600040101010101" pitchFamily="2" charset="-122"/>
              </a:rPr>
              <a:t>光敏电阻又称光导管，它几乎都是用半导体材料制成的光电器件。光敏电阻没有极性， 纯粹是一个电阻器件，使用时既可加直流电压，也可以加交流电压。无光照时，光敏电阻值（暗电阻）很大，电路中电流（暗电流）很小。当光敏电阻受到一定波长范围的光照时，它的阻值（亮电阻）急剧减小，电路中电流迅速增大。一般希望暗电阻越大越好，亮电阻越小越好， 此时光敏电阻的灵敏度高。实际光敏电阻的暗电阻值一般在兆欧量级，亮电阻值在几千欧以下。</a:t>
            </a:r>
          </a:p>
          <a:p>
            <a:pPr eaLnBrk="1" hangingPunct="1">
              <a:spcBef>
                <a:spcPct val="0"/>
              </a:spcBef>
              <a:buFontTx/>
              <a:buNone/>
            </a:pPr>
            <a:endParaRPr kumimoji="1" lang="en-US" altLang="zh-CN" sz="1800" b="1">
              <a:solidFill>
                <a:srgbClr val="000000"/>
              </a:solidFill>
              <a:ea typeface="幼圆" panose="02010509060101010101" pitchFamily="49" charset="-122"/>
            </a:endParaRPr>
          </a:p>
        </p:txBody>
      </p:sp>
    </p:spTree>
  </p:cSld>
  <p:clrMapOvr>
    <a:masterClrMapping/>
  </p:clrMapOvr>
  <p:transition spd="med">
    <p:push/>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日期占位符 1">
            <a:extLst>
              <a:ext uri="{FF2B5EF4-FFF2-40B4-BE49-F238E27FC236}">
                <a16:creationId xmlns:a16="http://schemas.microsoft.com/office/drawing/2014/main" id="{E01CC57A-7135-4297-8812-4FC344C966CB}"/>
              </a:ext>
            </a:extLst>
          </p:cNvPr>
          <p:cNvSpPr>
            <a:spLocks noGrp="1"/>
          </p:cNvSpPr>
          <p:nvPr>
            <p:ph type="dt" sz="quarter" idx="10"/>
          </p:nvPr>
        </p:nvSpPr>
        <p:spPr bwMode="auto">
          <a:xfrm>
            <a:off x="0" y="6381750"/>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sz="1000" b="1" kern="1200">
                <a:solidFill>
                  <a:schemeClr val="bg1"/>
                </a:solidFill>
                <a:latin typeface="Arial" charset="0"/>
                <a:ea typeface="宋体" charset="-122"/>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defRPr/>
            </a:pPr>
            <a:fld id="{1ED546CC-DFBE-4E85-BEEE-4EE80B70884B}" type="datetime12">
              <a:rPr lang="en-US" smtClean="0"/>
              <a:pPr>
                <a:spcBef>
                  <a:spcPct val="0"/>
                </a:spcBef>
                <a:buFontTx/>
                <a:buNone/>
                <a:defRPr/>
              </a:pPr>
              <a:t>11:37 AM</a:t>
            </a:fld>
            <a:endParaRPr lang="en-US" altLang="zh-CN" sz="1000">
              <a:solidFill>
                <a:schemeClr val="bg1"/>
              </a:solidFill>
            </a:endParaRPr>
          </a:p>
        </p:txBody>
      </p:sp>
      <p:sp>
        <p:nvSpPr>
          <p:cNvPr id="67587" name="灯片编号占位符 3">
            <a:extLst>
              <a:ext uri="{FF2B5EF4-FFF2-40B4-BE49-F238E27FC236}">
                <a16:creationId xmlns:a16="http://schemas.microsoft.com/office/drawing/2014/main" id="{00910D27-75C0-46A1-B39C-DC781FCDDC21}"/>
              </a:ext>
            </a:extLst>
          </p:cNvPr>
          <p:cNvSpPr>
            <a:spLocks noGrp="1"/>
          </p:cNvSpPr>
          <p:nvPr>
            <p:ph type="sldNum" sz="quarter" idx="12"/>
          </p:nvPr>
        </p:nvSpPr>
        <p:spPr bwMode="auto">
          <a:xfrm>
            <a:off x="7010400" y="6381750"/>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sz="1000" b="1" kern="1200">
                <a:solidFill>
                  <a:schemeClr val="bg1"/>
                </a:solidFill>
                <a:latin typeface="Arial" panose="020B0604020202020204" pitchFamily="34" charset="0"/>
                <a:ea typeface="隶书" panose="02010509060101010101" pitchFamily="49" charset="-122"/>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8C692684-DC97-4E9C-B840-6E10E5C1B76D}" type="slidenum">
              <a:rPr lang="en-US" altLang="zh-CN" smtClean="0"/>
              <a:pPr>
                <a:spcBef>
                  <a:spcPct val="0"/>
                </a:spcBef>
                <a:buFontTx/>
                <a:buNone/>
              </a:pPr>
              <a:t>95</a:t>
            </a:fld>
            <a:endParaRPr lang="en-US" altLang="zh-CN" sz="1000">
              <a:solidFill>
                <a:schemeClr val="bg1"/>
              </a:solidFill>
              <a:ea typeface="隶书" panose="02010509060101010101" pitchFamily="49" charset="-122"/>
            </a:endParaRPr>
          </a:p>
        </p:txBody>
      </p:sp>
      <p:grpSp>
        <p:nvGrpSpPr>
          <p:cNvPr id="67588" name="Group 4">
            <a:extLst>
              <a:ext uri="{FF2B5EF4-FFF2-40B4-BE49-F238E27FC236}">
                <a16:creationId xmlns:a16="http://schemas.microsoft.com/office/drawing/2014/main" id="{CC99B3D7-2CB8-4E2D-B843-C28CC150F2A0}"/>
              </a:ext>
            </a:extLst>
          </p:cNvPr>
          <p:cNvGrpSpPr>
            <a:grpSpLocks/>
          </p:cNvGrpSpPr>
          <p:nvPr/>
        </p:nvGrpSpPr>
        <p:grpSpPr bwMode="auto">
          <a:xfrm>
            <a:off x="4919663" y="1017588"/>
            <a:ext cx="5334000" cy="4741862"/>
            <a:chOff x="2208" y="528"/>
            <a:chExt cx="3360" cy="2987"/>
          </a:xfrm>
        </p:grpSpPr>
        <p:pic>
          <p:nvPicPr>
            <p:cNvPr id="67593" name="Picture 5" descr="大压不停">
              <a:extLst>
                <a:ext uri="{FF2B5EF4-FFF2-40B4-BE49-F238E27FC236}">
                  <a16:creationId xmlns:a16="http://schemas.microsoft.com/office/drawing/2014/main" id="{71FC6F77-35DC-4E4D-83A3-34A5B562545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08" y="528"/>
              <a:ext cx="3360" cy="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4" name="Rectangle 6">
              <a:extLst>
                <a:ext uri="{FF2B5EF4-FFF2-40B4-BE49-F238E27FC236}">
                  <a16:creationId xmlns:a16="http://schemas.microsoft.com/office/drawing/2014/main" id="{E2AC2A62-F2F6-4B0E-97D7-43F62EF83A39}"/>
                </a:ext>
              </a:extLst>
            </p:cNvPr>
            <p:cNvSpPr>
              <a:spLocks noChangeArrowheads="1"/>
            </p:cNvSpPr>
            <p:nvPr/>
          </p:nvSpPr>
          <p:spPr bwMode="auto">
            <a:xfrm>
              <a:off x="2208" y="3072"/>
              <a:ext cx="1200" cy="43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p>
          </p:txBody>
        </p:sp>
      </p:grpSp>
      <p:sp>
        <p:nvSpPr>
          <p:cNvPr id="1070087" name="Rectangle 7">
            <a:extLst>
              <a:ext uri="{FF2B5EF4-FFF2-40B4-BE49-F238E27FC236}">
                <a16:creationId xmlns:a16="http://schemas.microsoft.com/office/drawing/2014/main" id="{A602272A-4AE2-4E52-B192-FFD54B6A38D5}"/>
              </a:ext>
            </a:extLst>
          </p:cNvPr>
          <p:cNvSpPr>
            <a:spLocks noChangeArrowheads="1"/>
          </p:cNvSpPr>
          <p:nvPr/>
        </p:nvSpPr>
        <p:spPr bwMode="auto">
          <a:xfrm>
            <a:off x="2243138" y="2636838"/>
            <a:ext cx="2520950" cy="609600"/>
          </a:xfrm>
          <a:prstGeom prst="rect">
            <a:avLst/>
          </a:prstGeom>
          <a:noFill/>
          <a:ln w="9525">
            <a:noFill/>
            <a:miter lim="800000"/>
            <a:headEnd/>
            <a:tailEnd/>
          </a:ln>
        </p:spPr>
        <p:txBody>
          <a:bodyPr anchor="b"/>
          <a:lstStyle/>
          <a:p>
            <a:pPr algn="ctr" eaLnBrk="1" hangingPunct="1">
              <a:lnSpc>
                <a:spcPct val="110000"/>
              </a:lnSpc>
              <a:defRPr/>
            </a:pPr>
            <a:r>
              <a:rPr kumimoji="1" lang="zh-CN" altLang="en-US" sz="2400" b="1" dirty="0">
                <a:solidFill>
                  <a:srgbClr val="000066"/>
                </a:solidFill>
                <a:effectLst>
                  <a:outerShdw blurRad="38100" dist="38100" dir="2700000" algn="tl">
                    <a:srgbClr val="C0C0C0"/>
                  </a:outerShdw>
                </a:effectLst>
                <a:latin typeface="黑体" pitchFamily="49" charset="-122"/>
                <a:ea typeface="黑体" pitchFamily="49" charset="-122"/>
              </a:rPr>
              <a:t>光敏电阻演示</a:t>
            </a:r>
            <a:r>
              <a:rPr lang="zh-CN" altLang="en-US" sz="3200" b="1" dirty="0">
                <a:solidFill>
                  <a:schemeClr val="tx2"/>
                </a:solidFill>
                <a:latin typeface="黑体" pitchFamily="49" charset="-122"/>
                <a:ea typeface="黑体" pitchFamily="49" charset="-122"/>
              </a:rPr>
              <a:t>  </a:t>
            </a:r>
          </a:p>
        </p:txBody>
      </p:sp>
      <p:sp>
        <p:nvSpPr>
          <p:cNvPr id="1070088" name="Rectangle 8">
            <a:extLst>
              <a:ext uri="{FF2B5EF4-FFF2-40B4-BE49-F238E27FC236}">
                <a16:creationId xmlns:a16="http://schemas.microsoft.com/office/drawing/2014/main" id="{EB2B3666-0074-4F70-917E-1EBDFF85B4E0}"/>
              </a:ext>
            </a:extLst>
          </p:cNvPr>
          <p:cNvSpPr>
            <a:spLocks noChangeArrowheads="1"/>
          </p:cNvSpPr>
          <p:nvPr/>
        </p:nvSpPr>
        <p:spPr bwMode="auto">
          <a:xfrm>
            <a:off x="1882775" y="4205289"/>
            <a:ext cx="29654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180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当光敏电阻受到光照时，光生电子</a:t>
            </a:r>
            <a:r>
              <a:rPr kumimoji="1" lang="en-US" altLang="zh-CN" sz="180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r>
              <a:rPr kumimoji="1" lang="zh-CN" altLang="en-US" sz="180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空穴对增加，阻值减小，电流增大。</a:t>
            </a:r>
          </a:p>
        </p:txBody>
      </p:sp>
      <p:sp>
        <p:nvSpPr>
          <p:cNvPr id="1070089" name="Text Box 9">
            <a:extLst>
              <a:ext uri="{FF2B5EF4-FFF2-40B4-BE49-F238E27FC236}">
                <a16:creationId xmlns:a16="http://schemas.microsoft.com/office/drawing/2014/main" id="{2D600FD1-AE4C-48D1-9C07-F7BA7C4532F2}"/>
              </a:ext>
            </a:extLst>
          </p:cNvPr>
          <p:cNvSpPr txBox="1">
            <a:spLocks noChangeArrowheads="1"/>
          </p:cNvSpPr>
          <p:nvPr/>
        </p:nvSpPr>
        <p:spPr bwMode="auto">
          <a:xfrm>
            <a:off x="6138863" y="5938838"/>
            <a:ext cx="4114800" cy="366712"/>
          </a:xfrm>
          <a:prstGeom prst="rect">
            <a:avLst/>
          </a:prstGeom>
          <a:solidFill>
            <a:schemeClr val="accent2">
              <a:alpha val="14902"/>
            </a:schemeClr>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1800" b="1">
                <a:solidFill>
                  <a:srgbClr val="000000"/>
                </a:solidFill>
                <a:ea typeface="幼圆" panose="02010509060101010101" pitchFamily="49" charset="-122"/>
              </a:rPr>
              <a:t>暗电流（越小越好）</a:t>
            </a:r>
          </a:p>
        </p:txBody>
      </p:sp>
      <p:sp>
        <p:nvSpPr>
          <p:cNvPr id="1070090" name="Line 10">
            <a:extLst>
              <a:ext uri="{FF2B5EF4-FFF2-40B4-BE49-F238E27FC236}">
                <a16:creationId xmlns:a16="http://schemas.microsoft.com/office/drawing/2014/main" id="{AA3C913F-0727-4D43-BEFE-967723F8F6F4}"/>
              </a:ext>
            </a:extLst>
          </p:cNvPr>
          <p:cNvSpPr>
            <a:spLocks noChangeShapeType="1"/>
          </p:cNvSpPr>
          <p:nvPr/>
        </p:nvSpPr>
        <p:spPr bwMode="auto">
          <a:xfrm flipV="1">
            <a:off x="6748463" y="4751388"/>
            <a:ext cx="762000" cy="1219200"/>
          </a:xfrm>
          <a:prstGeom prst="line">
            <a:avLst/>
          </a:prstGeom>
          <a:noFill/>
          <a:ln w="5715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1000"/>
                                  </p:stCondLst>
                                  <p:childTnLst>
                                    <p:set>
                                      <p:cBhvr>
                                        <p:cTn id="6" dur="1" fill="hold">
                                          <p:stCondLst>
                                            <p:cond delay="0"/>
                                          </p:stCondLst>
                                        </p:cTn>
                                        <p:tgtEl>
                                          <p:spTgt spid="1070089"/>
                                        </p:tgtEl>
                                        <p:attrNameLst>
                                          <p:attrName>style.visibility</p:attrName>
                                        </p:attrNameLst>
                                      </p:cBhvr>
                                      <p:to>
                                        <p:strVal val="visible"/>
                                      </p:to>
                                    </p:set>
                                    <p:animEffect transition="in" filter="randombar(horizontal)">
                                      <p:cBhvr>
                                        <p:cTn id="7" dur="500"/>
                                        <p:tgtEl>
                                          <p:spTgt spid="1070089"/>
                                        </p:tgtEl>
                                      </p:cBhvr>
                                    </p:animEffect>
                                  </p:childTnLst>
                                </p:cTn>
                              </p:par>
                            </p:childTnLst>
                          </p:cTn>
                        </p:par>
                        <p:par>
                          <p:cTn id="8" fill="hold" nodeType="afterGroup">
                            <p:stCondLst>
                              <p:cond delay="1500"/>
                            </p:stCondLst>
                            <p:childTnLst>
                              <p:par>
                                <p:cTn id="9" presetID="22" presetClass="entr" presetSubtype="4" fill="hold" nodeType="afterEffect">
                                  <p:stCondLst>
                                    <p:cond delay="4000"/>
                                  </p:stCondLst>
                                  <p:childTnLst>
                                    <p:set>
                                      <p:cBhvr>
                                        <p:cTn id="10" dur="1" fill="hold">
                                          <p:stCondLst>
                                            <p:cond delay="0"/>
                                          </p:stCondLst>
                                        </p:cTn>
                                        <p:tgtEl>
                                          <p:spTgt spid="1070090"/>
                                        </p:tgtEl>
                                        <p:attrNameLst>
                                          <p:attrName>style.visibility</p:attrName>
                                        </p:attrNameLst>
                                      </p:cBhvr>
                                      <p:to>
                                        <p:strVal val="visible"/>
                                      </p:to>
                                    </p:set>
                                    <p:animEffect transition="in" filter="wipe(down)">
                                      <p:cBhvr>
                                        <p:cTn id="11" dur="500"/>
                                        <p:tgtEl>
                                          <p:spTgt spid="1070090"/>
                                        </p:tgtEl>
                                      </p:cBhvr>
                                    </p:animEffect>
                                  </p:childTnLst>
                                </p:cTn>
                              </p:par>
                            </p:childTnLst>
                          </p:cTn>
                        </p:par>
                        <p:par>
                          <p:cTn id="12" fill="hold" nodeType="afterGroup">
                            <p:stCondLst>
                              <p:cond delay="6000"/>
                            </p:stCondLst>
                            <p:childTnLst>
                              <p:par>
                                <p:cTn id="13" presetID="3" presetClass="entr" presetSubtype="10" fill="hold" grpId="0" nodeType="afterEffect">
                                  <p:stCondLst>
                                    <p:cond delay="1000"/>
                                  </p:stCondLst>
                                  <p:childTnLst>
                                    <p:set>
                                      <p:cBhvr>
                                        <p:cTn id="14" dur="1" fill="hold">
                                          <p:stCondLst>
                                            <p:cond delay="0"/>
                                          </p:stCondLst>
                                        </p:cTn>
                                        <p:tgtEl>
                                          <p:spTgt spid="1070088">
                                            <p:txEl>
                                              <p:pRg st="0" end="0"/>
                                            </p:txEl>
                                          </p:spTgt>
                                        </p:tgtEl>
                                        <p:attrNameLst>
                                          <p:attrName>style.visibility</p:attrName>
                                        </p:attrNameLst>
                                      </p:cBhvr>
                                      <p:to>
                                        <p:strVal val="visible"/>
                                      </p:to>
                                    </p:set>
                                    <p:animEffect transition="in" filter="blinds(horizontal)">
                                      <p:cBhvr>
                                        <p:cTn id="15" dur="500"/>
                                        <p:tgtEl>
                                          <p:spTgt spid="10700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088" grpId="0" build="p" autoUpdateAnimBg="0" advAuto="1000"/>
      <p:bldP spid="1070089" grpId="0" animBg="1"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灯片编号占位符 5">
            <a:extLst>
              <a:ext uri="{FF2B5EF4-FFF2-40B4-BE49-F238E27FC236}">
                <a16:creationId xmlns:a16="http://schemas.microsoft.com/office/drawing/2014/main" id="{CF1E2C80-BD1A-4A30-A4B6-F61767BD71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75803BD-D74C-4C93-A3EC-3C0C5161BED8}" type="slidenum">
              <a:rPr lang="en-US" altLang="zh-CN" sz="1000">
                <a:solidFill>
                  <a:schemeClr val="bg1"/>
                </a:solidFill>
                <a:ea typeface="隶书" panose="02010509060101010101" pitchFamily="49" charset="-122"/>
              </a:rPr>
              <a:pPr>
                <a:spcBef>
                  <a:spcPct val="0"/>
                </a:spcBef>
                <a:buFontTx/>
                <a:buNone/>
              </a:pPr>
              <a:t>96</a:t>
            </a:fld>
            <a:endParaRPr lang="en-US" altLang="zh-CN" sz="1000">
              <a:solidFill>
                <a:schemeClr val="bg1"/>
              </a:solidFill>
              <a:ea typeface="隶书" panose="02010509060101010101" pitchFamily="49" charset="-122"/>
            </a:endParaRPr>
          </a:p>
        </p:txBody>
      </p:sp>
      <p:sp>
        <p:nvSpPr>
          <p:cNvPr id="7" name="标题 1">
            <a:extLst>
              <a:ext uri="{FF2B5EF4-FFF2-40B4-BE49-F238E27FC236}">
                <a16:creationId xmlns:a16="http://schemas.microsoft.com/office/drawing/2014/main" id="{3A3139A3-E2D8-4AEB-9037-A1CE5A981915}"/>
              </a:ext>
            </a:extLst>
          </p:cNvPr>
          <p:cNvSpPr txBox="1">
            <a:spLocks/>
          </p:cNvSpPr>
          <p:nvPr/>
        </p:nvSpPr>
        <p:spPr>
          <a:xfrm>
            <a:off x="349859" y="975600"/>
            <a:ext cx="3585902" cy="57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fontAlgn="auto">
              <a:spcAft>
                <a:spcPts val="0"/>
              </a:spcAft>
            </a:pPr>
            <a:r>
              <a:rPr lang="zh-CN" altLang="en-US" b="1" dirty="0">
                <a:solidFill>
                  <a:schemeClr val="accent1"/>
                </a:solidFill>
              </a:rPr>
              <a:t>光生伏特效应</a:t>
            </a:r>
          </a:p>
        </p:txBody>
      </p:sp>
      <p:sp>
        <p:nvSpPr>
          <p:cNvPr id="6" name="Rectangle 5">
            <a:extLst>
              <a:ext uri="{FF2B5EF4-FFF2-40B4-BE49-F238E27FC236}">
                <a16:creationId xmlns:a16="http://schemas.microsoft.com/office/drawing/2014/main" id="{396EB594-1566-42B3-B818-6586972197DE}"/>
              </a:ext>
            </a:extLst>
          </p:cNvPr>
          <p:cNvSpPr>
            <a:spLocks noChangeArrowheads="1"/>
          </p:cNvSpPr>
          <p:nvPr/>
        </p:nvSpPr>
        <p:spPr bwMode="auto">
          <a:xfrm>
            <a:off x="623392" y="1499889"/>
            <a:ext cx="10153128" cy="1064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b="1" dirty="0"/>
              <a:t>     </a:t>
            </a:r>
            <a:r>
              <a:rPr lang="zh-CN" altLang="en-US" sz="2000" dirty="0">
                <a:solidFill>
                  <a:srgbClr val="FF0000"/>
                </a:solidFill>
                <a:latin typeface="华文仿宋" panose="02010600040101010101" pitchFamily="2" charset="-122"/>
                <a:ea typeface="华文仿宋" panose="02010600040101010101" pitchFamily="2" charset="-122"/>
              </a:rPr>
              <a:t>光照射下使物体产生一定方向的电动势的现象（主要在</a:t>
            </a:r>
            <a:r>
              <a:rPr lang="en-US" altLang="zh-CN" sz="2000" dirty="0">
                <a:solidFill>
                  <a:srgbClr val="FF0000"/>
                </a:solidFill>
                <a:latin typeface="华文仿宋" panose="02010600040101010101" pitchFamily="2" charset="-122"/>
                <a:ea typeface="华文仿宋" panose="02010600040101010101" pitchFamily="2" charset="-122"/>
              </a:rPr>
              <a:t>PN</a:t>
            </a:r>
            <a:r>
              <a:rPr lang="zh-CN" altLang="en-US" sz="2000" dirty="0">
                <a:solidFill>
                  <a:srgbClr val="FF0000"/>
                </a:solidFill>
                <a:latin typeface="华文仿宋" panose="02010600040101010101" pitchFamily="2" charset="-122"/>
                <a:ea typeface="华文仿宋" panose="02010600040101010101" pitchFamily="2" charset="-122"/>
              </a:rPr>
              <a:t>结两边会产生电动势），这种现象为光生伏特效应</a:t>
            </a:r>
            <a:r>
              <a:rPr lang="zh-CN" altLang="en-US" sz="2000" dirty="0">
                <a:latin typeface="华文仿宋" panose="02010600040101010101" pitchFamily="2" charset="-122"/>
                <a:ea typeface="华文仿宋" panose="02010600040101010101" pitchFamily="2" charset="-122"/>
              </a:rPr>
              <a:t>。光生伏特效应型器件是自发电式的，是有源器件。</a:t>
            </a:r>
          </a:p>
        </p:txBody>
      </p:sp>
      <p:pic>
        <p:nvPicPr>
          <p:cNvPr id="8" name="Picture 2">
            <a:extLst>
              <a:ext uri="{FF2B5EF4-FFF2-40B4-BE49-F238E27FC236}">
                <a16:creationId xmlns:a16="http://schemas.microsoft.com/office/drawing/2014/main" id="{7FFBF996-C00B-4F95-B034-DFABAB750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2492896"/>
            <a:ext cx="3529012"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pic>
      <p:sp>
        <p:nvSpPr>
          <p:cNvPr id="9" name="Rectangle 4">
            <a:extLst>
              <a:ext uri="{FF2B5EF4-FFF2-40B4-BE49-F238E27FC236}">
                <a16:creationId xmlns:a16="http://schemas.microsoft.com/office/drawing/2014/main" id="{0EB041EC-7177-49CC-8FDF-4E53055C0137}"/>
              </a:ext>
            </a:extLst>
          </p:cNvPr>
          <p:cNvSpPr>
            <a:spLocks noChangeArrowheads="1"/>
          </p:cNvSpPr>
          <p:nvPr/>
        </p:nvSpPr>
        <p:spPr bwMode="auto">
          <a:xfrm>
            <a:off x="2267199" y="4556745"/>
            <a:ext cx="225414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PN</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结光生伏特效应原理图 </a:t>
            </a:r>
          </a:p>
        </p:txBody>
      </p:sp>
      <p:sp>
        <p:nvSpPr>
          <p:cNvPr id="10" name="矩形 1">
            <a:extLst>
              <a:ext uri="{FF2B5EF4-FFF2-40B4-BE49-F238E27FC236}">
                <a16:creationId xmlns:a16="http://schemas.microsoft.com/office/drawing/2014/main" id="{A2EA32E5-FE97-4383-B0D5-5BCF05923478}"/>
              </a:ext>
            </a:extLst>
          </p:cNvPr>
          <p:cNvSpPr>
            <a:spLocks noChangeArrowheads="1"/>
          </p:cNvSpPr>
          <p:nvPr/>
        </p:nvSpPr>
        <p:spPr bwMode="auto">
          <a:xfrm>
            <a:off x="6157341" y="3075057"/>
            <a:ext cx="461917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dirty="0">
                <a:latin typeface="华文仿宋" panose="02010600040101010101" pitchFamily="2" charset="-122"/>
                <a:ea typeface="华文仿宋" panose="02010600040101010101" pitchFamily="2" charset="-122"/>
              </a:rPr>
              <a:t>常用的光生伏特器件有</a:t>
            </a:r>
            <a:r>
              <a:rPr lang="zh-CN" altLang="en-US" sz="2000" dirty="0">
                <a:solidFill>
                  <a:srgbClr val="FF0000"/>
                </a:solidFill>
                <a:latin typeface="华文仿宋" panose="02010600040101010101" pitchFamily="2" charset="-122"/>
                <a:ea typeface="华文仿宋" panose="02010600040101010101" pitchFamily="2" charset="-122"/>
              </a:rPr>
              <a:t>光电池，光敏二极管、光敏晶体管、光控晶体闸流管。</a:t>
            </a:r>
          </a:p>
        </p:txBody>
      </p:sp>
      <p:pic>
        <p:nvPicPr>
          <p:cNvPr id="11" name="Picture 13">
            <a:extLst>
              <a:ext uri="{FF2B5EF4-FFF2-40B4-BE49-F238E27FC236}">
                <a16:creationId xmlns:a16="http://schemas.microsoft.com/office/drawing/2014/main" id="{3B2F3F7B-BA9E-4E5B-81D8-B334B0EF182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1548"/>
          <a:stretch/>
        </p:blipFill>
        <p:spPr bwMode="auto">
          <a:xfrm>
            <a:off x="369339" y="5092800"/>
            <a:ext cx="1905760" cy="125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a:extLst>
              <a:ext uri="{FF2B5EF4-FFF2-40B4-BE49-F238E27FC236}">
                <a16:creationId xmlns:a16="http://schemas.microsoft.com/office/drawing/2014/main" id="{10FFD342-B1FF-4471-B2E3-43790792820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720"/>
          <a:stretch/>
        </p:blipFill>
        <p:spPr bwMode="auto">
          <a:xfrm>
            <a:off x="2592042" y="5036331"/>
            <a:ext cx="2298177" cy="154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descr="547">
            <a:extLst>
              <a:ext uri="{FF2B5EF4-FFF2-40B4-BE49-F238E27FC236}">
                <a16:creationId xmlns:a16="http://schemas.microsoft.com/office/drawing/2014/main" id="{8F660154-FDB1-4D4D-A3AD-9022B30C96F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012" t="3998" r="46993" b="19658"/>
          <a:stretch/>
        </p:blipFill>
        <p:spPr bwMode="auto">
          <a:xfrm>
            <a:off x="5996190" y="5265041"/>
            <a:ext cx="2611186" cy="10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9" descr="547">
            <a:extLst>
              <a:ext uri="{FF2B5EF4-FFF2-40B4-BE49-F238E27FC236}">
                <a16:creationId xmlns:a16="http://schemas.microsoft.com/office/drawing/2014/main" id="{621FD656-24FA-4E33-B953-F6A17B7322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186" t="3998" r="3733" b="19658"/>
          <a:stretch/>
        </p:blipFill>
        <p:spPr bwMode="auto">
          <a:xfrm>
            <a:off x="8619229" y="5064205"/>
            <a:ext cx="2520280" cy="161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90505D4A-B7D3-4ECD-BCDF-91276F048BBE}"/>
              </a:ext>
            </a:extLst>
          </p:cNvPr>
          <p:cNvSpPr txBox="1"/>
          <p:nvPr/>
        </p:nvSpPr>
        <p:spPr>
          <a:xfrm>
            <a:off x="1507727" y="6298988"/>
            <a:ext cx="1419921" cy="369332"/>
          </a:xfrm>
          <a:prstGeom prst="rect">
            <a:avLst/>
          </a:prstGeom>
          <a:noFill/>
        </p:spPr>
        <p:txBody>
          <a:bodyPr wrap="square">
            <a:spAutoFit/>
          </a:bodyPr>
          <a:lstStyle/>
          <a:p>
            <a:r>
              <a:rPr lang="zh-CN" altLang="en-US" sz="1800" dirty="0">
                <a:solidFill>
                  <a:schemeClr val="tx1"/>
                </a:solidFill>
                <a:latin typeface="华文仿宋" panose="02010600040101010101" pitchFamily="2" charset="-122"/>
                <a:ea typeface="华文仿宋" panose="02010600040101010101" pitchFamily="2" charset="-122"/>
              </a:rPr>
              <a:t>光敏二极管</a:t>
            </a:r>
            <a:endParaRPr lang="zh-CN" altLang="en-US" dirty="0">
              <a:solidFill>
                <a:schemeClr val="tx1"/>
              </a:solidFill>
            </a:endParaRPr>
          </a:p>
        </p:txBody>
      </p:sp>
      <p:sp>
        <p:nvSpPr>
          <p:cNvPr id="16" name="文本框 15">
            <a:extLst>
              <a:ext uri="{FF2B5EF4-FFF2-40B4-BE49-F238E27FC236}">
                <a16:creationId xmlns:a16="http://schemas.microsoft.com/office/drawing/2014/main" id="{0295E2A0-6229-4201-9667-989975005588}"/>
              </a:ext>
            </a:extLst>
          </p:cNvPr>
          <p:cNvSpPr txBox="1"/>
          <p:nvPr/>
        </p:nvSpPr>
        <p:spPr>
          <a:xfrm>
            <a:off x="7756969" y="6307337"/>
            <a:ext cx="1419921" cy="369332"/>
          </a:xfrm>
          <a:prstGeom prst="rect">
            <a:avLst/>
          </a:prstGeom>
          <a:noFill/>
        </p:spPr>
        <p:txBody>
          <a:bodyPr wrap="square">
            <a:spAutoFit/>
          </a:bodyPr>
          <a:lstStyle/>
          <a:p>
            <a:r>
              <a:rPr lang="zh-CN" altLang="en-US" sz="1800" dirty="0">
                <a:solidFill>
                  <a:schemeClr val="tx1"/>
                </a:solidFill>
                <a:latin typeface="华文仿宋" panose="02010600040101010101" pitchFamily="2" charset="-122"/>
                <a:ea typeface="华文仿宋" panose="02010600040101010101" pitchFamily="2" charset="-122"/>
              </a:rPr>
              <a:t>光敏</a:t>
            </a:r>
            <a:r>
              <a:rPr lang="zh-CN" altLang="en-US" dirty="0">
                <a:solidFill>
                  <a:schemeClr val="tx1"/>
                </a:solidFill>
                <a:latin typeface="华文仿宋" panose="02010600040101010101" pitchFamily="2" charset="-122"/>
                <a:ea typeface="华文仿宋" panose="02010600040101010101" pitchFamily="2" charset="-122"/>
              </a:rPr>
              <a:t>三</a:t>
            </a:r>
            <a:r>
              <a:rPr lang="zh-CN" altLang="en-US" sz="1800" dirty="0">
                <a:solidFill>
                  <a:schemeClr val="tx1"/>
                </a:solidFill>
                <a:latin typeface="华文仿宋" panose="02010600040101010101" pitchFamily="2" charset="-122"/>
                <a:ea typeface="华文仿宋" panose="02010600040101010101" pitchFamily="2" charset="-122"/>
              </a:rPr>
              <a:t>极管</a:t>
            </a:r>
            <a:endParaRPr lang="zh-CN" altLang="en-US" dirty="0">
              <a:solidFill>
                <a:schemeClr val="tx1"/>
              </a:solidFill>
            </a:endParaRPr>
          </a:p>
        </p:txBody>
      </p:sp>
    </p:spTree>
    <p:extLst>
      <p:ext uri="{BB962C8B-B14F-4D97-AF65-F5344CB8AC3E}">
        <p14:creationId xmlns:p14="http://schemas.microsoft.com/office/powerpoint/2010/main" val="1115373306"/>
      </p:ext>
    </p:extLst>
  </p:cSld>
  <p:clrMapOvr>
    <a:masterClrMapping/>
  </p:clrMapOvr>
  <p:transition advTm="147500">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4" descr="4z117.tif"/>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127448" y="2276872"/>
            <a:ext cx="9044683" cy="2502252"/>
          </a:xfrm>
        </p:spPr>
      </p:pic>
      <p:sp>
        <p:nvSpPr>
          <p:cNvPr id="131075" name="标题 1"/>
          <p:cNvSpPr>
            <a:spLocks noGrp="1"/>
          </p:cNvSpPr>
          <p:nvPr>
            <p:ph type="title"/>
          </p:nvPr>
        </p:nvSpPr>
        <p:spPr/>
        <p:txBody>
          <a:bodyPr/>
          <a:lstStyle/>
          <a:p>
            <a:r>
              <a:rPr lang="zh-CN" altLang="en-US"/>
              <a:t>光电信号的检测方法</a:t>
            </a:r>
            <a:endParaRPr lang="zh-CN" altLang="en-US" dirty="0"/>
          </a:p>
        </p:txBody>
      </p:sp>
      <p:sp>
        <p:nvSpPr>
          <p:cNvPr id="131076" name="矩形 3"/>
          <p:cNvSpPr>
            <a:spLocks noChangeArrowheads="1"/>
          </p:cNvSpPr>
          <p:nvPr/>
        </p:nvSpPr>
        <p:spPr bwMode="auto">
          <a:xfrm>
            <a:off x="1127449" y="4970688"/>
            <a:ext cx="90446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None/>
            </a:pPr>
            <a:r>
              <a:rPr lang="zh-CN" altLang="en-US" sz="1800" dirty="0">
                <a:solidFill>
                  <a:schemeClr val="accent1"/>
                </a:solidFill>
                <a:latin typeface="+mn-ea"/>
                <a:ea typeface="+mn-ea"/>
              </a:rPr>
              <a:t>光电信号的检测方法</a:t>
            </a:r>
          </a:p>
        </p:txBody>
      </p:sp>
      <p:sp>
        <p:nvSpPr>
          <p:cNvPr id="7" name="文本框 6">
            <a:extLst>
              <a:ext uri="{FF2B5EF4-FFF2-40B4-BE49-F238E27FC236}">
                <a16:creationId xmlns:a16="http://schemas.microsoft.com/office/drawing/2014/main" id="{F006F094-80C6-40CB-ABA1-CBE659A743D9}"/>
              </a:ext>
            </a:extLst>
          </p:cNvPr>
          <p:cNvSpPr txBox="1"/>
          <p:nvPr/>
        </p:nvSpPr>
        <p:spPr>
          <a:xfrm>
            <a:off x="2336975" y="4505574"/>
            <a:ext cx="888500" cy="369332"/>
          </a:xfrm>
          <a:prstGeom prst="rect">
            <a:avLst/>
          </a:prstGeom>
          <a:noFill/>
        </p:spPr>
        <p:txBody>
          <a:bodyPr wrap="square">
            <a:spAutoFit/>
          </a:bodyPr>
          <a:lstStyle/>
          <a:p>
            <a:r>
              <a:rPr lang="zh-CN" altLang="en-US" sz="1800" dirty="0">
                <a:solidFill>
                  <a:schemeClr val="accent1"/>
                </a:solidFill>
                <a:latin typeface="+mn-ea"/>
                <a:ea typeface="+mn-ea"/>
              </a:rPr>
              <a:t>透射法</a:t>
            </a:r>
            <a:r>
              <a:rPr lang="en-US" altLang="zh-CN" sz="1800" dirty="0">
                <a:solidFill>
                  <a:schemeClr val="accent1"/>
                </a:solidFill>
                <a:latin typeface="+mn-ea"/>
                <a:ea typeface="+mn-ea"/>
              </a:rPr>
              <a:t> </a:t>
            </a:r>
            <a:endParaRPr lang="zh-CN" altLang="en-US" dirty="0"/>
          </a:p>
        </p:txBody>
      </p:sp>
      <p:sp>
        <p:nvSpPr>
          <p:cNvPr id="9" name="文本框 8">
            <a:extLst>
              <a:ext uri="{FF2B5EF4-FFF2-40B4-BE49-F238E27FC236}">
                <a16:creationId xmlns:a16="http://schemas.microsoft.com/office/drawing/2014/main" id="{6912A9F6-838F-44CA-8FD5-1E04151AD7CC}"/>
              </a:ext>
            </a:extLst>
          </p:cNvPr>
          <p:cNvSpPr txBox="1"/>
          <p:nvPr/>
        </p:nvSpPr>
        <p:spPr>
          <a:xfrm>
            <a:off x="4544946" y="4457683"/>
            <a:ext cx="1104524" cy="369332"/>
          </a:xfrm>
          <a:prstGeom prst="rect">
            <a:avLst/>
          </a:prstGeom>
          <a:noFill/>
        </p:spPr>
        <p:txBody>
          <a:bodyPr wrap="square">
            <a:spAutoFit/>
          </a:bodyPr>
          <a:lstStyle/>
          <a:p>
            <a:r>
              <a:rPr lang="zh-CN" altLang="en-US" sz="1800" dirty="0">
                <a:solidFill>
                  <a:schemeClr val="accent1"/>
                </a:solidFill>
                <a:latin typeface="+mn-ea"/>
                <a:ea typeface="+mn-ea"/>
              </a:rPr>
              <a:t>反射法</a:t>
            </a:r>
            <a:endParaRPr lang="zh-CN" altLang="en-US" dirty="0"/>
          </a:p>
        </p:txBody>
      </p:sp>
      <p:sp>
        <p:nvSpPr>
          <p:cNvPr id="11" name="文本框 10">
            <a:extLst>
              <a:ext uri="{FF2B5EF4-FFF2-40B4-BE49-F238E27FC236}">
                <a16:creationId xmlns:a16="http://schemas.microsoft.com/office/drawing/2014/main" id="{45827448-0FD1-41B2-A386-6966081A3B7A}"/>
              </a:ext>
            </a:extLst>
          </p:cNvPr>
          <p:cNvSpPr txBox="1"/>
          <p:nvPr/>
        </p:nvSpPr>
        <p:spPr>
          <a:xfrm>
            <a:off x="6729463" y="4457683"/>
            <a:ext cx="1392556" cy="369332"/>
          </a:xfrm>
          <a:prstGeom prst="rect">
            <a:avLst/>
          </a:prstGeom>
          <a:noFill/>
        </p:spPr>
        <p:txBody>
          <a:bodyPr wrap="square">
            <a:spAutoFit/>
          </a:bodyPr>
          <a:lstStyle/>
          <a:p>
            <a:r>
              <a:rPr lang="zh-CN" altLang="en-US" sz="1800" dirty="0">
                <a:solidFill>
                  <a:schemeClr val="accent1"/>
                </a:solidFill>
                <a:latin typeface="+mn-ea"/>
                <a:ea typeface="+mn-ea"/>
              </a:rPr>
              <a:t>辐射法</a:t>
            </a:r>
            <a:endParaRPr lang="zh-CN" altLang="en-US" dirty="0"/>
          </a:p>
        </p:txBody>
      </p:sp>
      <p:sp>
        <p:nvSpPr>
          <p:cNvPr id="13" name="文本框 12">
            <a:extLst>
              <a:ext uri="{FF2B5EF4-FFF2-40B4-BE49-F238E27FC236}">
                <a16:creationId xmlns:a16="http://schemas.microsoft.com/office/drawing/2014/main" id="{7F683CEB-5730-4936-B151-FBB0EED701A7}"/>
              </a:ext>
            </a:extLst>
          </p:cNvPr>
          <p:cNvSpPr txBox="1"/>
          <p:nvPr/>
        </p:nvSpPr>
        <p:spPr>
          <a:xfrm>
            <a:off x="9066968" y="4502900"/>
            <a:ext cx="1176532" cy="369332"/>
          </a:xfrm>
          <a:prstGeom prst="rect">
            <a:avLst/>
          </a:prstGeom>
          <a:noFill/>
        </p:spPr>
        <p:txBody>
          <a:bodyPr wrap="square">
            <a:spAutoFit/>
          </a:bodyPr>
          <a:lstStyle/>
          <a:p>
            <a:r>
              <a:rPr lang="zh-CN" altLang="en-US" sz="1800" dirty="0">
                <a:solidFill>
                  <a:schemeClr val="accent1"/>
                </a:solidFill>
                <a:latin typeface="+mn-ea"/>
                <a:ea typeface="+mn-ea"/>
              </a:rPr>
              <a:t>遮挡法</a:t>
            </a:r>
            <a:endParaRPr lang="zh-CN" alt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sz="quarter" idx="10"/>
            <p:extLst>
              <p:ext uri="{D42A27DB-BD31-4B8C-83A1-F6EECF244321}">
                <p14:modId xmlns:p14="http://schemas.microsoft.com/office/powerpoint/2010/main" val="2959870443"/>
              </p:ext>
            </p:extLst>
          </p:nvPr>
        </p:nvGraphicFramePr>
        <p:xfrm>
          <a:off x="1144839" y="2348880"/>
          <a:ext cx="10190608" cy="3466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2098" name="Rectangle 2"/>
          <p:cNvSpPr>
            <a:spLocks noGrp="1" noChangeArrowheads="1"/>
          </p:cNvSpPr>
          <p:nvPr>
            <p:ph type="title"/>
          </p:nvPr>
        </p:nvSpPr>
        <p:spPr/>
        <p:txBody>
          <a:bodyPr/>
          <a:lstStyle/>
          <a:p>
            <a:r>
              <a:rPr lang="zh-CN" altLang="en-US" dirty="0"/>
              <a:t>光电转速传感器</a:t>
            </a:r>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zh-CN" altLang="en-US"/>
              <a:t>反射式光电开关传感器</a:t>
            </a:r>
          </a:p>
        </p:txBody>
      </p:sp>
      <p:sp>
        <p:nvSpPr>
          <p:cNvPr id="133123" name="Rectangle 3"/>
          <p:cNvSpPr>
            <a:spLocks noGrp="1" noChangeArrowheads="1"/>
          </p:cNvSpPr>
          <p:nvPr>
            <p:ph type="body" idx="4294967295"/>
          </p:nvPr>
        </p:nvSpPr>
        <p:spPr>
          <a:xfrm>
            <a:off x="0" y="1768475"/>
            <a:ext cx="2135188" cy="577850"/>
          </a:xfrm>
        </p:spPr>
        <p:txBody>
          <a:bodyPr>
            <a:normAutofit lnSpcReduction="10000"/>
          </a:bodyPr>
          <a:lstStyle/>
          <a:p>
            <a:pPr>
              <a:buFontTx/>
              <a:buNone/>
            </a:pPr>
            <a:r>
              <a:rPr lang="en-US" altLang="zh-CN" b="1" dirty="0">
                <a:solidFill>
                  <a:srgbClr val="3333FF"/>
                </a:solidFill>
                <a:latin typeface="宋体" panose="02010600030101010101" pitchFamily="2" charset="-122"/>
              </a:rPr>
              <a:t> </a:t>
            </a:r>
            <a:r>
              <a:rPr lang="zh-CN" altLang="en-US" dirty="0">
                <a:latin typeface="宋体" panose="02010600030101010101" pitchFamily="2" charset="-122"/>
              </a:rPr>
              <a:t>工作原理</a:t>
            </a:r>
          </a:p>
          <a:p>
            <a:pPr>
              <a:buFontTx/>
              <a:buNone/>
            </a:pPr>
            <a:endParaRPr lang="en-US" altLang="zh-CN" b="1" dirty="0">
              <a:solidFill>
                <a:schemeClr val="hlink"/>
              </a:solidFill>
              <a:latin typeface="宋体" panose="02010600030101010101" pitchFamily="2" charset="-122"/>
            </a:endParaRPr>
          </a:p>
        </p:txBody>
      </p:sp>
      <p:pic>
        <p:nvPicPr>
          <p:cNvPr id="133126" name="Picture 7" descr="t35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9774" y="2345778"/>
            <a:ext cx="4992210" cy="3394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4" name="Rectangle 5"/>
          <p:cNvSpPr>
            <a:spLocks noChangeArrowheads="1"/>
          </p:cNvSpPr>
          <p:nvPr/>
        </p:nvSpPr>
        <p:spPr bwMode="auto">
          <a:xfrm>
            <a:off x="1223854" y="5740325"/>
            <a:ext cx="4464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en-US" altLang="zh-CN" sz="1800" b="1" dirty="0">
                <a:solidFill>
                  <a:schemeClr val="hlink"/>
                </a:solidFill>
                <a:ea typeface="宋体" panose="02010600030101010101" pitchFamily="2" charset="-122"/>
              </a:rPr>
              <a:t>     </a:t>
            </a:r>
            <a:r>
              <a:rPr lang="zh-CN" altLang="en-US" sz="1800" b="1" dirty="0">
                <a:solidFill>
                  <a:schemeClr val="accent1"/>
                </a:solidFill>
                <a:ea typeface="宋体" panose="02010600030101010101" pitchFamily="2" charset="-122"/>
              </a:rPr>
              <a:t>反射式光电开关传感器输出示意图 </a:t>
            </a:r>
          </a:p>
        </p:txBody>
      </p:sp>
      <p:sp>
        <p:nvSpPr>
          <p:cNvPr id="133125" name="AutoShape 6"/>
          <p:cNvSpPr>
            <a:spLocks noChangeArrowheads="1"/>
          </p:cNvSpPr>
          <p:nvPr/>
        </p:nvSpPr>
        <p:spPr bwMode="auto">
          <a:xfrm>
            <a:off x="6888088" y="2237987"/>
            <a:ext cx="4608512" cy="3455987"/>
          </a:xfrm>
          <a:prstGeom prst="wedgeRoundRectCallout">
            <a:avLst>
              <a:gd name="adj1" fmla="val -70276"/>
              <a:gd name="adj2" fmla="val 8809"/>
              <a:gd name="adj3" fmla="val 16667"/>
            </a:avLst>
          </a:prstGeom>
          <a:solidFill>
            <a:schemeClr val="accent1"/>
          </a:solidFill>
          <a:ln w="9525" algn="ctr">
            <a:solidFill>
              <a:schemeClr val="tx1"/>
            </a:solidFill>
            <a:miter lim="800000"/>
            <a:headEnd/>
            <a:tailEnd/>
          </a:ln>
        </p:spPr>
        <p:txBody>
          <a:bodyPr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2400" b="1" dirty="0">
                <a:solidFill>
                  <a:schemeClr val="bg1"/>
                </a:solidFill>
                <a:latin typeface="+mn-ea"/>
                <a:ea typeface="+mn-ea"/>
              </a:rPr>
              <a:t>在红外发光二极管</a:t>
            </a:r>
            <a:r>
              <a:rPr lang="en-US" altLang="zh-CN" sz="2400" b="1" dirty="0">
                <a:solidFill>
                  <a:schemeClr val="bg1"/>
                </a:solidFill>
                <a:latin typeface="+mn-ea"/>
                <a:ea typeface="+mn-ea"/>
              </a:rPr>
              <a:t>A</a:t>
            </a:r>
            <a:r>
              <a:rPr lang="zh-CN" altLang="en-US" sz="2400" b="1" dirty="0">
                <a:solidFill>
                  <a:schemeClr val="bg1"/>
                </a:solidFill>
                <a:latin typeface="+mn-ea"/>
                <a:ea typeface="+mn-ea"/>
              </a:rPr>
              <a:t>、</a:t>
            </a:r>
            <a:r>
              <a:rPr lang="en-US" altLang="zh-CN" sz="2400" b="1" dirty="0">
                <a:solidFill>
                  <a:schemeClr val="bg1"/>
                </a:solidFill>
                <a:latin typeface="+mn-ea"/>
                <a:ea typeface="+mn-ea"/>
              </a:rPr>
              <a:t>K</a:t>
            </a:r>
            <a:r>
              <a:rPr lang="zh-CN" altLang="en-US" sz="2400" b="1" dirty="0">
                <a:solidFill>
                  <a:schemeClr val="bg1"/>
                </a:solidFill>
                <a:latin typeface="+mn-ea"/>
                <a:ea typeface="+mn-ea"/>
              </a:rPr>
              <a:t>两端加固定电压</a:t>
            </a:r>
            <a:r>
              <a:rPr lang="en-US" altLang="zh-CN" sz="2400" b="1" dirty="0">
                <a:solidFill>
                  <a:schemeClr val="bg1"/>
                </a:solidFill>
                <a:latin typeface="+mn-ea"/>
                <a:ea typeface="+mn-ea"/>
              </a:rPr>
              <a:t>E</a:t>
            </a:r>
            <a:r>
              <a:rPr lang="zh-CN" altLang="en-US" sz="2400" b="1" dirty="0">
                <a:solidFill>
                  <a:schemeClr val="bg1"/>
                </a:solidFill>
                <a:latin typeface="+mn-ea"/>
                <a:ea typeface="+mn-ea"/>
              </a:rPr>
              <a:t>，并串入限流电阻</a:t>
            </a:r>
            <a:r>
              <a:rPr lang="en-US" altLang="zh-CN" sz="2400" b="1" i="1" dirty="0">
                <a:solidFill>
                  <a:schemeClr val="bg1"/>
                </a:solidFill>
                <a:latin typeface="+mn-ea"/>
                <a:ea typeface="+mn-ea"/>
              </a:rPr>
              <a:t>Ra</a:t>
            </a:r>
            <a:r>
              <a:rPr lang="zh-CN" altLang="en-US" sz="2400" b="1" dirty="0">
                <a:solidFill>
                  <a:schemeClr val="bg1"/>
                </a:solidFill>
                <a:latin typeface="+mn-ea"/>
                <a:ea typeface="+mn-ea"/>
              </a:rPr>
              <a:t>，使红外二极管发光，发光经反射面（一般为铝箔）反射到硅光敏三极管使得</a:t>
            </a:r>
            <a:r>
              <a:rPr lang="en-US" altLang="zh-CN" sz="2400" b="1" dirty="0" err="1">
                <a:solidFill>
                  <a:schemeClr val="bg1"/>
                </a:solidFill>
                <a:latin typeface="+mn-ea"/>
                <a:ea typeface="+mn-ea"/>
              </a:rPr>
              <a:t>Uo</a:t>
            </a:r>
            <a:r>
              <a:rPr lang="zh-CN" altLang="en-US" sz="2400" b="1" dirty="0">
                <a:solidFill>
                  <a:schemeClr val="bg1"/>
                </a:solidFill>
                <a:latin typeface="+mn-ea"/>
                <a:ea typeface="+mn-ea"/>
              </a:rPr>
              <a:t>输出为低电平。当反射面被涂成黑色而无反射时，</a:t>
            </a:r>
            <a:r>
              <a:rPr lang="en-US" altLang="zh-CN" sz="2400" b="1" dirty="0" err="1">
                <a:solidFill>
                  <a:schemeClr val="bg1"/>
                </a:solidFill>
                <a:latin typeface="+mn-ea"/>
                <a:ea typeface="+mn-ea"/>
              </a:rPr>
              <a:t>Uo</a:t>
            </a:r>
            <a:r>
              <a:rPr lang="zh-CN" altLang="en-US" sz="2400" b="1" dirty="0">
                <a:solidFill>
                  <a:schemeClr val="bg1"/>
                </a:solidFill>
                <a:latin typeface="+mn-ea"/>
                <a:ea typeface="+mn-ea"/>
              </a:rPr>
              <a:t>输出为高电平。</a:t>
            </a:r>
            <a:r>
              <a:rPr lang="zh-CN" altLang="en-US" sz="2400" dirty="0">
                <a:solidFill>
                  <a:schemeClr val="bg1"/>
                </a:solidFill>
                <a:latin typeface="+mn-ea"/>
                <a:ea typeface="+mn-ea"/>
              </a:rPr>
              <a:t> </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1_交大学术版">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1">
      <a:majorFont>
        <a:latin typeface="Times New Roman"/>
        <a:ea typeface="等线"/>
        <a:cs typeface=""/>
      </a:majorFont>
      <a:minorFont>
        <a:latin typeface="Times New Roman"/>
        <a:ea typeface="宋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交大学术版" id="{DD81F0AC-F0E5-4FC1-BE78-03698CBD7B1D}" vid="{11F6CA4B-B294-4428-9793-A2FEDB151EEC}"/>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9617</TotalTime>
  <Words>11811</Words>
  <Application>Microsoft Office PowerPoint</Application>
  <PresentationFormat>宽屏</PresentationFormat>
  <Paragraphs>1531</Paragraphs>
  <Slides>142</Slides>
  <Notes>10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6</vt:i4>
      </vt:variant>
      <vt:variant>
        <vt:lpstr>幻灯片标题</vt:lpstr>
      </vt:variant>
      <vt:variant>
        <vt:i4>142</vt:i4>
      </vt:variant>
    </vt:vector>
  </HeadingPairs>
  <TitlesOfParts>
    <vt:vector size="165" baseType="lpstr">
      <vt:lpstr>等线</vt:lpstr>
      <vt:lpstr>黑体</vt:lpstr>
      <vt:lpstr>华文仿宋</vt:lpstr>
      <vt:lpstr>华文宋体</vt:lpstr>
      <vt:lpstr>楷体_GB2312</vt:lpstr>
      <vt:lpstr>隶书</vt:lpstr>
      <vt:lpstr>宋体</vt:lpstr>
      <vt:lpstr>微软雅黑</vt:lpstr>
      <vt:lpstr>幼圆</vt:lpstr>
      <vt:lpstr>Arial</vt:lpstr>
      <vt:lpstr>Calibri</vt:lpstr>
      <vt:lpstr>Cambria Math</vt:lpstr>
      <vt:lpstr>Symbol</vt:lpstr>
      <vt:lpstr>Tahoma</vt:lpstr>
      <vt:lpstr>Times New Roman</vt:lpstr>
      <vt:lpstr>Wingdings</vt:lpstr>
      <vt:lpstr>1_交大学术版</vt:lpstr>
      <vt:lpstr>Visio</vt:lpstr>
      <vt:lpstr>Equation</vt:lpstr>
      <vt:lpstr>Picture</vt:lpstr>
      <vt:lpstr>文档</vt:lpstr>
      <vt:lpstr>公式</vt:lpstr>
      <vt:lpstr>MathType 6.0 Equation</vt:lpstr>
      <vt:lpstr>第三章  常用传感器及其调理电路</vt:lpstr>
      <vt:lpstr>PowerPoint 演示文稿</vt:lpstr>
      <vt:lpstr>PowerPoint 演示文稿</vt:lpstr>
      <vt:lpstr>传感器</vt:lpstr>
      <vt:lpstr>传感器的地位</vt:lpstr>
      <vt:lpstr>传感器的构成</vt:lpstr>
      <vt:lpstr>变送器</vt:lpstr>
      <vt:lpstr>电力变送器举例</vt:lpstr>
      <vt:lpstr>传感器分类</vt:lpstr>
      <vt:lpstr>常用传感器及其调理电路</vt:lpstr>
      <vt:lpstr>金属温度传感器</vt:lpstr>
      <vt:lpstr>金属热电阻材料</vt:lpstr>
      <vt:lpstr>铂电阻(Pt)</vt:lpstr>
      <vt:lpstr>铜电阻(Cu)</vt:lpstr>
      <vt:lpstr>热电阻技术参数</vt:lpstr>
      <vt:lpstr>热电阻技术参数</vt:lpstr>
      <vt:lpstr>测温电路举例：双恒流源+热电阻</vt:lpstr>
      <vt:lpstr>常用传感器及其调理电路</vt:lpstr>
      <vt:lpstr>热电效应？</vt:lpstr>
      <vt:lpstr>热电效应</vt:lpstr>
      <vt:lpstr>帕尔帖效应和接触热电势</vt:lpstr>
      <vt:lpstr>汤姆逊效应和温差热电势</vt:lpstr>
      <vt:lpstr>热电势</vt:lpstr>
      <vt:lpstr>中间导体定律</vt:lpstr>
      <vt:lpstr>中间温度定律</vt:lpstr>
      <vt:lpstr>PowerPoint 演示文稿</vt:lpstr>
      <vt:lpstr>PowerPoint 演示文稿</vt:lpstr>
      <vt:lpstr>热电偶的分度号与分度表 </vt:lpstr>
      <vt:lpstr>如何由热电偶的热电势查热端温度值 </vt:lpstr>
      <vt:lpstr>PowerPoint 演示文稿</vt:lpstr>
      <vt:lpstr>热电偶技术参数</vt:lpstr>
      <vt:lpstr>冷端温度补偿</vt:lpstr>
      <vt:lpstr>0℃恒温法</vt:lpstr>
      <vt:lpstr>冷端温度计算修正补偿法</vt:lpstr>
      <vt:lpstr>PowerPoint 演示文稿</vt:lpstr>
      <vt:lpstr>硬件冷端温度自动补偿法</vt:lpstr>
      <vt:lpstr>冷端自动补偿实例2：热电偶专用集成放大器AD594/AD595</vt:lpstr>
      <vt:lpstr>补偿导线</vt:lpstr>
      <vt:lpstr>常用补偿导线</vt:lpstr>
      <vt:lpstr>热电偶测温电路</vt:lpstr>
      <vt:lpstr>热电偶的连接方式</vt:lpstr>
      <vt:lpstr>PowerPoint 演示文稿</vt:lpstr>
      <vt:lpstr>热敏电阻</vt:lpstr>
      <vt:lpstr>热敏电阻（Thermistor）</vt:lpstr>
      <vt:lpstr>NTC和PTC的应用</vt:lpstr>
      <vt:lpstr>PowerPoint 演示文稿</vt:lpstr>
      <vt:lpstr>常用传感器及其调理电路</vt:lpstr>
      <vt:lpstr>霍尔效应？</vt:lpstr>
      <vt:lpstr>PowerPoint 演示文稿</vt:lpstr>
      <vt:lpstr>霍尔电动势</vt:lpstr>
      <vt:lpstr>开关型霍尔传感器—A3141，可用于电机转子位置检测</vt:lpstr>
      <vt:lpstr>模拟型霍尔传感器—AD22151</vt:lpstr>
      <vt:lpstr>AD22151的工作方式</vt:lpstr>
      <vt:lpstr>应用实例——霍尔电子罗盘</vt:lpstr>
      <vt:lpstr>PowerPoint 演示文稿</vt:lpstr>
      <vt:lpstr>霍尔直测式电流传感器</vt:lpstr>
      <vt:lpstr>霍尔磁补式电流传感器</vt:lpstr>
      <vt:lpstr>霍尔钳形电流表</vt:lpstr>
      <vt:lpstr>PowerPoint 演示文稿</vt:lpstr>
      <vt:lpstr>磁敏传感器</vt:lpstr>
      <vt:lpstr>磁阻元件的主要特性</vt:lpstr>
      <vt:lpstr>磁敏电阻的应用</vt:lpstr>
      <vt:lpstr>常用传感器及其调理电路</vt:lpstr>
      <vt:lpstr>PowerPoint 演示文稿</vt:lpstr>
      <vt:lpstr>常用传感器及其调理电路</vt:lpstr>
      <vt:lpstr>电涡流传感器</vt:lpstr>
      <vt:lpstr>涡流效应演示</vt:lpstr>
      <vt:lpstr>工作原理</vt:lpstr>
      <vt:lpstr>工作原理</vt:lpstr>
      <vt:lpstr>工作原理</vt:lpstr>
      <vt:lpstr>电涡流传感器的基本特性</vt:lpstr>
      <vt:lpstr>调理电路</vt:lpstr>
      <vt:lpstr>调理电路——电桥</vt:lpstr>
      <vt:lpstr>调理电路——调幅式电路</vt:lpstr>
      <vt:lpstr>调理电路——调频式电路</vt:lpstr>
      <vt:lpstr>电涡流式传感器的应用</vt:lpstr>
      <vt:lpstr>电涡流式传感器的应用</vt:lpstr>
      <vt:lpstr>常用传感器及其调理电路</vt:lpstr>
      <vt:lpstr>压电式传感器</vt:lpstr>
      <vt:lpstr>PowerPoint 演示文稿</vt:lpstr>
      <vt:lpstr>压电材料的种类及应用</vt:lpstr>
      <vt:lpstr>石英晶体</vt:lpstr>
      <vt:lpstr>压电元件的等效电路</vt:lpstr>
      <vt:lpstr>压电传感器的静态、动态特性</vt:lpstr>
      <vt:lpstr>压电传感器的等效电路</vt:lpstr>
      <vt:lpstr>压电传感器调理电路</vt:lpstr>
      <vt:lpstr>压电传感器调理电路</vt:lpstr>
      <vt:lpstr>压电式传感器的应用举例</vt:lpstr>
      <vt:lpstr>常用传感器及其调理电路</vt:lpstr>
      <vt:lpstr>光电效应</vt:lpstr>
      <vt:lpstr>       1905年德国物理学家爱因斯坦用光量子学说解释了光电发射效应，为此而获得1921年诺贝尔物理学奖。 </vt:lpstr>
      <vt:lpstr>PowerPoint 演示文稿</vt:lpstr>
      <vt:lpstr>PowerPoint 演示文稿</vt:lpstr>
      <vt:lpstr>PowerPoint 演示文稿</vt:lpstr>
      <vt:lpstr>PowerPoint 演示文稿</vt:lpstr>
      <vt:lpstr>PowerPoint 演示文稿</vt:lpstr>
      <vt:lpstr>光电信号的检测方法</vt:lpstr>
      <vt:lpstr>光电转速传感器</vt:lpstr>
      <vt:lpstr>反射式光电开关传感器</vt:lpstr>
      <vt:lpstr>应用举例：简易电机转速测量</vt:lpstr>
      <vt:lpstr>PowerPoint 演示文稿</vt:lpstr>
      <vt:lpstr>旋转编码器</vt:lpstr>
      <vt:lpstr>脉冲盘式编码器（增量编码器）</vt:lpstr>
      <vt:lpstr>编码及辨向原理</vt:lpstr>
      <vt:lpstr>PowerPoint 演示文稿</vt:lpstr>
      <vt:lpstr>PowerPoint 演示文稿</vt:lpstr>
      <vt:lpstr>工作原理</vt:lpstr>
      <vt:lpstr>PowerPoint 演示文稿</vt:lpstr>
      <vt:lpstr>变气隙式电容传感器及其特性</vt:lpstr>
      <vt:lpstr>PowerPoint 演示文稿</vt:lpstr>
      <vt:lpstr>PowerPoint 演示文稿</vt:lpstr>
      <vt:lpstr>变面积式电容传感器的三种结构</vt:lpstr>
      <vt:lpstr>PowerPoint 演示文稿</vt:lpstr>
      <vt:lpstr>PowerPoint 演示文稿</vt:lpstr>
      <vt:lpstr>PowerPoint 演示文稿</vt:lpstr>
      <vt:lpstr>PowerPoint 演示文稿</vt:lpstr>
      <vt:lpstr>差动电容传感器</vt:lpstr>
      <vt:lpstr>测量电路举例</vt:lpstr>
      <vt:lpstr>测量电路举例</vt:lpstr>
      <vt:lpstr>调频电路</vt:lpstr>
      <vt:lpstr>电容式麦克风</vt:lpstr>
      <vt:lpstr>PowerPoint 演示文稿</vt:lpstr>
      <vt:lpstr>电感式传感器分类</vt:lpstr>
      <vt:lpstr>简单自感式传感器的原理及特性</vt:lpstr>
      <vt:lpstr>自感式电感传感器的原理及特性 </vt:lpstr>
      <vt:lpstr>变气隙式自感传感器的工作特性</vt:lpstr>
      <vt:lpstr>变截面积式自感传感器的工作特性</vt:lpstr>
      <vt:lpstr>螺管式自感传感器的工作特性</vt:lpstr>
      <vt:lpstr>差动式电感传感器</vt:lpstr>
      <vt:lpstr>变气隙式差动自感传感器</vt:lpstr>
      <vt:lpstr>常用传感器及其调理电路</vt:lpstr>
      <vt:lpstr>测量电桥</vt:lpstr>
      <vt:lpstr>PowerPoint 演示文稿</vt:lpstr>
      <vt:lpstr>测量电桥</vt:lpstr>
      <vt:lpstr>测量电桥的静态特性</vt:lpstr>
      <vt:lpstr>测量电桥的静态特性</vt:lpstr>
      <vt:lpstr>测量电桥</vt:lpstr>
      <vt:lpstr>变压器式交流电桥</vt:lpstr>
      <vt:lpstr>交流电桥存在的问题</vt:lpstr>
      <vt:lpstr>  带相敏整流的交流电桥</vt:lpstr>
      <vt:lpstr>线性可变差分变压器及其调理电路举例</vt:lpstr>
      <vt:lpstr>线性可变差分变压器及其调理电路举例</vt:lpstr>
    </vt:vector>
  </TitlesOfParts>
  <Company>sjtu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电气与电子测量技术</dc:title>
  <dc:creator>罗利文</dc:creator>
  <cp:lastModifiedBy>huawei</cp:lastModifiedBy>
  <cp:revision>785</cp:revision>
  <cp:lastPrinted>2021-09-24T05:47:15Z</cp:lastPrinted>
  <dcterms:created xsi:type="dcterms:W3CDTF">2003-11-13T01:01:11Z</dcterms:created>
  <dcterms:modified xsi:type="dcterms:W3CDTF">2024-10-16T05:44:38Z</dcterms:modified>
</cp:coreProperties>
</file>